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7"/>
  </p:notesMasterIdLst>
  <p:sldIdLst>
    <p:sldId id="308" r:id="rId2"/>
    <p:sldId id="327" r:id="rId3"/>
    <p:sldId id="315" r:id="rId4"/>
    <p:sldId id="314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71A5A17-7D88-45E1-84B1-BCF6A88053C3}">
          <p14:sldIdLst>
            <p14:sldId id="308"/>
            <p14:sldId id="327"/>
            <p14:sldId id="315"/>
            <p14:sldId id="314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0C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86452" autoAdjust="0"/>
  </p:normalViewPr>
  <p:slideViewPr>
    <p:cSldViewPr snapToGrid="0">
      <p:cViewPr varScale="1">
        <p:scale>
          <a:sx n="80" d="100"/>
          <a:sy n="80" d="100"/>
        </p:scale>
        <p:origin x="84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-1742" y="-96"/>
      </p:cViewPr>
      <p:guideLst>
        <p:guide orient="horz" pos="3127"/>
        <p:guide pos="2141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2039-24BE-464B-AC5A-0BA1D878EA33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B66F-90E4-4321-9B2D-2528008A5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15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52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054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3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7160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21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545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84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87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0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1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94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5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4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5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40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8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01.03.2016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24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56411" y="794267"/>
            <a:ext cx="12002094" cy="589529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 algn="ctr"/>
            <a:endParaRPr lang="ru-RU" sz="4400" b="1" dirty="0">
              <a:solidFill>
                <a:schemeClr val="accent2">
                  <a:lumMod val="1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6411" y="1033130"/>
            <a:ext cx="118777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chemeClr val="accent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закон </a:t>
            </a:r>
            <a:endParaRPr lang="ru-RU" sz="4800" b="1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15.02.2016 № 23-ФЗ «О внесении изменений в Бюджетный кодекс Российской Федерации»</a:t>
            </a:r>
          </a:p>
          <a:p>
            <a:pPr lvl="0" algn="ctr"/>
            <a:endParaRPr lang="ru-RU" sz="4400" b="1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4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изменения</a:t>
            </a:r>
            <a:endParaRPr lang="ru-RU" sz="44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909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5895290"/>
          </a:xfrm>
        </p:spPr>
        <p:txBody>
          <a:bodyPr>
            <a:normAutofit/>
          </a:bodyPr>
          <a:lstStyle/>
          <a:p>
            <a:r>
              <a:rPr lang="ru-RU" sz="40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 3 статьи 80 изложен </a:t>
            </a:r>
            <a:r>
              <a:rPr lang="ru-RU" sz="4000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следующей редакции </a:t>
            </a:r>
            <a:r>
              <a:rPr lang="ru-RU" sz="24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 между </a:t>
            </a:r>
            <a:r>
              <a:rPr lang="ru-RU" sz="2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местной </a:t>
            </a:r>
            <a:r>
              <a:rPr lang="ru-RU" sz="2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администрацией 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и юридическим лицом, указанным в пункте 1 </a:t>
            </a:r>
            <a:r>
              <a:rPr lang="ru-RU" sz="24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статьи 80, 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участии </a:t>
            </a:r>
            <a:r>
              <a:rPr lang="ru-RU" sz="24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в собственности субъекта инвестиций </a:t>
            </a:r>
            <a:r>
              <a:rPr lang="ru-RU" sz="2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оформляется в течение трех месяцев после дня вступления 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силу </a:t>
            </a:r>
            <a:r>
              <a:rPr lang="ru-RU" sz="2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sz="2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бюджете.</a:t>
            </a:r>
            <a:br>
              <a:rPr lang="ru-RU" sz="2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Обязательным </a:t>
            </a:r>
            <a:r>
              <a:rPr lang="ru-RU" sz="2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ием, включаемым в договоры о предоставлении бюджетных инвестиций юридическим лицам, указанным в пункте 1 </a:t>
            </a:r>
            <a:r>
              <a:rPr lang="ru-RU" sz="24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статьи 80, 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вляется запрет приобретения за счет полученных средств иностранной валют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ы, за исключением операций, осуществляемых в соответствии с валютным законодательством Российской Федерации при закупке (поставке) высокотехнологичного импортного оборудования, сырья и комплектующих изделий, а также связанных с достижением целей предоставления бюджетных инвестиций иных операций, определенных решениями Правительства </a:t>
            </a:r>
            <a:r>
              <a:rPr lang="ru-RU" sz="24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РФ, 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том числе указанными в абзаце втором пункта 1 </a:t>
            </a:r>
            <a:r>
              <a:rPr lang="ru-RU" sz="24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статьи 80.</a:t>
            </a:r>
            <a: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3961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5895290"/>
          </a:xfrm>
        </p:spPr>
        <p:txBody>
          <a:bodyPr>
            <a:normAutofit fontScale="90000"/>
          </a:bodyPr>
          <a:lstStyle/>
          <a:p>
            <a:r>
              <a:rPr lang="ru-RU" sz="2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1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41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договорам</a:t>
            </a:r>
            <a:r>
              <a:rPr lang="ru-RU" sz="40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заключенным в связи с предоставлением бюджетных инвестиций юридическим лицам, указанным в пункте </a:t>
            </a:r>
            <a:r>
              <a:rPr lang="ru-RU" sz="40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статьи 80, </a:t>
            </a:r>
            <a:r>
              <a:rPr lang="ru-RU" sz="40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счет средств </a:t>
            </a:r>
            <a:r>
              <a:rPr lang="ru-RU" sz="40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sz="40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бюджета, </a:t>
            </a:r>
            <a:r>
              <a:rPr lang="ru-RU" sz="41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устанавливаются </a:t>
            </a:r>
            <a:r>
              <a:rPr lang="ru-RU" sz="41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местной </a:t>
            </a:r>
            <a:r>
              <a:rPr lang="ru-RU" sz="41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администрацией</a:t>
            </a:r>
            <a:r>
              <a:rPr lang="ru-RU" sz="41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оформленных </a:t>
            </a:r>
            <a:r>
              <a:rPr lang="ru-RU" sz="40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установленном порядке договоров </a:t>
            </a:r>
            <a: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служит основанием для </a:t>
            </a:r>
            <a:r>
              <a:rPr lang="ru-RU" sz="4000" b="1" cap="none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непредоставления</a:t>
            </a:r>
            <a: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бюджетных инвестиций</a:t>
            </a:r>
            <a: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.»;</a:t>
            </a:r>
            <a:endParaRPr lang="ru-RU" sz="4000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8033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11" y="794267"/>
            <a:ext cx="12002094" cy="589529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 160.2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Бюджетные полномочия главного администратора (администратора) источников финансирования дефицита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бюджета»: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4222" y="0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7924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5895290"/>
          </a:xfrm>
        </p:spPr>
        <p:txBody>
          <a:bodyPr>
            <a:normAutofit fontScale="90000"/>
          </a:bodyPr>
          <a:lstStyle/>
          <a:p>
            <a:r>
              <a:rPr lang="ru-RU" sz="40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 1 статьи 160.2</a:t>
            </a:r>
            <a: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дополнен </a:t>
            </a:r>
            <a: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абзацем следующего содержания:</a:t>
            </a:r>
            <a:b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«составляет </a:t>
            </a:r>
            <a: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обоснования бюджетных ассигнований</a:t>
            </a:r>
            <a: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br>
              <a:rPr lang="ru-RU" sz="40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Данная норма учтена при внесении изменений в Решение ГД Петропавловск-Камчатского  городского округа № 173-нд «О бюджетном устройстве и бюджетном процессе в Петропавловск-Камчатском  городского округе»</a:t>
            </a:r>
            <a:r>
              <a:rPr lang="ru-RU" sz="40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2735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11" y="794267"/>
            <a:ext cx="12002094" cy="5895290"/>
          </a:xfrm>
        </p:spPr>
        <p:txBody>
          <a:bodyPr>
            <a:normAutofit/>
          </a:bodyPr>
          <a:lstStyle/>
          <a:p>
            <a:pPr algn="ctr"/>
            <a:r>
              <a:rPr lang="ru-RU" sz="4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Статья 161</a:t>
            </a:r>
            <a: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правового положения </a:t>
            </a:r>
            <a: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казенных </a:t>
            </a:r>
            <a:r>
              <a:rPr lang="ru-RU" sz="44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учреждений»:</a:t>
            </a:r>
            <a:r>
              <a:rPr lang="ru-RU" sz="4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4222" y="0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6115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5895290"/>
          </a:xfrm>
        </p:spPr>
        <p:txBody>
          <a:bodyPr>
            <a:noAutofit/>
          </a:bodyPr>
          <a:lstStyle/>
          <a:p>
            <a: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дополнена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пунктом 6.1 следующего содержания</a:t>
            </a:r>
            <a: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случае признания </a:t>
            </a:r>
            <a:r>
              <a:rPr lang="ru-RU" sz="32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sz="32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БК РФ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утратившими силу положений </a:t>
            </a:r>
            <a: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бюджете </a:t>
            </a:r>
            <a:r>
              <a:rPr lang="ru-RU" sz="32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текущий финансовый год и плановый период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части, относящейся к плановому периоду, </a:t>
            </a:r>
            <a: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sz="32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вправе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принимать решение о расторжении ранее заключенных договоров и соглашений, </a:t>
            </a:r>
            <a:r>
              <a:rPr lang="ru-RU" sz="32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подлежащих оплате в плановом периоде</a:t>
            </a:r>
            <a:r>
              <a:rPr lang="ru-RU" sz="32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2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условии заключения дополнительных соглашений </a:t>
            </a:r>
            <a:r>
              <a:rPr lang="ru-RU" sz="32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указанным договорам и соглашениям, </a:t>
            </a:r>
            <a:r>
              <a:rPr lang="ru-RU" sz="32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определяющих условия их исполнения в плановом </a:t>
            </a:r>
            <a:r>
              <a:rPr lang="ru-RU" sz="32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периоде.</a:t>
            </a:r>
            <a:endParaRPr lang="ru-RU" sz="3200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9768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11" y="794267"/>
            <a:ext cx="12002094" cy="589529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 78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Предоставление субсидий юридическим лицам (за исключением субсидий государственным (муниципальным) учреждениям), индивидуальным предпринимателям,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физическим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лицам»:</a:t>
            </a:r>
            <a:b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19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6063732"/>
          </a:xfrm>
        </p:spPr>
        <p:txBody>
          <a:bodyPr>
            <a:noAutofit/>
          </a:bodyPr>
          <a:lstStyle/>
          <a:p>
            <a:r>
              <a:rPr lang="ru-RU" sz="235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5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дополнена пунктом </a:t>
            </a:r>
            <a:r>
              <a:rPr lang="ru-RU" sz="2350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3.1 следующего содержания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3.1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случае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 получателями 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условий,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установленных при их предоставлении,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соответствующие средства подлежат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возврату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35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35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порядке, определенном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5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муниципальными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правовыми актами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предусмотренными пунктом 3 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статьи 78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,;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5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1.2 </a:t>
            </a:r>
            <a:r>
              <a:rPr lang="ru-RU" sz="235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дополнена пунктом </a:t>
            </a:r>
            <a:r>
              <a:rPr lang="ru-RU" sz="2350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5.1 следующего содержания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5.1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При предоставлении субсидий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юридическим лицам, указанным в пункте 1 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статьи 78 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БК РФ,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обязательным условием их предоставления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включаемым в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договоры (соглашения) 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предоставлении субсидий на финансовое обеспечение затрат в связи с производством (реализацией) товаров, выполнением работ, оказанием услуг, является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запрет приобретения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5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счет полученных средств иностранной валюты, 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исключением операций, осуществляемых в соответствии с валютным законодательством 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закупке (поставке) высокотехнологичного импортного оборудования, сырья и комплектующих изделий, а также связанных с достижением целей предоставления этих средств иных операций</a:t>
            </a:r>
            <a:r>
              <a:rPr lang="ru-RU" sz="2350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35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определенных нормативными правовыми актами, муниципальными правовыми актами, регулирующими предоставление субсидий указанным юридическим </a:t>
            </a:r>
            <a:r>
              <a:rPr lang="ru-RU" sz="235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лицам;</a:t>
            </a:r>
            <a:endParaRPr lang="ru-RU" sz="235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092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11" y="794267"/>
            <a:ext cx="12002094" cy="589529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 78.1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Предоставление субсидий юридическим лицам (за исключением субсидий государственным (муниципальным) учреждениям), индивидуальным предпринимателям, физическим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лицам»:</a:t>
            </a:r>
            <a:r>
              <a:rPr lang="ru-RU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4222" y="0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855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6063732"/>
          </a:xfrm>
        </p:spPr>
        <p:txBody>
          <a:bodyPr>
            <a:noAutofit/>
          </a:bodyPr>
          <a:lstStyle/>
          <a:p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2.1 </a:t>
            </a:r>
            <a:r>
              <a:rPr lang="ru-RU" sz="2600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пункте 3 слова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«обязательным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условием их предоставления, включаемым в договоры (соглашения) о предоставлении субсидий,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является» </a:t>
            </a:r>
            <a:b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заменены словами</a:t>
            </a:r>
            <a:r>
              <a:rPr lang="ru-RU" sz="26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обязательными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условиями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предоставления, включаемыми в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договоры (соглашения)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предоставлении субсидий, </a:t>
            </a:r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b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дополнены </a:t>
            </a:r>
            <a:r>
              <a:rPr lang="ru-RU" sz="2600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словами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запрет приобретения за счет полученных средств иностранной валюты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 исключением операций, осуществляемых в соответствии с валютным законодательством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РФ при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закупке (поставке) высокотехнологичного импортного оборудования, сырья и комплектующих изделий, а также связанных с достижением целей предоставления указанных средств иных операций, определенных нормативными правовыми актами, муниципальными правовыми актами, регулирующими порядок предоставления субсидий некоммерческим организациям, не являющимся государственными (муниципальными) учреждениями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.»;</a:t>
            </a:r>
            <a:endParaRPr lang="ru-RU" sz="2600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3088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6063732"/>
          </a:xfrm>
        </p:spPr>
        <p:txBody>
          <a:bodyPr>
            <a:noAutofit/>
          </a:bodyPr>
          <a:lstStyle/>
          <a:p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2.2 </a:t>
            </a:r>
            <a:r>
              <a:rPr lang="ru-RU" sz="2600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дополнена </a:t>
            </a:r>
            <a:r>
              <a:rPr lang="ru-RU" sz="2600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пунктом 5 следующего содержания:</a:t>
            </a:r>
            <a:br>
              <a:rPr lang="ru-RU" sz="2600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договоры </a:t>
            </a:r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 и АУ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поставке товаров, выполнении работ, оказании услуг, подлежащие оплате за счет субсидий, указанных в пункте 1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статьи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78.1 БК РФ,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включается условие о возможности изменения по соглашению сторон </a:t>
            </a:r>
            <a:r>
              <a:rPr lang="ru-RU" sz="2600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размера и (или) сроков оплаты и (или) объема товаров, работ, услуг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уменьшения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БК РФ </a:t>
            </a:r>
            <a:r>
              <a:rPr lang="ru-RU" sz="2600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получателю бюджетных средств, предоставляющему субсидии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ранее доведенных в установленном порядке </a:t>
            </a:r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ЛБО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предоставление субсидии.</a:t>
            </a:r>
            <a:b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случае признания в соответствии с 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БК РФ </a:t>
            </a:r>
            <a:r>
              <a:rPr lang="ru-RU" sz="2600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утратившими </a:t>
            </a:r>
            <a:r>
              <a:rPr lang="ru-RU" sz="2600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силу положений </a:t>
            </a:r>
            <a:r>
              <a:rPr lang="ru-RU" sz="2600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sz="2600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бюджете на текущий финансовый год и плановый период в части, относящейся к плановому периоду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 и АУ вправе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принимать решение о расторжении 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предусмотренных настоящим пунктом договоров, подлежащих оплате в плановом периоде, </a:t>
            </a:r>
            <a:r>
              <a:rPr lang="ru-RU" sz="2600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условии заключения дополнительных соглашений</a:t>
            </a:r>
            <a:r>
              <a:rPr lang="ru-RU" sz="2600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указанным договорам, определяющих условия их исполнения в плановом периоде</a:t>
            </a:r>
            <a:r>
              <a:rPr lang="ru-RU" sz="2600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933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11" y="794267"/>
            <a:ext cx="12002094" cy="589529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 78.2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Предоставление субсидий на осуществление капитальных вложений в объекты капитального строительства государственной (муниципальной) собственности и приобретение объектов недвижимого имущества в государственную (муниципальную) собственность»:</a:t>
            </a:r>
            <a:b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4222" y="0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9387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3" y="794268"/>
            <a:ext cx="12002094" cy="5895290"/>
          </a:xfrm>
        </p:spPr>
        <p:txBody>
          <a:bodyPr>
            <a:normAutofit/>
          </a:bodyPr>
          <a:lstStyle/>
          <a:p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 </a:t>
            </a:r>
            <a:r>
              <a:rPr lang="ru-RU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дополнен абзацем </a:t>
            </a:r>
            <a:r>
              <a:rPr lang="ru-RU" b="1" u="sng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следующего содержания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случае признания </a:t>
            </a:r>
            <a:r>
              <a:rPr lang="ru-RU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БК РФ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утратившими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силу положений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бюджете</a:t>
            </a:r>
            <a:r>
              <a:rPr lang="ru-RU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текущий финансовый год и плановый период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части, относящейся к плановому периоду</a:t>
            </a:r>
            <a:r>
              <a:rPr lang="ru-RU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 и АУ, МУП </a:t>
            </a:r>
            <a:b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вправе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принимать решение </a:t>
            </a:r>
            <a:r>
              <a:rPr lang="ru-RU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расторжении </a:t>
            </a:r>
            <a:r>
              <a:rPr lang="ru-RU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договоров</a:t>
            </a:r>
            <a:r>
              <a:rPr lang="ru-RU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подлежащих оплате в плановом периоде,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условии заключения дополнительных соглашений </a:t>
            </a:r>
            <a:r>
              <a:rPr lang="ru-RU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указанным договорам, 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определяющих условия их исполнения в плановом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периоде</a:t>
            </a:r>
            <a:endParaRPr lang="ru-RU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" y="1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6337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411" y="794267"/>
            <a:ext cx="12002094" cy="589529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</a:t>
            </a:r>
            <a:r>
              <a:rPr lang="ru-RU" b="1" u="sng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  80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Предоставление бюджетных инвестиций юридическим лицам, не являющимся государственными или муниципальными учреждениями и государственными или муниципальными унитарными </a:t>
            </a:r>
            <a:r>
              <a:rPr lang="ru-RU" b="1" cap="none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предприятиями»:</a:t>
            </a:r>
            <a: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cap="none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4222" y="0"/>
            <a:ext cx="11204215" cy="794266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1444527"/>
      </p:ext>
    </p:extLst>
  </p:cSld>
  <p:clrMapOvr>
    <a:masterClrMapping/>
  </p:clrMapOvr>
</p:sld>
</file>

<file path=ppt/theme/theme1.xml><?xml version="1.0" encoding="utf-8"?>
<a:theme xmlns:a="http://schemas.openxmlformats.org/drawingml/2006/main" name="1_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3098</TotalTime>
  <Words>234</Words>
  <Application>Microsoft Office PowerPoint</Application>
  <PresentationFormat>Широкоэкранный</PresentationFormat>
  <Paragraphs>34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Century Gothic</vt:lpstr>
      <vt:lpstr>Times New Roman</vt:lpstr>
      <vt:lpstr>Wingdings 3</vt:lpstr>
      <vt:lpstr>1_Сектор</vt:lpstr>
      <vt:lpstr>Презентация PowerPoint</vt:lpstr>
      <vt:lpstr>1. Статья 78 «Предоставление субсидий юридическим лицам (за исключением субсидий государственным (муниципальным) учреждениям), индивидуальным предпринимателям, физическим лицам»: </vt:lpstr>
      <vt:lpstr>1.1 дополнена пунктом 3.1 следующего содержания: 3.1. В случае нарушения получателями субсидий условий, установленных при их предоставлении, соответствующие средства подлежат возврату в бюджет в порядке, определенном муниципальными правовыми актами, предусмотренными пунктом 3 статьи 78,; 1.2 дополнена пунктом 5.1 следующего содержания: 5.1. При предоставлении субсидий, юридическим лицам, указанным в пункте 1 статьи 78 БК РФ, обязательным условием их предоставления, включаемым в договоры (соглашения) о предоставлении субсидий на финансовое обеспечение затрат в связи с производством (реализацией) товаров, выполнением работ, оказанием услуг, является запрет приобретения за счет полученных средств иностранной валюты, за исключением операций, осуществляемых в соответствии с валютным законодательством РФ при закупке (поставке) высокотехнологичного импортного оборудования, сырья и комплектующих изделий, а также связанных с достижением целей предоставления этих средств иных операций, определенных нормативными правовыми актами, муниципальными правовыми актами, регулирующими предоставление субсидий указанным юридическим лицам;</vt:lpstr>
      <vt:lpstr>2. Статья 78.1 «Предоставление субсидий юридическим лицам (за исключением субсидий государственным (муниципальным) учреждениям), индивидуальным предпринимателям, физическим лицам»: </vt:lpstr>
      <vt:lpstr>2.1 в пункте 3 слова «обязательным условием их предоставления, включаемым в договоры (соглашения) о предоставлении субсидий, является»  заменены словами  «обязательными условиями их предоставления, включаемыми в договоры (соглашения) о предоставлении субсидий, являются»,  дополнены словами  «и запрет приобретения за счет полученных средств иностранной валюты, за исключением операций, осуществляемых в соответствии с валютным законодательством РФ при закупке (поставке) высокотехнологичного импортного оборудования, сырья и комплектующих изделий, а также связанных с достижением целей предоставления указанных средств иных операций, определенных нормативными правовыми актами, муниципальными правовыми актами, регулирующими порядок предоставления субсидий некоммерческим организациям, не являющимся государственными (муниципальными) учреждениями.»;</vt:lpstr>
      <vt:lpstr>2.2 дополнена пунктом 5 следующего содержания: 5. В договоры БУ и АУ о поставке товаров, выполнении работ, оказании услуг, подлежащие оплате за счет субсидий, указанных в пункте 1 статьи 78.1 БК РФ, включается условие о возможности изменения по соглашению сторон размера и (или) сроков оплаты и (или) объема товаров, работ, услуг в случае уменьшения в соответствии с БК РФ получателю бюджетных средств, предоставляющему субсидии, ранее доведенных в установленном порядке ЛБО на предоставление субсидии. В случае признания в соответствии с БК РФ утратившими силу положений решения о бюджете на текущий финансовый год и плановый период в части, относящейся к плановому периоду, БУ и АУ вправе не принимать решение о расторжении предусмотренных настоящим пунктом договоров, подлежащих оплате в плановом периоде, при условии заключения дополнительных соглашений к указанным договорам, определяющих условия их исполнения в плановом периоде.</vt:lpstr>
      <vt:lpstr>3. Статья 78.2 «Предоставление субсидий на осуществление капитальных вложений в объекты капитального строительства государственной (муниципальной) собственности и приобретение объектов недвижимого имущества в государственную (муниципальную) собственность»: </vt:lpstr>
      <vt:lpstr> пункт 5 дополнен абзацем следующего содержания:  В случае признания в соответствии с БК РФ утратившими силу положений решения о бюджете на текущий финансовый год и плановый период в части, относящейся к плановому периоду, БУ и АУ, МУП  вправе не принимать решение о расторжении договоров, подлежащих оплате в плановом периоде, при условии заключения дополнительных соглашений к указанным договорам, определяющих условия их исполнения в плановом периоде</vt:lpstr>
      <vt:lpstr>4. Статья  80 «Предоставление бюджетных инвестиций юридическим лицам, не являющимся государственными или муниципальными учреждениями и государственными или муниципальными унитарными предприятиями»: </vt:lpstr>
      <vt:lpstr>пункт 3 статьи 80 изложен в следующей редакции  3. Договор между местной администрацией муниципального образования и юридическим лицом, указанным в пункте 1 статьи 80, об участии муниципального образования в собственности субъекта инвестиций оформляется в течение трех месяцев после дня вступления в силу решения о бюджете. Обязательным условием, включаемым в договоры о предоставлении бюджетных инвестиций юридическим лицам, указанным в пункте 1 статьи 80, является запрет приобретения за счет полученных средств иностранной валюты, за исключением операций, осуществляемых в соответствии с валютным законодательством Российской Федерации при закупке (поставке) высокотехнологичного импортного оборудования, сырья и комплектующих изделий, а также связанных с достижением целей предоставления бюджетных инвестиций иных операций, определенных решениями Правительства РФ, в том числе указанными в абзаце втором пункта 1 статьи 80. </vt:lpstr>
      <vt:lpstr> Требования к договорам, заключенным в связи с предоставлением бюджетных инвестиций юридическим лицам, указанным в пункте 1 статьи 80, за счет средств местного бюджета, устанавливаются местной администрацией.  Отсутствие оформленных в установленном порядке договоров служит основанием для непредоставления бюджетных инвестиций.»;</vt:lpstr>
      <vt:lpstr>5. Статья 160.2  «Бюджетные полномочия главного администратора (администратора) источников финансирования дефицита бюджета»: </vt:lpstr>
      <vt:lpstr>пункт 1 статьи 160.2  дополнен абзацем следующего содержания: «составляет обоснования бюджетных ассигнований.»  Данная норма учтена при внесении изменений в Решение ГД Петропавловск-Камчатского  городского округа № 173-нд «О бюджетном устройстве и бюджетном процессе в Петропавловск-Камчатском  городского округе» </vt:lpstr>
      <vt:lpstr>6. Статья 161  «Особенности правового положения  казенных учреждений»: </vt:lpstr>
      <vt:lpstr>дополнена пунктом 6.1 следующего содержания:  В случае признания в соответствии с  БК РФ утратившими силу положений решения о бюджете на текущий финансовый год и плановый период в части, относящейся к плановому периоду, КУ вправе не принимать решение о расторжении ранее заключенных договоров и соглашений, подлежащих оплате в плановом периоде,  при условии заключения дополнительных соглашений к указанным договорам и соглашениям, определяющих условия их исполнения в плановом периоде.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Киселева Елена Петровна</cp:lastModifiedBy>
  <cp:revision>246</cp:revision>
  <cp:lastPrinted>2016-01-19T22:20:15Z</cp:lastPrinted>
  <dcterms:created xsi:type="dcterms:W3CDTF">2014-11-16T23:06:28Z</dcterms:created>
  <dcterms:modified xsi:type="dcterms:W3CDTF">2016-02-29T21:51:55Z</dcterms:modified>
</cp:coreProperties>
</file>