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slideLayout25.xml" ContentType="application/vnd.openxmlformats-officedocument.presentationml.slideLayout+xml"/>
  <Override PartName="/ppt/slideLayouts/slideLayout26.xml" ContentType="application/vnd.openxmlformats-officedocument.presentationml.slideLayout+xml"/>
  <Override PartName="/ppt/slideLayouts/slideLayout27.xml" ContentType="application/vnd.openxmlformats-officedocument.presentationml.slideLayout+xml"/>
  <Override PartName="/ppt/slideLayouts/slideLayout28.xml" ContentType="application/vnd.openxmlformats-officedocument.presentationml.slideLayout+xml"/>
  <Override PartName="/ppt/slideLayouts/slideLayout29.xml" ContentType="application/vnd.openxmlformats-officedocument.presentationml.slideLayout+xml"/>
  <Override PartName="/ppt/slideLayouts/slideLayout30.xml" ContentType="application/vnd.openxmlformats-officedocument.presentationml.slideLayout+xml"/>
  <Override PartName="/ppt/slideLayouts/slideLayout31.xml" ContentType="application/vnd.openxmlformats-officedocument.presentationml.slideLayout+xml"/>
  <Override PartName="/ppt/slideLayouts/slideLayout32.xml" ContentType="application/vnd.openxmlformats-officedocument.presentationml.slideLayout+xml"/>
  <Override PartName="/ppt/slideLayouts/slideLayout33.xml" ContentType="application/vnd.openxmlformats-officedocument.presentationml.slideLayout+xml"/>
  <Override PartName="/ppt/slideLayouts/slideLayout34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ppt/notesSlides/notesSlide24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  <p:sldMasterId id="2147483690" r:id="rId2"/>
  </p:sldMasterIdLst>
  <p:notesMasterIdLst>
    <p:notesMasterId r:id="rId30"/>
  </p:notesMasterIdLst>
  <p:sldIdLst>
    <p:sldId id="268" r:id="rId3"/>
    <p:sldId id="309" r:id="rId4"/>
    <p:sldId id="307" r:id="rId5"/>
    <p:sldId id="293" r:id="rId6"/>
    <p:sldId id="294" r:id="rId7"/>
    <p:sldId id="283" r:id="rId8"/>
    <p:sldId id="281" r:id="rId9"/>
    <p:sldId id="308" r:id="rId10"/>
    <p:sldId id="300" r:id="rId11"/>
    <p:sldId id="301" r:id="rId12"/>
    <p:sldId id="304" r:id="rId13"/>
    <p:sldId id="306" r:id="rId14"/>
    <p:sldId id="286" r:id="rId15"/>
    <p:sldId id="288" r:id="rId16"/>
    <p:sldId id="287" r:id="rId17"/>
    <p:sldId id="282" r:id="rId18"/>
    <p:sldId id="280" r:id="rId19"/>
    <p:sldId id="285" r:id="rId20"/>
    <p:sldId id="284" r:id="rId21"/>
    <p:sldId id="298" r:id="rId22"/>
    <p:sldId id="299" r:id="rId23"/>
    <p:sldId id="290" r:id="rId24"/>
    <p:sldId id="297" r:id="rId25"/>
    <p:sldId id="291" r:id="rId26"/>
    <p:sldId id="296" r:id="rId27"/>
    <p:sldId id="295" r:id="rId28"/>
    <p:sldId id="292" r:id="rId29"/>
  </p:sldIdLst>
  <p:sldSz cx="12192000" cy="6858000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3127" userDrawn="1">
          <p15:clr>
            <a:srgbClr val="A4A3A4"/>
          </p15:clr>
        </p15:guide>
        <p15:guide id="2" pos="2141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3399"/>
    <a:srgbClr val="0C0CC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—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Нет стиля, сетка таблицы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E8034E78-7F5D-4C2E-B375-FC64B27BC917}" styleName="Темный стиль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dk1">
              <a:tint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dk1">
              <a:tint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dk1">
              <a:tint val="6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  <a:tblStyle styleId="{2D5ABB26-0587-4C30-8999-92F81FD0307C}" styleName="Нет стиля, нет сетки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7E9639D4-E3E2-4D34-9284-5A2195B3D0D7}" styleName="Светлый стиль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562" autoAdjust="0"/>
    <p:restoredTop sz="86452" autoAdjust="0"/>
  </p:normalViewPr>
  <p:slideViewPr>
    <p:cSldViewPr snapToGrid="0">
      <p:cViewPr varScale="1">
        <p:scale>
          <a:sx n="77" d="100"/>
          <a:sy n="77" d="100"/>
        </p:scale>
        <p:origin x="-96" y="-330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howGuides="1">
      <p:cViewPr varScale="1">
        <p:scale>
          <a:sx n="62" d="100"/>
          <a:sy n="62" d="100"/>
        </p:scale>
        <p:origin x="-1742" y="-96"/>
      </p:cViewPr>
      <p:guideLst>
        <p:guide orient="horz" pos="3127"/>
        <p:guide pos="2141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slide" Target="slides/slide27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notesMaster" Target="notesMasters/notesMaster1.xml"/><Relationship Id="rId8" Type="http://schemas.openxmlformats.org/officeDocument/2006/relationships/slide" Target="slides/slide6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1BE2039-24BE-464B-AC5A-0BA1D878EA33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0488" y="744538"/>
            <a:ext cx="6616700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34BB66F-90E4-4321-9B2D-2528008A5C88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5315946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4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5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6.xml"/><Relationship Id="rId1" Type="http://schemas.openxmlformats.org/officeDocument/2006/relationships/notesMaster" Target="../notesMasters/notesMaster1.xml"/></Relationships>
</file>

<file path=ppt/notesSlides/_rels/notesSlide2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13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1717571"/>
      </p:ext>
    </p:extLst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14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52994373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15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16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8977579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17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08977579"/>
      </p:ext>
    </p:extLst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18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72378523"/>
      </p:ext>
    </p:extLst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19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20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03730538"/>
      </p:ext>
    </p:extLst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21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30350446"/>
      </p:ext>
    </p:extLst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22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073528"/>
      </p:ext>
    </p:extLst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23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74749216"/>
      </p:ext>
    </p:extLst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24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25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26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2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27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3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14035089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4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5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6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7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01780387"/>
      </p:ext>
    </p:extLst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9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97808498"/>
      </p:ext>
    </p:extLst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534793FF-12F8-485C-B1C5-D327B1273815}" type="slidenum">
              <a:rPr lang="ru-RU" smtClean="0"/>
              <a:t>10</a:t>
            </a:fld>
            <a:endParaRPr lang="ru-RU"/>
          </a:p>
        </p:txBody>
      </p:sp>
      <p:sp>
        <p:nvSpPr>
          <p:cNvPr id="5" name="Верхний колонтитул 4"/>
          <p:cNvSpPr>
            <a:spLocks noGrp="1"/>
          </p:cNvSpPr>
          <p:nvPr>
            <p:ph type="hdr" sz="quarter" idx="11"/>
          </p:nvPr>
        </p:nvSpPr>
        <p:spPr/>
        <p:txBody>
          <a:bodyPr/>
          <a:lstStyle/>
          <a:p>
            <a:r>
              <a:rPr lang="ru-RU" smtClean="0"/>
              <a:t>1</a:t>
            </a:r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4133199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4073326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5889066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91335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01137385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2857992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dirty="0">
                <a:solidFill>
                  <a:schemeClr val="tx1"/>
                </a:solidFill>
                <a:effectLst/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 algn="r"/>
            <a:r>
              <a:rPr lang="en-US" sz="8000" dirty="0">
                <a:solidFill>
                  <a:schemeClr val="tx1"/>
                </a:solidFill>
                <a:effectLst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42306521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37620788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1244547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09491479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4212" y="685799"/>
            <a:ext cx="8001000" cy="2971801"/>
          </a:xfrm>
        </p:spPr>
        <p:txBody>
          <a:bodyPr anchor="b">
            <a:normAutofit/>
          </a:bodyPr>
          <a:lstStyle>
            <a:lvl1pPr algn="l">
              <a:defRPr sz="4800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4212" y="3843867"/>
            <a:ext cx="6400800" cy="1947333"/>
          </a:xfrm>
        </p:spPr>
        <p:txBody>
          <a:bodyPr anchor="t">
            <a:normAutofit/>
          </a:bodyPr>
          <a:lstStyle>
            <a:lvl1pPr marL="0" indent="0" algn="l">
              <a:buNone/>
              <a:defRPr sz="21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cxnSp>
        <p:nvCxnSpPr>
          <p:cNvPr id="16" name="Straight Connector 15"/>
          <p:cNvCxnSpPr/>
          <p:nvPr/>
        </p:nvCxnSpPr>
        <p:spPr>
          <a:xfrm flipH="1">
            <a:off x="8228012" y="8467"/>
            <a:ext cx="3810000" cy="3810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7" name="Straight Connector 16"/>
          <p:cNvCxnSpPr/>
          <p:nvPr/>
        </p:nvCxnSpPr>
        <p:spPr>
          <a:xfrm flipH="1">
            <a:off x="6108170" y="91545"/>
            <a:ext cx="6080655" cy="6080655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9" name="Straight Connector 18"/>
          <p:cNvCxnSpPr/>
          <p:nvPr/>
        </p:nvCxnSpPr>
        <p:spPr>
          <a:xfrm flipH="1">
            <a:off x="7235825" y="228600"/>
            <a:ext cx="4953000" cy="4953000"/>
          </a:xfrm>
          <a:prstGeom prst="line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1" name="Straight Connector 20"/>
          <p:cNvCxnSpPr/>
          <p:nvPr/>
        </p:nvCxnSpPr>
        <p:spPr>
          <a:xfrm flipH="1">
            <a:off x="7335837" y="32278"/>
            <a:ext cx="4852989" cy="485298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3" name="Straight Connector 22"/>
          <p:cNvCxnSpPr/>
          <p:nvPr/>
        </p:nvCxnSpPr>
        <p:spPr>
          <a:xfrm flipH="1">
            <a:off x="7845426" y="609601"/>
            <a:ext cx="4343399" cy="4343399"/>
          </a:xfrm>
          <a:prstGeom prst="line">
            <a:avLst/>
          </a:prstGeom>
          <a:ln w="31750">
            <a:solidFill>
              <a:schemeClr val="tx1"/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882723320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2167190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 anchor="ctr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06975740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32350753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23513287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5452181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32234717"/>
      </p:ext>
    </p:extLst>
  </p:cSld>
  <p:clrMapOvr>
    <a:masterClrMapping/>
  </p:clrMapOvr>
</p:sldLayout>
</file>

<file path=ppt/slideLayouts/slideLayout24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22703879"/>
      </p:ext>
    </p:extLst>
  </p:cSld>
  <p:clrMapOvr>
    <a:masterClrMapping/>
  </p:clrMapOvr>
</p:sldLayout>
</file>

<file path=ppt/slideLayouts/slideLayout25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35847692"/>
      </p:ext>
    </p:extLst>
  </p:cSld>
  <p:clrMapOvr>
    <a:masterClrMapping/>
  </p:clrMapOvr>
</p:sldLayout>
</file>

<file path=ppt/slideLayouts/slideLayout26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6164409"/>
      </p:ext>
    </p:extLst>
  </p:cSld>
  <p:clrMapOvr>
    <a:masterClrMapping/>
  </p:clrMapOvr>
</p:sldLayout>
</file>

<file path=ppt/slideLayouts/slideLayout2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Панорамная фотография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7" name="Picture Placeholder 2"/>
          <p:cNvSpPr>
            <a:spLocks noGrp="1" noChangeAspect="1"/>
          </p:cNvSpPr>
          <p:nvPr>
            <p:ph type="pic" idx="13"/>
          </p:nvPr>
        </p:nvSpPr>
        <p:spPr>
          <a:xfrm>
            <a:off x="685800" y="533400"/>
            <a:ext cx="10818812" cy="31242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16" name="Text Placeholder 9"/>
          <p:cNvSpPr>
            <a:spLocks noGrp="1"/>
          </p:cNvSpPr>
          <p:nvPr>
            <p:ph type="body" sz="quarter" idx="14"/>
          </p:nvPr>
        </p:nvSpPr>
        <p:spPr>
          <a:xfrm>
            <a:off x="914402" y="3843867"/>
            <a:ext cx="8304210" cy="457200"/>
          </a:xfrm>
        </p:spPr>
        <p:txBody>
          <a:bodyPr anchor="t">
            <a:normAutofit/>
          </a:bodyPr>
          <a:lstStyle>
            <a:lvl1pPr marL="0" indent="0">
              <a:buFontTx/>
              <a:buNone/>
              <a:defRPr sz="1600"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91867424"/>
      </p:ext>
    </p:extLst>
  </p:cSld>
  <p:clrMapOvr>
    <a:masterClrMapping/>
  </p:clrMapOvr>
</p:sldLayout>
</file>

<file path=ppt/slideLayouts/slideLayout2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anchor="ctr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4114800"/>
            <a:ext cx="8535988" cy="1879600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09735733"/>
      </p:ext>
    </p:extLst>
  </p:cSld>
  <p:clrMapOvr>
    <a:masterClrMapping/>
  </p:clrMapOvr>
</p:sldLayout>
</file>

<file path=ppt/slideLayouts/slideLayout2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1" y="685800"/>
            <a:ext cx="9144001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446212" y="3429000"/>
            <a:ext cx="8534400" cy="381000"/>
          </a:xfrm>
        </p:spPr>
        <p:txBody>
          <a:bodyPr anchor="ctr"/>
          <a:lstStyle>
            <a:lvl1pPr marL="0" indent="0">
              <a:buFontTx/>
              <a:buNone/>
              <a:defRPr/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301067"/>
            <a:ext cx="8534400" cy="1684865"/>
          </a:xfrm>
        </p:spPr>
        <p:txBody>
          <a:bodyPr anchor="ctr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dirty="0">
                <a:solidFill>
                  <a:prstClr val="white"/>
                </a:solidFill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algn="r"/>
            <a:r>
              <a:rPr lang="en-US" sz="8000" dirty="0">
                <a:solidFill>
                  <a:prstClr val="white"/>
                </a:solidFill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3279177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1" y="2006600"/>
            <a:ext cx="8534401" cy="2281600"/>
          </a:xfrm>
        </p:spPr>
        <p:txBody>
          <a:bodyPr anchor="b">
            <a:normAutofit/>
          </a:bodyPr>
          <a:lstStyle>
            <a:lvl1pPr algn="l">
              <a:defRPr sz="36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3" y="4495800"/>
            <a:ext cx="8534400" cy="14986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78267289"/>
      </p:ext>
    </p:extLst>
  </p:cSld>
  <p:clrMapOvr>
    <a:masterClrMapping/>
  </p:clrMapOvr>
</p:sldLayout>
</file>

<file path=ppt/slideLayouts/slideLayout3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2" y="3429000"/>
            <a:ext cx="8534400" cy="1697400"/>
          </a:xfrm>
        </p:spPr>
        <p:txBody>
          <a:bodyPr anchor="b">
            <a:normAutofit/>
          </a:bodyPr>
          <a:lstStyle>
            <a:lvl1pPr algn="l">
              <a:defRPr sz="32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5132981"/>
            <a:ext cx="8535990" cy="86040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0214610"/>
      </p:ext>
    </p:extLst>
  </p:cSld>
  <p:clrMapOvr>
    <a:masterClrMapping/>
  </p:clrMapOvr>
</p:sldLayout>
</file>

<file path=ppt/slideLayouts/slideLayout3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1413" y="685800"/>
            <a:ext cx="9144000" cy="2743200"/>
          </a:xfrm>
        </p:spPr>
        <p:txBody>
          <a:bodyPr anchor="ctr">
            <a:normAutofit/>
          </a:bodyPr>
          <a:lstStyle>
            <a:lvl1pPr algn="l">
              <a:defRPr sz="3200" b="0" cap="all">
                <a:solidFill>
                  <a:schemeClr val="tx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1" cy="1049866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978400"/>
            <a:ext cx="8534401" cy="1016000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31812" y="812222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 sz="8000" dirty="0">
                <a:solidFill>
                  <a:prstClr val="white"/>
                </a:solidFill>
              </a:rPr>
              <a:t>“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10285412" y="2768601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algn="r"/>
            <a:r>
              <a:rPr lang="en-US" sz="8000" dirty="0">
                <a:solidFill>
                  <a:prstClr val="white"/>
                </a:solidFill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160633510"/>
      </p:ext>
    </p:extLst>
  </p:cSld>
  <p:clrMapOvr>
    <a:masterClrMapping/>
  </p:clrMapOvr>
</p:sldLayout>
</file>

<file path=ppt/slideLayouts/slideLayout3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4213" y="685800"/>
            <a:ext cx="10058400" cy="2743200"/>
          </a:xfrm>
        </p:spPr>
        <p:txBody>
          <a:bodyPr vert="horz" lIns="91440" tIns="45720" rIns="91440" bIns="45720" rtlCol="0" anchor="ctr">
            <a:normAutofit/>
          </a:bodyPr>
          <a:lstStyle>
            <a:lvl1pPr>
              <a:defRPr lang="en-US" b="0" dirty="0"/>
            </a:lvl1pPr>
          </a:lstStyle>
          <a:p>
            <a:pPr marL="0" lvl="0"/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0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84212" y="3928534"/>
            <a:ext cx="8534400" cy="838200"/>
          </a:xfrm>
        </p:spPr>
        <p:txBody>
          <a:bodyPr vert="horz" lIns="91440" tIns="45720" rIns="91440" bIns="45720" rtlCol="0" anchor="b">
            <a:normAutofit/>
          </a:bodyPr>
          <a:lstStyle>
            <a:lvl1pPr>
              <a:buNone/>
              <a:defRPr lang="en-US" sz="2400" b="0" cap="all" dirty="0">
                <a:ln w="3175" cmpd="sng">
                  <a:noFill/>
                </a:ln>
                <a:solidFill>
                  <a:schemeClr val="tx1"/>
                </a:solidFill>
                <a:effectLst/>
              </a:defRPr>
            </a:lvl1pPr>
          </a:lstStyle>
          <a:p>
            <a:pPr marL="0" lvl="0">
              <a:spcBef>
                <a:spcPct val="0"/>
              </a:spcBef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1" y="4766732"/>
            <a:ext cx="8534401" cy="1227667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bg2">
                    <a:lumMod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47441805"/>
      </p:ext>
    </p:extLst>
  </p:cSld>
  <p:clrMapOvr>
    <a:masterClrMapping/>
  </p:clrMapOvr>
</p:sldLayout>
</file>

<file path=ppt/slideLayouts/slideLayout3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10737356"/>
      </p:ext>
    </p:extLst>
  </p:cSld>
  <p:clrMapOvr>
    <a:masterClrMapping/>
  </p:clrMapOvr>
</p:sldLayout>
</file>

<file path=ppt/slideLayouts/slideLayout3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685212" y="685800"/>
            <a:ext cx="2057400" cy="4572000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85800"/>
            <a:ext cx="7823200" cy="5308600"/>
          </a:xfrm>
        </p:spPr>
        <p:txBody>
          <a:bodyPr vert="eaVert" anchor="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316054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4211" y="685800"/>
            <a:ext cx="4937655" cy="361526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808133" y="685801"/>
            <a:ext cx="4934479" cy="3615266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758186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72080" y="685800"/>
            <a:ext cx="4649787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4211" y="1270529"/>
            <a:ext cx="4937655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079066" y="685800"/>
            <a:ext cx="4665134" cy="576262"/>
          </a:xfrm>
        </p:spPr>
        <p:txBody>
          <a:bodyPr anchor="b">
            <a:noAutofit/>
          </a:bodyPr>
          <a:lstStyle>
            <a:lvl1pPr marL="0" indent="0">
              <a:buNone/>
              <a:defRPr sz="2800" b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806545" y="1262062"/>
            <a:ext cx="4929188" cy="3030538"/>
          </a:xfrm>
        </p:spPr>
        <p:txBody>
          <a:bodyPr anchor="t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0809306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5802887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38114811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085012" y="685800"/>
            <a:ext cx="3657600" cy="137160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4212" y="685800"/>
            <a:ext cx="5943601" cy="5308600"/>
          </a:xfrm>
        </p:spPr>
        <p:txBody>
          <a:bodyPr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085012" y="2209799"/>
            <a:ext cx="3657600" cy="2091267"/>
          </a:xfrm>
        </p:spPr>
        <p:txBody>
          <a:bodyPr anchor="t"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3337826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2812" y="1447800"/>
            <a:ext cx="6019800" cy="1143000"/>
          </a:xfrm>
        </p:spPr>
        <p:txBody>
          <a:bodyPr anchor="b">
            <a:normAutofit/>
          </a:bodyPr>
          <a:lstStyle>
            <a:lvl1pPr algn="l">
              <a:defRPr sz="28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14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89012" y="914400"/>
            <a:ext cx="3280974" cy="4572000"/>
          </a:xfrm>
          <a:prstGeom prst="snip2DiagRect">
            <a:avLst>
              <a:gd name="adj1" fmla="val 10815"/>
              <a:gd name="adj2" fmla="val 0"/>
            </a:avLst>
          </a:prstGeom>
          <a:ln w="15875">
            <a:solidFill>
              <a:schemeClr val="tx1">
                <a:alpha val="40000"/>
              </a:schemeClr>
            </a:solidFill>
          </a:ln>
          <a:effectLst>
            <a:innerShdw blurRad="57150" dist="38100" dir="14460000">
              <a:srgbClr val="000000">
                <a:alpha val="70000"/>
              </a:srgbClr>
            </a:inn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2812" y="2777066"/>
            <a:ext cx="6021388" cy="2048933"/>
          </a:xfrm>
        </p:spPr>
        <p:txBody>
          <a:bodyPr anchor="t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499139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25.xml"/><Relationship Id="rId13" Type="http://schemas.openxmlformats.org/officeDocument/2006/relationships/slideLayout" Target="../slideLayouts/slideLayout30.xml"/><Relationship Id="rId18" Type="http://schemas.openxmlformats.org/officeDocument/2006/relationships/theme" Target="../theme/theme2.xml"/><Relationship Id="rId3" Type="http://schemas.openxmlformats.org/officeDocument/2006/relationships/slideLayout" Target="../slideLayouts/slideLayout20.xml"/><Relationship Id="rId7" Type="http://schemas.openxmlformats.org/officeDocument/2006/relationships/slideLayout" Target="../slideLayouts/slideLayout24.xml"/><Relationship Id="rId12" Type="http://schemas.openxmlformats.org/officeDocument/2006/relationships/slideLayout" Target="../slideLayouts/slideLayout29.xml"/><Relationship Id="rId17" Type="http://schemas.openxmlformats.org/officeDocument/2006/relationships/slideLayout" Target="../slideLayouts/slideLayout34.xml"/><Relationship Id="rId2" Type="http://schemas.openxmlformats.org/officeDocument/2006/relationships/slideLayout" Target="../slideLayouts/slideLayout19.xml"/><Relationship Id="rId16" Type="http://schemas.openxmlformats.org/officeDocument/2006/relationships/slideLayout" Target="../slideLayouts/slideLayout33.xml"/><Relationship Id="rId1" Type="http://schemas.openxmlformats.org/officeDocument/2006/relationships/slideLayout" Target="../slideLayouts/slideLayout18.xml"/><Relationship Id="rId6" Type="http://schemas.openxmlformats.org/officeDocument/2006/relationships/slideLayout" Target="../slideLayouts/slideLayout23.xml"/><Relationship Id="rId11" Type="http://schemas.openxmlformats.org/officeDocument/2006/relationships/slideLayout" Target="../slideLayouts/slideLayout28.xml"/><Relationship Id="rId5" Type="http://schemas.openxmlformats.org/officeDocument/2006/relationships/slideLayout" Target="../slideLayouts/slideLayout22.xml"/><Relationship Id="rId15" Type="http://schemas.openxmlformats.org/officeDocument/2006/relationships/slideLayout" Target="../slideLayouts/slideLayout32.xml"/><Relationship Id="rId10" Type="http://schemas.openxmlformats.org/officeDocument/2006/relationships/slideLayout" Target="../slideLayouts/slideLayout27.xml"/><Relationship Id="rId4" Type="http://schemas.openxmlformats.org/officeDocument/2006/relationships/slideLayout" Target="../slideLayouts/slideLayout21.xml"/><Relationship Id="rId9" Type="http://schemas.openxmlformats.org/officeDocument/2006/relationships/slideLayout" Target="../slideLayouts/slideLayout26.xml"/><Relationship Id="rId14" Type="http://schemas.openxmlformats.org/officeDocument/2006/relationships/slideLayout" Target="../slideLayouts/slideLayout3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12AECB58-61CA-4C1B-A32E-C63168DFBAF4}" type="datetimeFigureOut">
              <a:rPr lang="ru-RU" smtClean="0"/>
              <a:t>30.10.2015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8AC25C8-7EB0-47FD-B6F3-7B7768AB46E4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3705141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  <p:sldLayoutId id="2147483684" r:id="rId12"/>
    <p:sldLayoutId id="2147483685" r:id="rId13"/>
    <p:sldLayoutId id="2147483686" r:id="rId14"/>
    <p:sldLayoutId id="2147483687" r:id="rId15"/>
    <p:sldLayoutId id="2147483688" r:id="rId16"/>
    <p:sldLayoutId id="2147483689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9206969" y="2963333"/>
            <a:ext cx="2981858" cy="3208867"/>
            <a:chOff x="9206969" y="2963333"/>
            <a:chExt cx="2981858" cy="3208867"/>
          </a:xfrm>
        </p:grpSpPr>
        <p:cxnSp>
          <p:nvCxnSpPr>
            <p:cNvPr id="8" name="Straight Connector 7"/>
            <p:cNvCxnSpPr/>
            <p:nvPr/>
          </p:nvCxnSpPr>
          <p:spPr>
            <a:xfrm flipH="1">
              <a:off x="11276012" y="2963333"/>
              <a:ext cx="912814" cy="912812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 flipH="1">
              <a:off x="9206969" y="3190344"/>
              <a:ext cx="2981857" cy="2981856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Straight Connector 9"/>
            <p:cNvCxnSpPr/>
            <p:nvPr/>
          </p:nvCxnSpPr>
          <p:spPr>
            <a:xfrm flipH="1">
              <a:off x="10292292" y="3285067"/>
              <a:ext cx="1896534" cy="1896533"/>
            </a:xfrm>
            <a:prstGeom prst="line">
              <a:avLst/>
            </a:prstGeom>
            <a:ln w="952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Straight Connector 10"/>
            <p:cNvCxnSpPr/>
            <p:nvPr/>
          </p:nvCxnSpPr>
          <p:spPr>
            <a:xfrm flipH="1">
              <a:off x="10443103" y="3131080"/>
              <a:ext cx="1745722" cy="1745720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Straight Connector 11"/>
            <p:cNvCxnSpPr/>
            <p:nvPr/>
          </p:nvCxnSpPr>
          <p:spPr>
            <a:xfrm flipH="1">
              <a:off x="10918826" y="3683001"/>
              <a:ext cx="1270001" cy="1269999"/>
            </a:xfrm>
            <a:prstGeom prst="line">
              <a:avLst/>
            </a:prstGeom>
            <a:ln w="28575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4212" y="4487332"/>
            <a:ext cx="8534400" cy="1507067"/>
          </a:xfrm>
          <a:prstGeom prst="rect">
            <a:avLst/>
          </a:prstGeom>
          <a:effectLst/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4212" y="685800"/>
            <a:ext cx="8534400" cy="361526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904412" y="6172200"/>
            <a:ext cx="16002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r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12AECB58-61CA-4C1B-A32E-C63168DFBAF4}" type="datetimeFigureOut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30.10.2015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84212" y="6172200"/>
            <a:ext cx="7543800" cy="36512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363200" y="5578475"/>
            <a:ext cx="1142245" cy="6699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3200" b="0" i="0">
                <a:solidFill>
                  <a:schemeClr val="bg2">
                    <a:lumMod val="50000"/>
                  </a:schemeClr>
                </a:solidFill>
                <a:effectLst/>
                <a:latin typeface="+mn-lt"/>
              </a:defRPr>
            </a:lvl1pPr>
          </a:lstStyle>
          <a:p>
            <a:fld id="{B8AC25C8-7EB0-47FD-B6F3-7B7768AB46E4}" type="slidenum">
              <a:rPr lang="ru-RU" smtClean="0">
                <a:solidFill>
                  <a:srgbClr val="8EAADB">
                    <a:lumMod val="50000"/>
                  </a:srgbClr>
                </a:solidFill>
              </a:rPr>
              <a:pPr/>
              <a:t>‹#›</a:t>
            </a:fld>
            <a:endParaRPr lang="ru-RU">
              <a:solidFill>
                <a:srgbClr val="8EAADB">
                  <a:lumMod val="5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29106275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91" r:id="rId1"/>
    <p:sldLayoutId id="2147483692" r:id="rId2"/>
    <p:sldLayoutId id="2147483693" r:id="rId3"/>
    <p:sldLayoutId id="2147483694" r:id="rId4"/>
    <p:sldLayoutId id="2147483695" r:id="rId5"/>
    <p:sldLayoutId id="2147483696" r:id="rId6"/>
    <p:sldLayoutId id="2147483697" r:id="rId7"/>
    <p:sldLayoutId id="2147483698" r:id="rId8"/>
    <p:sldLayoutId id="2147483699" r:id="rId9"/>
    <p:sldLayoutId id="2147483700" r:id="rId10"/>
    <p:sldLayoutId id="2147483701" r:id="rId11"/>
    <p:sldLayoutId id="2147483702" r:id="rId12"/>
    <p:sldLayoutId id="2147483703" r:id="rId13"/>
    <p:sldLayoutId id="2147483704" r:id="rId14"/>
    <p:sldLayoutId id="2147483705" r:id="rId15"/>
    <p:sldLayoutId id="2147483706" r:id="rId16"/>
    <p:sldLayoutId id="2147483707" r:id="rId17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 cap="all">
          <a:ln w="3175" cmpd="sng">
            <a:noFill/>
          </a:ln>
          <a:solidFill>
            <a:schemeClr val="tx1"/>
          </a:solidFill>
          <a:effectLst/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857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20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8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2pPr>
      <a:lvl3pPr marL="12001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6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3pPr>
      <a:lvl4pPr marL="15430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4pPr>
      <a:lvl5pPr marL="2000250" indent="-17145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1"/>
        </a:buClr>
        <a:buSzPct val="80000"/>
        <a:buFont typeface="Wingdings 3" panose="05040102010807070707" pitchFamily="18" charset="2"/>
        <a:buChar char=""/>
        <a:defRPr sz="1400" kern="1200" cap="none">
          <a:solidFill>
            <a:schemeClr val="bg2">
              <a:lumMod val="75000"/>
            </a:schemeClr>
          </a:solidFill>
          <a:effectLst/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9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24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94047" y="954037"/>
            <a:ext cx="12003903" cy="5973712"/>
          </a:xfrm>
        </p:spPr>
        <p:txBody>
          <a:bodyPr>
            <a:normAutofit/>
          </a:bodyPr>
          <a:lstStyle/>
          <a:p>
            <a:pPr algn="ctr">
              <a:lnSpc>
                <a:spcPct val="115000"/>
              </a:lnSpc>
              <a:spcAft>
                <a:spcPts val="0"/>
              </a:spcAft>
            </a:pPr>
            <a:endParaRPr lang="ru-RU" sz="2800" b="1" dirty="0" smtClean="0">
              <a:solidFill>
                <a:srgbClr val="00206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3200" b="1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Заседание</a:t>
            </a:r>
            <a:endParaRPr lang="ru-RU" sz="3200" b="1" dirty="0">
              <a:solidFill>
                <a:srgbClr val="002060"/>
              </a:solidFill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3200" b="1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оперативного совещания по финансовым вопросам в администрации П</a:t>
            </a:r>
            <a:r>
              <a:rPr lang="ru-RU" sz="3200" b="1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етропавловск-Камчатского </a:t>
            </a:r>
            <a:r>
              <a:rPr lang="ru-RU" sz="3200" b="1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городского </a:t>
            </a:r>
            <a:endParaRPr lang="ru-RU" sz="3200" b="1" dirty="0" smtClean="0">
              <a:solidFill>
                <a:srgbClr val="00206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3200" b="1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округа </a:t>
            </a:r>
            <a:r>
              <a:rPr lang="ru-RU" sz="3200" b="1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по формированию и исполнению бюджета Петропавловск-Камчатского городского </a:t>
            </a:r>
            <a:r>
              <a:rPr lang="ru-RU" sz="3200" b="1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округа </a:t>
            </a: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endParaRPr lang="ru-RU" sz="3200" b="1" dirty="0" smtClean="0">
              <a:solidFill>
                <a:srgbClr val="00206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endParaRPr lang="ru-RU" sz="3200" b="1" dirty="0">
              <a:solidFill>
                <a:srgbClr val="002060"/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algn="r">
              <a:lnSpc>
                <a:spcPct val="115000"/>
              </a:lnSpc>
              <a:spcAft>
                <a:spcPts val="0"/>
              </a:spcAft>
            </a:pPr>
            <a:r>
              <a:rPr lang="ru-RU" sz="4400" b="1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29.10.2015</a:t>
            </a:r>
            <a:endParaRPr lang="ru-RU" sz="4400" b="1" dirty="0">
              <a:solidFill>
                <a:srgbClr val="002060"/>
              </a:solidFill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spcAft>
                <a:spcPts val="0"/>
              </a:spcAft>
              <a:buSzPts val="1400"/>
            </a:pPr>
            <a:endParaRPr lang="ru-RU" sz="52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31791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94047" y="1161882"/>
            <a:ext cx="12003903" cy="679276"/>
          </a:xfrm>
        </p:spPr>
        <p:txBody>
          <a:bodyPr>
            <a:noAutofit/>
          </a:bodyPr>
          <a:lstStyle/>
          <a:p>
            <a:pPr marL="85725" algn="ctr"/>
            <a:r>
              <a:rPr lang="ru-RU" altLang="ru-RU" sz="3200" b="1" dirty="0">
                <a:solidFill>
                  <a:srgbClr val="077A3E"/>
                </a:solidFill>
                <a:latin typeface="DIN Pro Light"/>
                <a:ea typeface="DINPro-Regular"/>
                <a:cs typeface="DINPro-Regular"/>
              </a:rPr>
              <a:t>ПОСЛЕДОВАТЕЛЬНОСТЬ ДЕЙСТВИЙ</a:t>
            </a:r>
            <a:endParaRPr lang="ru-RU" sz="32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348916" y="2081463"/>
            <a:ext cx="11526252" cy="62564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Регистрация в системе «Электронный бюджет»</a:t>
            </a:r>
          </a:p>
          <a:p>
            <a:pPr algn="ctr"/>
            <a:r>
              <a:rPr lang="ru-RU" b="1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(письмо Минфина РФ от 21.04.2015 № 21-03-05/22801)</a:t>
            </a:r>
            <a:endParaRPr lang="ru-RU" b="1" dirty="0">
              <a:solidFill>
                <a:srgbClr val="0C0C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Скругленный прямоугольник 12"/>
          <p:cNvSpPr/>
          <p:nvPr/>
        </p:nvSpPr>
        <p:spPr>
          <a:xfrm>
            <a:off x="348916" y="3007894"/>
            <a:ext cx="11526252" cy="99862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реестровых записей Ведомственного перечня на основе </a:t>
            </a:r>
          </a:p>
          <a:p>
            <a:pPr algn="ctr"/>
            <a:r>
              <a:rPr lang="ru-RU" sz="24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Базового перечня в системе «Электронный бюджет» </a:t>
            </a:r>
          </a:p>
          <a:p>
            <a:pPr algn="ctr"/>
            <a:r>
              <a:rPr lang="ru-RU" b="1" kern="0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(Приказ </a:t>
            </a:r>
            <a:r>
              <a:rPr lang="ru-RU" b="1" kern="0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Минфина России от 29.12.2014 № </a:t>
            </a:r>
            <a:r>
              <a:rPr lang="ru-RU" b="1" kern="0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174н)</a:t>
            </a:r>
            <a:endParaRPr lang="ru-RU" sz="24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348916" y="4174958"/>
            <a:ext cx="11526252" cy="90236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sz="2400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</a:t>
            </a:r>
            <a:r>
              <a:rPr lang="ru-RU" sz="24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 утверждение Ведомственных перечней </a:t>
            </a:r>
          </a:p>
          <a:p>
            <a:pPr lvl="0" algn="ctr"/>
            <a:r>
              <a:rPr lang="ru-RU" sz="24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b="1" dirty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Постановление администрации Петропавловск-Камчатского городского округа от 30.09.2014 № </a:t>
            </a:r>
            <a:r>
              <a:rPr lang="ru-RU" b="1" dirty="0" smtClean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2437) </a:t>
            </a:r>
            <a:endParaRPr lang="ru-RU" b="1" dirty="0">
              <a:solidFill>
                <a:srgbClr val="0C0CC0"/>
              </a:solidFill>
              <a:latin typeface="Times New Roman" panose="02020603050405020304" pitchFamily="18" charset="0"/>
              <a:ea typeface="Calibri"/>
              <a:cs typeface="Times New Roman" panose="02020603050405020304" pitchFamily="18" charset="0"/>
            </a:endParaRPr>
          </a:p>
          <a:p>
            <a:pPr lvl="0" algn="ctr"/>
            <a:endParaRPr lang="ru-RU" sz="24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5" name="Скругленный прямоугольник 14"/>
          <p:cNvSpPr/>
          <p:nvPr/>
        </p:nvSpPr>
        <p:spPr>
          <a:xfrm>
            <a:off x="332873" y="5293894"/>
            <a:ext cx="11526252" cy="143710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2400" b="1" dirty="0" smtClean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28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Размещение Реестровых записей, Ведомственных перечней на </a:t>
            </a:r>
            <a:r>
              <a:rPr lang="en-US" sz="4400" b="1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www.bus.gov.ru</a:t>
            </a:r>
          </a:p>
          <a:p>
            <a:pPr algn="ctr"/>
            <a:r>
              <a:rPr lang="en-US" b="1" kern="0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b="1" kern="0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</a:t>
            </a:r>
            <a:r>
              <a:rPr lang="ru-RU" b="1" kern="0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Минфина России от 17.12.2014 № </a:t>
            </a:r>
            <a:r>
              <a:rPr lang="ru-RU" b="1" kern="0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152н</a:t>
            </a:r>
            <a:r>
              <a:rPr lang="en-US" b="1" kern="0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endParaRPr lang="ru-RU" b="1" kern="0" dirty="0">
              <a:solidFill>
                <a:srgbClr val="0C0C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r>
              <a:rPr lang="ru-RU" sz="24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24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5989116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809925"/>
            <a:ext cx="11311546" cy="934655"/>
          </a:xfrm>
        </p:spPr>
        <p:txBody>
          <a:bodyPr>
            <a:normAutofit/>
          </a:bodyPr>
          <a:lstStyle/>
          <a:p>
            <a:pPr algn="ctr"/>
            <a:r>
              <a:rPr lang="ru-RU" sz="24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Доступ пользователей к компонентам системы «Электронный бюджет» в соответствии с Полномочиями</a:t>
            </a:r>
            <a:endParaRPr lang="ru-RU" sz="24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288758" y="2574758"/>
            <a:ext cx="1876926" cy="4792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Ввод данных</a:t>
            </a:r>
            <a:endParaRPr lang="ru-RU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9" name="Скругленный прямоугольник 8"/>
          <p:cNvSpPr/>
          <p:nvPr/>
        </p:nvSpPr>
        <p:spPr>
          <a:xfrm>
            <a:off x="2727158" y="2574758"/>
            <a:ext cx="1820779" cy="47223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</a:t>
            </a:r>
            <a:r>
              <a:rPr lang="ru-RU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огласование</a:t>
            </a:r>
            <a:endParaRPr lang="ru-RU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Скругленный прямоугольник 12"/>
          <p:cNvSpPr/>
          <p:nvPr/>
        </p:nvSpPr>
        <p:spPr>
          <a:xfrm>
            <a:off x="5159542" y="2574758"/>
            <a:ext cx="1872916" cy="4792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Утверждение</a:t>
            </a:r>
            <a:endParaRPr lang="ru-RU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5" name="Скругленный прямоугольник 14"/>
          <p:cNvSpPr/>
          <p:nvPr/>
        </p:nvSpPr>
        <p:spPr>
          <a:xfrm>
            <a:off x="7676148" y="2574758"/>
            <a:ext cx="1872916" cy="4792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Просмотр </a:t>
            </a:r>
            <a:endParaRPr lang="ru-RU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6" name="Скругленный прямоугольник 15"/>
          <p:cNvSpPr/>
          <p:nvPr/>
        </p:nvSpPr>
        <p:spPr>
          <a:xfrm>
            <a:off x="10078453" y="2574758"/>
            <a:ext cx="1872916" cy="479256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</a:t>
            </a:r>
            <a:r>
              <a:rPr lang="ru-RU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оординация</a:t>
            </a:r>
            <a:endParaRPr lang="ru-RU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288758" y="3429001"/>
            <a:ext cx="5414209" cy="69783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Органы, осуществляющие полномочия учредителей</a:t>
            </a:r>
            <a:endParaRPr lang="ru-RU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8" name="Скругленный прямоугольник 17"/>
          <p:cNvSpPr/>
          <p:nvPr/>
        </p:nvSpPr>
        <p:spPr>
          <a:xfrm>
            <a:off x="6448925" y="3429001"/>
            <a:ext cx="5502443" cy="69783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Департамент финансов администрации ПКГО</a:t>
            </a:r>
            <a:endParaRPr lang="ru-RU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6448926" y="4415590"/>
            <a:ext cx="2544680" cy="77002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400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Отдел бюджетной политики и правового обеспечения</a:t>
            </a:r>
            <a:endParaRPr lang="ru-RU" sz="1400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0" name="Скругленный прямоугольник 19"/>
          <p:cNvSpPr/>
          <p:nvPr/>
        </p:nvSpPr>
        <p:spPr>
          <a:xfrm>
            <a:off x="9444788" y="4415591"/>
            <a:ext cx="2506579" cy="77002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400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Отдел казначейского исполнения бюджета</a:t>
            </a:r>
            <a:endParaRPr lang="ru-RU" sz="1400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1" name="Скругленный прямоугольник 20"/>
          <p:cNvSpPr/>
          <p:nvPr/>
        </p:nvSpPr>
        <p:spPr>
          <a:xfrm>
            <a:off x="6448925" y="5626768"/>
            <a:ext cx="2544681" cy="94247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400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Согласование предложений о внесении изменений в базовые перечни</a:t>
            </a:r>
            <a:endParaRPr lang="ru-RU" sz="1400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2" name="Скругленный прямоугольник 21"/>
          <p:cNvSpPr/>
          <p:nvPr/>
        </p:nvSpPr>
        <p:spPr>
          <a:xfrm>
            <a:off x="9444787" y="5626769"/>
            <a:ext cx="2506581" cy="942472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400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Ведение реестра участников бюджетного процесса</a:t>
            </a:r>
            <a:endParaRPr lang="ru-RU" sz="1400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3" name="Скругленный прямоугольник 22"/>
          <p:cNvSpPr/>
          <p:nvPr/>
        </p:nvSpPr>
        <p:spPr>
          <a:xfrm>
            <a:off x="372978" y="4596062"/>
            <a:ext cx="2354179" cy="84221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400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Ведение ведомственных перечней</a:t>
            </a:r>
            <a:endParaRPr lang="ru-RU" sz="1400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24" name="Скругленный прямоугольник 23"/>
          <p:cNvSpPr/>
          <p:nvPr/>
        </p:nvSpPr>
        <p:spPr>
          <a:xfrm>
            <a:off x="3224463" y="4596063"/>
            <a:ext cx="2478504" cy="84221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1400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предложений о внесении изменений в базовые перечни</a:t>
            </a:r>
            <a:endParaRPr lang="ru-RU" sz="1400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30" name="Прямая соединительная линия 29"/>
          <p:cNvCxnSpPr>
            <a:stCxn id="7" idx="3"/>
            <a:endCxn id="9" idx="1"/>
          </p:cNvCxnSpPr>
          <p:nvPr/>
        </p:nvCxnSpPr>
        <p:spPr>
          <a:xfrm flipV="1">
            <a:off x="2165684" y="2810877"/>
            <a:ext cx="561474" cy="3509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5" name="Прямая соединительная линия 1024"/>
          <p:cNvCxnSpPr>
            <a:stCxn id="9" idx="3"/>
            <a:endCxn id="13" idx="1"/>
          </p:cNvCxnSpPr>
          <p:nvPr/>
        </p:nvCxnSpPr>
        <p:spPr>
          <a:xfrm>
            <a:off x="4547937" y="2810877"/>
            <a:ext cx="611605" cy="3509"/>
          </a:xfrm>
          <a:prstGeom prst="line">
            <a:avLst/>
          </a:prstGeom>
          <a:ln w="28575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0" name="Прямая соединительная линия 1029"/>
          <p:cNvCxnSpPr>
            <a:stCxn id="13" idx="3"/>
          </p:cNvCxnSpPr>
          <p:nvPr/>
        </p:nvCxnSpPr>
        <p:spPr>
          <a:xfrm>
            <a:off x="7032458" y="2814386"/>
            <a:ext cx="643690" cy="0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2" name="Прямая соединительная линия 1031"/>
          <p:cNvCxnSpPr>
            <a:endCxn id="16" idx="1"/>
          </p:cNvCxnSpPr>
          <p:nvPr/>
        </p:nvCxnSpPr>
        <p:spPr>
          <a:xfrm flipV="1">
            <a:off x="9549064" y="2814386"/>
            <a:ext cx="529389" cy="10025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8" name="Прямая соединительная линия 1037"/>
          <p:cNvCxnSpPr/>
          <p:nvPr/>
        </p:nvCxnSpPr>
        <p:spPr>
          <a:xfrm flipV="1">
            <a:off x="1227221" y="3260558"/>
            <a:ext cx="9787690" cy="2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7" name="Скругленный прямоугольник 46"/>
          <p:cNvSpPr/>
          <p:nvPr/>
        </p:nvSpPr>
        <p:spPr>
          <a:xfrm>
            <a:off x="5155532" y="1744580"/>
            <a:ext cx="1876926" cy="42110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E2EFD9">
                    <a:lumMod val="25000"/>
                  </a:srgb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Полномочия</a:t>
            </a:r>
            <a:endParaRPr lang="ru-RU" b="1" dirty="0">
              <a:solidFill>
                <a:srgbClr val="E2EFD9">
                  <a:lumMod val="2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34" name="Прямая соединительная линия 33"/>
          <p:cNvCxnSpPr>
            <a:endCxn id="7" idx="2"/>
          </p:cNvCxnSpPr>
          <p:nvPr/>
        </p:nvCxnSpPr>
        <p:spPr>
          <a:xfrm flipV="1">
            <a:off x="1227221" y="3054014"/>
            <a:ext cx="0" cy="188496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Прямая соединительная линия 35"/>
          <p:cNvCxnSpPr>
            <a:endCxn id="16" idx="2"/>
          </p:cNvCxnSpPr>
          <p:nvPr/>
        </p:nvCxnSpPr>
        <p:spPr>
          <a:xfrm flipV="1">
            <a:off x="11014911" y="3054014"/>
            <a:ext cx="0" cy="206546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1" name="Прямая соединительная линия 40"/>
          <p:cNvCxnSpPr>
            <a:stCxn id="47" idx="2"/>
          </p:cNvCxnSpPr>
          <p:nvPr/>
        </p:nvCxnSpPr>
        <p:spPr>
          <a:xfrm>
            <a:off x="6093995" y="2165684"/>
            <a:ext cx="2005" cy="144379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3" name="Прямая соединительная линия 42"/>
          <p:cNvCxnSpPr/>
          <p:nvPr/>
        </p:nvCxnSpPr>
        <p:spPr>
          <a:xfrm>
            <a:off x="1227221" y="2310063"/>
            <a:ext cx="9787690" cy="0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Прямая соединительная линия 44"/>
          <p:cNvCxnSpPr>
            <a:endCxn id="16" idx="0"/>
          </p:cNvCxnSpPr>
          <p:nvPr/>
        </p:nvCxnSpPr>
        <p:spPr>
          <a:xfrm>
            <a:off x="11014911" y="2310063"/>
            <a:ext cx="0" cy="264695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Прямая соединительная линия 47"/>
          <p:cNvCxnSpPr>
            <a:endCxn id="7" idx="0"/>
          </p:cNvCxnSpPr>
          <p:nvPr/>
        </p:nvCxnSpPr>
        <p:spPr>
          <a:xfrm>
            <a:off x="1227221" y="2310063"/>
            <a:ext cx="0" cy="264695"/>
          </a:xfrm>
          <a:prstGeom prst="line">
            <a:avLst/>
          </a:prstGeom>
          <a:ln w="28575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Прямая соединительная линия 49"/>
          <p:cNvCxnSpPr>
            <a:endCxn id="9" idx="0"/>
          </p:cNvCxnSpPr>
          <p:nvPr/>
        </p:nvCxnSpPr>
        <p:spPr>
          <a:xfrm>
            <a:off x="3637547" y="2310063"/>
            <a:ext cx="1" cy="264695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Прямая соединительная линия 51"/>
          <p:cNvCxnSpPr>
            <a:endCxn id="13" idx="0"/>
          </p:cNvCxnSpPr>
          <p:nvPr/>
        </p:nvCxnSpPr>
        <p:spPr>
          <a:xfrm>
            <a:off x="6093995" y="2310063"/>
            <a:ext cx="2005" cy="264695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Прямая соединительная линия 53"/>
          <p:cNvCxnSpPr>
            <a:endCxn id="15" idx="0"/>
          </p:cNvCxnSpPr>
          <p:nvPr/>
        </p:nvCxnSpPr>
        <p:spPr>
          <a:xfrm>
            <a:off x="8612606" y="2310063"/>
            <a:ext cx="0" cy="264695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Прямая соединительная линия 55"/>
          <p:cNvCxnSpPr>
            <a:stCxn id="47" idx="2"/>
            <a:endCxn id="13" idx="0"/>
          </p:cNvCxnSpPr>
          <p:nvPr/>
        </p:nvCxnSpPr>
        <p:spPr>
          <a:xfrm>
            <a:off x="6093995" y="2165684"/>
            <a:ext cx="2005" cy="409074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8" name="Прямая соединительная линия 57"/>
          <p:cNvCxnSpPr/>
          <p:nvPr/>
        </p:nvCxnSpPr>
        <p:spPr>
          <a:xfrm>
            <a:off x="11117179" y="3224463"/>
            <a:ext cx="0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2" name="Прямая соединительная линия 61"/>
          <p:cNvCxnSpPr>
            <a:endCxn id="17" idx="0"/>
          </p:cNvCxnSpPr>
          <p:nvPr/>
        </p:nvCxnSpPr>
        <p:spPr>
          <a:xfrm>
            <a:off x="2995862" y="3260558"/>
            <a:ext cx="1" cy="168443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8" name="Прямая соединительная линия 1057"/>
          <p:cNvCxnSpPr>
            <a:endCxn id="18" idx="0"/>
          </p:cNvCxnSpPr>
          <p:nvPr/>
        </p:nvCxnSpPr>
        <p:spPr>
          <a:xfrm>
            <a:off x="9200146" y="3242510"/>
            <a:ext cx="1" cy="186491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0" name="Прямая соединительная линия 1059"/>
          <p:cNvCxnSpPr>
            <a:stCxn id="23" idx="0"/>
          </p:cNvCxnSpPr>
          <p:nvPr/>
        </p:nvCxnSpPr>
        <p:spPr>
          <a:xfrm flipH="1" flipV="1">
            <a:off x="1550067" y="4126832"/>
            <a:ext cx="1" cy="469230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2" name="Прямая соединительная линия 1061"/>
          <p:cNvCxnSpPr>
            <a:stCxn id="24" idx="0"/>
          </p:cNvCxnSpPr>
          <p:nvPr/>
        </p:nvCxnSpPr>
        <p:spPr>
          <a:xfrm flipV="1">
            <a:off x="4463715" y="4126832"/>
            <a:ext cx="0" cy="469231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4" name="Прямая соединительная линия 1063"/>
          <p:cNvCxnSpPr>
            <a:stCxn id="19" idx="0"/>
          </p:cNvCxnSpPr>
          <p:nvPr/>
        </p:nvCxnSpPr>
        <p:spPr>
          <a:xfrm flipH="1" flipV="1">
            <a:off x="7721265" y="4126832"/>
            <a:ext cx="1" cy="288758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6" name="Прямая соединительная линия 1065"/>
          <p:cNvCxnSpPr>
            <a:stCxn id="20" idx="0"/>
          </p:cNvCxnSpPr>
          <p:nvPr/>
        </p:nvCxnSpPr>
        <p:spPr>
          <a:xfrm flipH="1" flipV="1">
            <a:off x="10698077" y="4126832"/>
            <a:ext cx="1" cy="288759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8" name="Прямая соединительная линия 1067"/>
          <p:cNvCxnSpPr>
            <a:stCxn id="21" idx="0"/>
            <a:endCxn id="19" idx="2"/>
          </p:cNvCxnSpPr>
          <p:nvPr/>
        </p:nvCxnSpPr>
        <p:spPr>
          <a:xfrm flipV="1">
            <a:off x="7721266" y="5185612"/>
            <a:ext cx="0" cy="441156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0" name="Прямая соединительная линия 1069"/>
          <p:cNvCxnSpPr>
            <a:stCxn id="22" idx="0"/>
            <a:endCxn id="20" idx="2"/>
          </p:cNvCxnSpPr>
          <p:nvPr/>
        </p:nvCxnSpPr>
        <p:spPr>
          <a:xfrm flipV="1">
            <a:off x="10698078" y="5185613"/>
            <a:ext cx="0" cy="441156"/>
          </a:xfrm>
          <a:prstGeom prst="line">
            <a:avLst/>
          </a:prstGeom>
          <a:ln w="38100">
            <a:solidFill>
              <a:srgbClr val="00B0F0">
                <a:alpha val="60000"/>
              </a:srgb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44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46" name="Прямоугольник 45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4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</p:spTree>
    <p:extLst>
      <p:ext uri="{BB962C8B-B14F-4D97-AF65-F5344CB8AC3E}">
        <p14:creationId xmlns:p14="http://schemas.microsoft.com/office/powerpoint/2010/main" val="3040238133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" y="1070811"/>
            <a:ext cx="12191998" cy="1179094"/>
          </a:xfrm>
        </p:spPr>
        <p:txBody>
          <a:bodyPr>
            <a:noAutofit/>
          </a:bodyPr>
          <a:lstStyle/>
          <a:p>
            <a:pPr lvl="0" algn="ctr" defTabSz="914400">
              <a:spcBef>
                <a:spcPts val="0"/>
              </a:spcBef>
            </a:pPr>
            <a:r>
              <a:rPr lang="ru-RU" sz="2800" b="1" cap="none" dirty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Информационные </a:t>
            </a:r>
            <a:r>
              <a:rPr lang="ru-RU" sz="2800" b="1" cap="none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материалы </a:t>
            </a:r>
            <a:r>
              <a:rPr lang="ru-RU" sz="2800" b="1" cap="none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</a:t>
            </a:r>
            <a:r>
              <a:rPr lang="ru-RU" sz="2800" b="1" cap="none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размещены</a:t>
            </a:r>
            <a:r>
              <a:rPr lang="ru-RU" sz="2800" b="1" cap="none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</a:t>
            </a:r>
            <a:br>
              <a:rPr lang="ru-RU" sz="2800" b="1" cap="none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r>
              <a:rPr lang="en-US" sz="2800" b="1" cap="none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</a:t>
            </a:r>
            <a:r>
              <a:rPr lang="en-US" sz="2800" b="1" cap="none" dirty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://www.minfin.ru/ru/perfomance/ebudget/lists/regional/questions</a:t>
            </a:r>
            <a:r>
              <a:rPr lang="en-US" sz="2800" b="1" cap="none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/</a:t>
            </a:r>
            <a:r>
              <a:rPr lang="ru-RU" sz="2800" b="1" cap="none" dirty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и</a:t>
            </a:r>
            <a:r>
              <a:rPr lang="ru-RU" sz="2800" b="1" cap="none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en-US" sz="2800" b="1" cap="none" dirty="0" smtClean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http</a:t>
            </a:r>
            <a:r>
              <a:rPr lang="en-US" sz="2800" b="1" cap="none" dirty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://pkgo.ru/obzor_mail.html</a:t>
            </a:r>
            <a:r>
              <a:rPr lang="ru-RU" sz="2800" b="1" cap="none" dirty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</a:t>
            </a:r>
            <a:br>
              <a:rPr lang="ru-RU" sz="2800" b="1" cap="none" dirty="0">
                <a:ln>
                  <a:noFill/>
                </a:ln>
                <a:solidFill>
                  <a:schemeClr val="accent6">
                    <a:lumMod val="50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ru-RU" sz="2800" dirty="0">
              <a:solidFill>
                <a:schemeClr val="accent6">
                  <a:lumMod val="5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23254" y="2137718"/>
            <a:ext cx="11345492" cy="4502163"/>
          </a:xfrm>
        </p:spPr>
        <p:txBody>
          <a:bodyPr/>
          <a:lstStyle/>
          <a:p>
            <a:endParaRPr lang="ru-RU" dirty="0"/>
          </a:p>
        </p:txBody>
      </p:sp>
      <p:grpSp>
        <p:nvGrpSpPr>
          <p:cNvPr id="8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9" name="Прямоугольник 8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10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12" name="Скругленный прямоугольник 11"/>
          <p:cNvSpPr/>
          <p:nvPr/>
        </p:nvSpPr>
        <p:spPr>
          <a:xfrm>
            <a:off x="403059" y="2249905"/>
            <a:ext cx="11417968" cy="452159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285750" indent="-285750" algn="just">
              <a:buFont typeface="Wingdings" panose="05000000000000000000" pitchFamily="2" charset="2"/>
              <a:buChar char="Ø"/>
            </a:pPr>
            <a:endParaRPr lang="ru-RU" sz="2000" b="1" dirty="0" smtClean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buFont typeface="Wingdings" panose="05000000000000000000" pitchFamily="2" charset="2"/>
              <a:buChar char="Ø"/>
            </a:pPr>
            <a:endParaRPr lang="ru-RU" sz="20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85750" indent="-285750" algn="just">
              <a:buFont typeface="Wingdings" panose="05000000000000000000" pitchFamily="2" charset="2"/>
              <a:buChar char="Ø"/>
            </a:pPr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Базовые (отраслевые) перечни государственных услуг (работ), оказываемых (выполняемых) федеральными государственными учреждениями в установленной сфере деятельности; </a:t>
            </a:r>
          </a:p>
          <a:p>
            <a:pPr marL="285750" indent="-285750" algn="just">
              <a:buFont typeface="Wingdings" panose="05000000000000000000" pitchFamily="2" charset="2"/>
              <a:buChar char="Ø"/>
            </a:pPr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Ведомственные </a:t>
            </a:r>
            <a:r>
              <a:rPr lang="ru-RU" sz="2000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перечни услуг (работ), оказываемых (выполняемых) находящимися в ведении </a:t>
            </a:r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федеральных </a:t>
            </a:r>
            <a:r>
              <a:rPr lang="ru-RU" sz="2000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органов исполнительной власти федеральными государственными (муниципальными) учреждениями в качестве основных видов </a:t>
            </a:r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деятельности; </a:t>
            </a:r>
          </a:p>
          <a:p>
            <a:pPr marL="285750" indent="-285750" algn="just">
              <a:buFont typeface="Wingdings" panose="05000000000000000000" pitchFamily="2" charset="2"/>
              <a:buChar char="Ø"/>
            </a:pPr>
            <a:r>
              <a:rPr lang="ru-RU" sz="2000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Слайды "Электронный бюджет" (</a:t>
            </a:r>
            <a:r>
              <a:rPr lang="en-US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www.budget.gov.ru</a:t>
            </a:r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);</a:t>
            </a:r>
          </a:p>
          <a:p>
            <a:pPr marL="285750" indent="-285750" algn="just">
              <a:buFont typeface="Wingdings" panose="05000000000000000000" pitchFamily="2" charset="2"/>
              <a:buChar char="Ø"/>
            </a:pPr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Материалы </a:t>
            </a:r>
            <a:r>
              <a:rPr lang="ru-RU" sz="2000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видеоконференции по ведомственным перечням от </a:t>
            </a:r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13.10.2015;</a:t>
            </a:r>
          </a:p>
          <a:p>
            <a:pPr marL="285750" indent="-285750" algn="just">
              <a:buFont typeface="Wingdings" panose="05000000000000000000" pitchFamily="2" charset="2"/>
              <a:buChar char="Ø"/>
            </a:pPr>
            <a:r>
              <a:rPr lang="ru-RU" sz="2000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Перечень часто задаваемых вопросов и разъяснений к ним по формированию и утверждению ведомственных перечней государственных (муниципальных) услуг и </a:t>
            </a:r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работ: </a:t>
            </a:r>
          </a:p>
          <a:p>
            <a:pPr marL="342900" indent="-342900" algn="just">
              <a:buFont typeface="Arial" panose="020B0604020202020204" pitchFamily="34" charset="0"/>
              <a:buChar char="•"/>
            </a:pPr>
            <a:r>
              <a:rPr lang="ru-RU" sz="2000" b="1" i="1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(в </a:t>
            </a:r>
            <a:r>
              <a:rPr lang="ru-RU" sz="2000" b="1" i="1" dirty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соответствии со статьей 69.2 Бюджетного кодекса Российской Федерации, ведомственный перечень в отношении казенных учреждений формируется в случае формирования муниципального задания  казенному учреждению (по решению главного распорядителя бюджетных </a:t>
            </a:r>
            <a:r>
              <a:rPr lang="ru-RU" sz="2000" b="1" i="1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средств)</a:t>
            </a:r>
            <a:endParaRPr lang="ru-RU" sz="2000" b="1" i="1" dirty="0">
              <a:solidFill>
                <a:srgbClr val="FFFF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endParaRPr lang="ru-RU" sz="2000" b="1" dirty="0" smtClean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4230219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 fontScale="55000" lnSpcReduction="20000"/>
          </a:bodyPr>
          <a:lstStyle/>
          <a:p>
            <a:pPr algn="ctr"/>
            <a:r>
              <a:rPr lang="en-US" sz="51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III.</a:t>
            </a:r>
            <a:r>
              <a:rPr lang="ru-RU" sz="51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51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Проект приказа Департамента финансов администрации Петропавловск-Камчатского городского округа «О Порядке утверждения и доведения до главных распорядителей бюджетных средств предельного объема оплаты денежных обязательств в соответствующем периоде текущего финансового года бюджета Петропавловск-Камчатского городского округа</a:t>
            </a:r>
            <a:r>
              <a:rPr lang="ru-RU" sz="51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».</a:t>
            </a:r>
          </a:p>
          <a:p>
            <a:pPr algn="ctr"/>
            <a:r>
              <a:rPr lang="ru-RU" sz="32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endParaRPr lang="ru-RU" sz="32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Признать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утратившим силу приказ Департамента экономической и бюджетной политики администрации Петропавловск-Камчатского городского округа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                от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24.02.2012 № 21 «О порядке утверждения и доведения предельного объема оплаты денежных обязательств в соответствующем периоде текущего финансового года»</a:t>
            </a:r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6994525" algn="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Консультант отдела казначейского исполнения бюджета </a:t>
            </a:r>
          </a:p>
          <a:p>
            <a:pPr marL="6994525" algn="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О.В. Рассоленко</a:t>
            </a: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90067427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/>
          </a:bodyPr>
          <a:lstStyle/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3" name="Прямоугольник 12"/>
          <p:cNvSpPr/>
          <p:nvPr/>
        </p:nvSpPr>
        <p:spPr>
          <a:xfrm>
            <a:off x="157548" y="1308100"/>
            <a:ext cx="11861800" cy="689419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200" b="1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В соответствии со статьей 226.1 Бюджетного кодекса Российской Федерации, подпунктом 18 пункта 1 статьи 9 Решения Городской Думы Петропавловск-Камчатского городского округа от 27.12.2013 № </a:t>
            </a:r>
            <a:r>
              <a:rPr lang="ru-RU" sz="2200" b="1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173-нд «О </a:t>
            </a:r>
            <a:r>
              <a:rPr lang="ru-RU" sz="2200" b="1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бюджетном устройстве и бюджетном процессе в Петропавловск-Камчатском городском округе</a:t>
            </a:r>
            <a:r>
              <a:rPr lang="ru-RU" sz="2200" b="1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».</a:t>
            </a:r>
          </a:p>
          <a:p>
            <a:pPr algn="ctr"/>
            <a:endParaRPr lang="ru-RU" sz="2200" dirty="0" smtClean="0">
              <a:solidFill>
                <a:schemeClr val="accent5">
                  <a:lumMod val="25000"/>
                </a:schemeClr>
              </a:solidFill>
              <a:latin typeface="Times New Roman" panose="02020603050405020304" pitchFamily="18" charset="0"/>
              <a:ea typeface="Times New Roman" panose="02020603050405020304" pitchFamily="18" charset="0"/>
            </a:endParaRPr>
          </a:p>
          <a:p>
            <a:pPr marL="85725" indent="358775">
              <a:buAutoNum type="arabicParenR"/>
              <a:tabLst>
                <a:tab pos="630238" algn="l"/>
              </a:tabLst>
            </a:pPr>
            <a:r>
              <a:rPr lang="ru-RU" sz="22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 </a:t>
            </a:r>
            <a:r>
              <a:rPr lang="ru-RU" sz="2400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	</a:t>
            </a: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расчет </a:t>
            </a:r>
            <a:r>
              <a:rPr lang="ru-RU" sz="2400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ПОФ осуществляется </a:t>
            </a: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ОКИБ Департамента </a:t>
            </a:r>
            <a:r>
              <a:rPr lang="ru-RU" sz="2400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финансов </a:t>
            </a:r>
            <a:r>
              <a:rPr lang="ru-RU" sz="2400" b="1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в </a:t>
            </a:r>
            <a:r>
              <a:rPr lang="ru-RU" sz="2400" b="1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целом в отношении </a:t>
            </a:r>
            <a:r>
              <a:rPr lang="ru-RU" sz="2400" b="1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ГРБС  без </a:t>
            </a:r>
            <a:r>
              <a:rPr lang="ru-RU" sz="2400" b="1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детализации по </a:t>
            </a:r>
            <a:r>
              <a:rPr lang="ru-RU" sz="2400" b="1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КБК </a:t>
            </a: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в </a:t>
            </a:r>
            <a:r>
              <a:rPr lang="ru-RU" sz="2400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соответствии с утвержденными </a:t>
            </a: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ЛБО на </a:t>
            </a:r>
            <a:r>
              <a:rPr lang="ru-RU" sz="2400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планируемый период финансового года (месяц, квартал</a:t>
            </a: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);</a:t>
            </a:r>
          </a:p>
          <a:p>
            <a:pPr marL="85725">
              <a:tabLst>
                <a:tab pos="630238" algn="l"/>
              </a:tabLst>
            </a:pP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2) ПОФ </a:t>
            </a:r>
            <a:r>
              <a:rPr lang="ru-RU" sz="2400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устанавливаются в случае </a:t>
            </a:r>
            <a:r>
              <a:rPr lang="ru-RU" sz="2400" b="1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прогнозируемой недостаточности </a:t>
            </a:r>
            <a:r>
              <a:rPr lang="ru-RU" sz="2400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бюджетных средств городского округа на едином счете бюджета городского округа, необходимых для обеспечения исполнения в полном объеме денежных </a:t>
            </a: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обязательств;</a:t>
            </a:r>
          </a:p>
          <a:p>
            <a:pPr marL="85725">
              <a:tabLst>
                <a:tab pos="630238" algn="l"/>
              </a:tabLst>
            </a:pP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3)</a:t>
            </a:r>
            <a:r>
              <a:rPr lang="ru-RU" sz="2400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 </a:t>
            </a: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ОКИБ </a:t>
            </a:r>
            <a:r>
              <a:rPr lang="ru-RU" sz="2400" b="1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уведомляет </a:t>
            </a:r>
            <a:r>
              <a:rPr lang="ru-RU" sz="2400" b="1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ГРБС не позднее 25-го числа текущего </a:t>
            </a:r>
            <a:r>
              <a:rPr lang="ru-RU" sz="2400" dirty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месяца об утвержденных ПОФ на очередной месяц (квартал</a:t>
            </a:r>
            <a:r>
              <a:rPr lang="ru-RU" sz="2400" dirty="0" smtClean="0">
                <a:solidFill>
                  <a:schemeClr val="accent5">
                    <a:lumMod val="25000"/>
                  </a:schemeClr>
                </a:solidFill>
                <a:latin typeface="Times New Roman" panose="02020603050405020304" pitchFamily="18" charset="0"/>
              </a:rPr>
              <a:t>).</a:t>
            </a:r>
          </a:p>
          <a:p>
            <a:pPr marL="630238">
              <a:buAutoNum type="arabicParenR"/>
            </a:pPr>
            <a:endParaRPr lang="ru-RU" sz="2400" dirty="0">
              <a:solidFill>
                <a:schemeClr val="accent5">
                  <a:lumMod val="25000"/>
                </a:schemeClr>
              </a:solidFill>
              <a:latin typeface="Times New Roman" panose="02020603050405020304" pitchFamily="18" charset="0"/>
            </a:endParaRPr>
          </a:p>
          <a:p>
            <a:pPr marL="630238">
              <a:buAutoNum type="arabicParenR"/>
            </a:pPr>
            <a:endParaRPr lang="ru-RU" sz="2000" dirty="0">
              <a:solidFill>
                <a:schemeClr val="accent5">
                  <a:lumMod val="25000"/>
                </a:schemeClr>
              </a:solidFill>
              <a:latin typeface="Times New Roman" panose="02020603050405020304" pitchFamily="18" charset="0"/>
            </a:endParaRPr>
          </a:p>
          <a:p>
            <a:endParaRPr lang="ru-RU" sz="2400" dirty="0" smtClean="0">
              <a:solidFill>
                <a:schemeClr val="accent5">
                  <a:lumMod val="25000"/>
                </a:schemeClr>
              </a:solidFill>
              <a:latin typeface="Times New Roman" panose="02020603050405020304" pitchFamily="18" charset="0"/>
            </a:endParaRPr>
          </a:p>
          <a:p>
            <a:endParaRPr lang="ru-RU" sz="2400" dirty="0">
              <a:solidFill>
                <a:schemeClr val="accent5">
                  <a:lumMod val="25000"/>
                </a:schemeClr>
              </a:solidFill>
              <a:latin typeface="Times New Roman" panose="02020603050405020304" pitchFamily="18" charset="0"/>
            </a:endParaRPr>
          </a:p>
          <a:p>
            <a:endParaRPr lang="ru-RU" sz="2400" dirty="0" smtClean="0">
              <a:solidFill>
                <a:schemeClr val="accent5">
                  <a:lumMod val="25000"/>
                </a:schemeClr>
              </a:solidFill>
              <a:latin typeface="Times New Roman" panose="02020603050405020304" pitchFamily="18" charset="0"/>
            </a:endParaRPr>
          </a:p>
          <a:p>
            <a:endParaRPr lang="ru-RU" sz="2400" dirty="0">
              <a:solidFill>
                <a:schemeClr val="accent5">
                  <a:lumMod val="2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36636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20205"/>
            <a:ext cx="12191999" cy="5840550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8600" y="1150787"/>
            <a:ext cx="12003903" cy="5689399"/>
          </a:xfrm>
        </p:spPr>
        <p:txBody>
          <a:bodyPr>
            <a:normAutofit fontScale="92500" lnSpcReduction="10000"/>
          </a:bodyPr>
          <a:lstStyle/>
          <a:p>
            <a:pPr algn="ctr"/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r>
              <a:rPr lang="ru-RU" sz="22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ГРБС формируют и предоставляют в Департамент финансов распределение ПОФ на текущий месяц, квартал </a:t>
            </a:r>
            <a:r>
              <a:rPr lang="ru-RU" sz="22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2200" b="1" u="sng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течение 3 рабочих </a:t>
            </a:r>
            <a:r>
              <a:rPr lang="ru-RU" sz="22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дней.</a:t>
            </a:r>
          </a:p>
          <a:p>
            <a:pPr algn="ctr"/>
            <a:r>
              <a:rPr lang="ru-RU" sz="23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3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ГРБС </a:t>
            </a:r>
            <a:r>
              <a:rPr lang="ru-RU" sz="23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при распределении ПОФ обеспечивают стопроцентное финансирование  первоочередных расходов, </a:t>
            </a:r>
            <a:r>
              <a:rPr lang="ru-RU" sz="23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 допуская </a:t>
            </a:r>
            <a:r>
              <a:rPr lang="ru-RU" sz="23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возникновения кредиторской задолженности в целом :</a:t>
            </a:r>
            <a:endParaRPr lang="ru-RU" sz="23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публичных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нормативных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обязательств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;</a:t>
            </a:r>
            <a:endParaRPr lang="ru-RU" sz="20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заработной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платы и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начислений на нее; 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уплаты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налогов и сборов в бюджеты всех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уровней; 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обслуживание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долговых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обязательств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;</a:t>
            </a:r>
            <a:endParaRPr lang="ru-RU" sz="20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исполнение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исполнительных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документов; 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расходы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 счет резервного фонда администрации городского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округа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;</a:t>
            </a:r>
            <a:endParaRPr lang="ru-RU" sz="20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расходы на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поставку продовольствия и лекарственных средств в учреждения социальной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сферы; 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коммунальных услуг; </a:t>
            </a: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выезда из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районов Крайнего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Севера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;</a:t>
            </a:r>
            <a:endParaRPr lang="ru-RU" sz="20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проезда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 отпуск. </a:t>
            </a:r>
            <a:endParaRPr lang="ru-RU" sz="20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0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41555511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021279"/>
            <a:ext cx="12191999" cy="5709722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Подзаголовок 2"/>
          <p:cNvSpPr txBox="1">
            <a:spLocks/>
          </p:cNvSpPr>
          <p:nvPr/>
        </p:nvSpPr>
        <p:spPr>
          <a:xfrm>
            <a:off x="114299" y="861801"/>
            <a:ext cx="11889604" cy="419634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21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8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6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ru-RU" sz="2000" u="sng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Корректировка ПОФ на текущий месяц (квартал).</a:t>
            </a:r>
            <a:endParaRPr lang="ru-RU" sz="2000" u="sng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Овал 10"/>
          <p:cNvSpPr/>
          <p:nvPr/>
        </p:nvSpPr>
        <p:spPr>
          <a:xfrm>
            <a:off x="208347" y="1281435"/>
            <a:ext cx="11775303" cy="2264953"/>
          </a:xfrm>
          <a:prstGeom prst="ellipse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t"/>
          <a:lstStyle/>
          <a:p>
            <a:pPr lvl="0" algn="ctr"/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Департамент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финансов в течение месяца (квартала) может осуществлять корректировку утвержденного ПОФ в </a:t>
            </a:r>
            <a:r>
              <a:rPr lang="ru-RU" sz="2000" b="1" u="sng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случаях ожидаемого невыполнения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или </a:t>
            </a:r>
            <a:r>
              <a:rPr lang="ru-RU" sz="2000" b="1" u="sng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перевыполнения плана по доходам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бюджета городского округа, предоставления средств </a:t>
            </a:r>
            <a:r>
              <a:rPr lang="ru-RU" sz="2000" b="1" u="sng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 резервного фонда администрации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городского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округа (с направлением уведомления)  </a:t>
            </a:r>
            <a:endParaRPr lang="ru-RU" sz="2000" dirty="0">
              <a:solidFill>
                <a:srgbClr val="48A1FA">
                  <a:lumMod val="75000"/>
                </a:srgb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Овал 13"/>
          <p:cNvSpPr/>
          <p:nvPr/>
        </p:nvSpPr>
        <p:spPr>
          <a:xfrm>
            <a:off x="114299" y="3632886"/>
            <a:ext cx="11889603" cy="3098114"/>
          </a:xfrm>
          <a:prstGeom prst="ellipse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ГРБС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могут предоставлять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доп. заявки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одновременно с дополнительным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предоставлением распределения ПОФ </a:t>
            </a:r>
            <a:r>
              <a:rPr lang="ru-RU" sz="20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(через </a:t>
            </a:r>
            <a:r>
              <a:rPr lang="ru-RU" sz="2000" b="1" u="sng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программу АС «УРМ</a:t>
            </a:r>
            <a:r>
              <a:rPr lang="ru-RU" sz="2000" b="1" u="sng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»)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при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условии обоснования данной потребности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пределах остатков средств на конец предыдущего месяца (нарастающим итогом) в сроки и по форме утвержденной приложением к приказу Департамента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финансов от </a:t>
            </a:r>
            <a:r>
              <a:rPr lang="ru-RU" sz="20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18.04.2014 № </a:t>
            </a:r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50</a:t>
            </a:r>
          </a:p>
          <a:p>
            <a:pPr lvl="0" algn="ctr"/>
            <a:r>
              <a:rPr lang="ru-RU" sz="20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(без направления уведомления). </a:t>
            </a:r>
            <a:endParaRPr lang="ru-RU" sz="20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212072935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5" name="Стрелка вниз 4"/>
          <p:cNvSpPr/>
          <p:nvPr/>
        </p:nvSpPr>
        <p:spPr>
          <a:xfrm>
            <a:off x="5766692" y="3912581"/>
            <a:ext cx="699117" cy="1317362"/>
          </a:xfrm>
          <a:prstGeom prst="downArrow">
            <a:avLst/>
          </a:prstGeom>
        </p:spPr>
        <p:style>
          <a:lnRef idx="0">
            <a:schemeClr val="dk1"/>
          </a:lnRef>
          <a:fillRef idx="3">
            <a:schemeClr val="dk1"/>
          </a:fillRef>
          <a:effectRef idx="3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одзаголовок 2"/>
          <p:cNvSpPr txBox="1">
            <a:spLocks/>
          </p:cNvSpPr>
          <p:nvPr/>
        </p:nvSpPr>
        <p:spPr>
          <a:xfrm>
            <a:off x="228600" y="3342194"/>
            <a:ext cx="11775303" cy="188295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21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8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6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ru-RU" sz="3600" b="1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12" name="Подзаголовок 2"/>
          <p:cNvSpPr txBox="1">
            <a:spLocks/>
          </p:cNvSpPr>
          <p:nvPr/>
        </p:nvSpPr>
        <p:spPr>
          <a:xfrm>
            <a:off x="-132493" y="1374491"/>
            <a:ext cx="12003903" cy="836106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marL="0" indent="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2100" kern="1200" cap="none">
                <a:solidFill>
                  <a:schemeClr val="bg2">
                    <a:lumMod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1pPr>
            <a:lvl2pPr marL="457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8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2pPr>
            <a:lvl3pPr marL="914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6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3pPr>
            <a:lvl4pPr marL="1371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4pPr>
            <a:lvl5pPr marL="18288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5pPr>
            <a:lvl6pPr marL="22860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6pPr>
            <a:lvl7pPr marL="27432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7pPr>
            <a:lvl8pPr marL="32004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8pPr>
            <a:lvl9pPr marL="3657600" indent="0" algn="ctr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tx1"/>
              </a:buClr>
              <a:buSzPct val="80000"/>
              <a:buFont typeface="Wingdings 3" panose="05040102010807070707" pitchFamily="18" charset="2"/>
              <a:buNone/>
              <a:defRPr sz="1400" kern="1200" cap="none">
                <a:solidFill>
                  <a:schemeClr val="tx1">
                    <a:tint val="75000"/>
                  </a:schemeClr>
                </a:solidFill>
                <a:effectLst/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4" name="Овал 13"/>
          <p:cNvSpPr/>
          <p:nvPr/>
        </p:nvSpPr>
        <p:spPr>
          <a:xfrm>
            <a:off x="421005" y="4157294"/>
            <a:ext cx="4620366" cy="1093564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sz="2200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Утверждает поступивший документ</a:t>
            </a:r>
            <a:endParaRPr lang="ru-RU" sz="2200" b="1" dirty="0">
              <a:solidFill>
                <a:srgbClr val="FFFF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вал 2"/>
          <p:cNvSpPr/>
          <p:nvPr/>
        </p:nvSpPr>
        <p:spPr>
          <a:xfrm>
            <a:off x="1597661" y="2748771"/>
            <a:ext cx="9357755" cy="1140745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Рассмотрение Департаментом </a:t>
            </a:r>
            <a:r>
              <a:rPr lang="ru-RU" sz="28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финансов</a:t>
            </a:r>
            <a:r>
              <a:rPr lang="ru-RU" sz="24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доп. заявок и распределений ПОФ в </a:t>
            </a:r>
            <a:r>
              <a:rPr lang="ru-RU" sz="24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течение 5-ти рабочих </a:t>
            </a:r>
            <a:r>
              <a:rPr lang="ru-RU" sz="24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дней</a:t>
            </a:r>
            <a:endParaRPr lang="ru-RU" sz="24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5" name="Овал 14"/>
          <p:cNvSpPr/>
          <p:nvPr/>
        </p:nvSpPr>
        <p:spPr>
          <a:xfrm>
            <a:off x="6898856" y="4051254"/>
            <a:ext cx="5119130" cy="1278255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r>
              <a:rPr lang="ru-RU" sz="2200" dirty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Отклоняет поступивший документ (с указанием </a:t>
            </a:r>
            <a:r>
              <a:rPr lang="ru-RU" sz="2200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причины отклонения)</a:t>
            </a:r>
            <a:endParaRPr lang="ru-RU" sz="2200" dirty="0">
              <a:solidFill>
                <a:srgbClr val="FFFF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16" name="Прямая со стрелкой 15"/>
          <p:cNvCxnSpPr/>
          <p:nvPr/>
        </p:nvCxnSpPr>
        <p:spPr>
          <a:xfrm flipH="1">
            <a:off x="2624343" y="3761127"/>
            <a:ext cx="534965" cy="396167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22" name="Прямая со стрелкой 21"/>
          <p:cNvCxnSpPr/>
          <p:nvPr/>
        </p:nvCxnSpPr>
        <p:spPr>
          <a:xfrm>
            <a:off x="9168714" y="3761127"/>
            <a:ext cx="289707" cy="302909"/>
          </a:xfrm>
          <a:prstGeom prst="straightConnector1">
            <a:avLst/>
          </a:prstGeom>
          <a:ln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sp>
        <p:nvSpPr>
          <p:cNvPr id="24" name="Овал 23"/>
          <p:cNvSpPr/>
          <p:nvPr/>
        </p:nvSpPr>
        <p:spPr>
          <a:xfrm>
            <a:off x="1698631" y="5276809"/>
            <a:ext cx="8835240" cy="1454428"/>
          </a:xfrm>
          <a:prstGeom prst="ellipse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/>
            <a:endParaRPr lang="ru-RU" sz="2000" dirty="0" smtClean="0">
              <a:solidFill>
                <a:srgbClr val="FF00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2400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Корректировка </a:t>
            </a:r>
            <a:r>
              <a:rPr lang="ru-RU" sz="2400" dirty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ПОФ осуществляется при наличии остатка на едином счете бюджета городского </a:t>
            </a:r>
            <a:r>
              <a:rPr lang="ru-RU" sz="2400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округа</a:t>
            </a:r>
            <a:endParaRPr lang="ru-RU" sz="2400" dirty="0">
              <a:solidFill>
                <a:srgbClr val="FFFF0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 algn="ctr"/>
            <a:r>
              <a:rPr lang="ru-RU" sz="2000" dirty="0" smtClean="0">
                <a:solidFill>
                  <a:srgbClr val="FF00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sz="2000" b="1" dirty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5" name="Овал 24"/>
          <p:cNvSpPr/>
          <p:nvPr/>
        </p:nvSpPr>
        <p:spPr>
          <a:xfrm>
            <a:off x="1417121" y="853705"/>
            <a:ext cx="9357755" cy="135689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Предоставление ГРБС доп. заявок </a:t>
            </a:r>
            <a:r>
              <a:rPr lang="ru-RU" sz="2000" dirty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одновременно с дополнительным предоставлением </a:t>
            </a:r>
            <a:r>
              <a:rPr lang="ru-RU" sz="20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распределения ПОФ </a:t>
            </a:r>
          </a:p>
          <a:p>
            <a:pPr algn="ctr"/>
            <a:r>
              <a:rPr lang="ru-RU" sz="2800" b="1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АС «УРМ» </a:t>
            </a:r>
            <a:endParaRPr lang="ru-RU" sz="2800" b="1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pic>
        <p:nvPicPr>
          <p:cNvPr id="26" name="Рисунок 25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5766693" y="2210597"/>
            <a:ext cx="699116" cy="5381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8188084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120204"/>
            <a:ext cx="12003903" cy="5610796"/>
          </a:xfrm>
        </p:spPr>
        <p:txBody>
          <a:bodyPr>
            <a:normAutofit/>
          </a:bodyPr>
          <a:lstStyle/>
          <a:p>
            <a:pPr marL="271463" algn="ctr">
              <a:spcBef>
                <a:spcPts val="0"/>
              </a:spcBef>
              <a:spcAft>
                <a:spcPts val="0"/>
              </a:spcAft>
              <a:buClrTx/>
              <a:buSzTx/>
              <a:defRPr/>
            </a:pPr>
            <a:endParaRPr lang="ru-RU" sz="44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271463" algn="ctr">
              <a:spcBef>
                <a:spcPts val="0"/>
              </a:spcBef>
              <a:spcAft>
                <a:spcPts val="0"/>
              </a:spcAft>
              <a:buClrTx/>
              <a:buSzTx/>
              <a:defRPr/>
            </a:pPr>
            <a:r>
              <a:rPr lang="ru-RU" sz="4800" dirty="0" smtClean="0">
                <a:solidFill>
                  <a:srgbClr val="00206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Остатки кассовых выплат не являются обязательными выплатами в последующих месяцах финансового года и регулируются наличием прогнозируемых доходов бюджета</a:t>
            </a:r>
            <a:endParaRPr lang="ru-RU" sz="48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7989781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/>
          </a:bodyPr>
          <a:lstStyle/>
          <a:p>
            <a:pPr algn="ctr"/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IV.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Внесение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изменений в порядок исполнения бюджета Петропавловск-Камчатского городского округа по расходам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.</a:t>
            </a:r>
          </a:p>
          <a:p>
            <a:pPr algn="r"/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>
              <a:spcBef>
                <a:spcPts val="0"/>
              </a:spcBef>
            </a:pPr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Главный специалист-эксперт отдела </a:t>
            </a:r>
          </a:p>
          <a:p>
            <a:pPr algn="r">
              <a:spcBef>
                <a:spcPts val="0"/>
              </a:spcBef>
            </a:pPr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казначейского исполнения бюджета </a:t>
            </a:r>
          </a:p>
          <a:p>
            <a:pPr algn="r">
              <a:spcBef>
                <a:spcPts val="0"/>
              </a:spcBef>
            </a:pPr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Григорьева Т.Б.</a:t>
            </a: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26241176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94047" y="884288"/>
            <a:ext cx="12003903" cy="5973712"/>
          </a:xfrm>
        </p:spPr>
        <p:txBody>
          <a:bodyPr>
            <a:normAutofit fontScale="85000" lnSpcReduction="20000"/>
          </a:bodyPr>
          <a:lstStyle/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2800" b="1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Повестка заседания</a:t>
            </a:r>
            <a:endParaRPr lang="ru-RU" sz="1900" dirty="0">
              <a:solidFill>
                <a:srgbClr val="002060"/>
              </a:solidFill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algn="ctr">
              <a:lnSpc>
                <a:spcPct val="115000"/>
              </a:lnSpc>
              <a:spcAft>
                <a:spcPts val="0"/>
              </a:spcAft>
            </a:pPr>
            <a:r>
              <a:rPr lang="ru-RU" sz="2800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оперативного совещания по финансовым вопросам в администрации </a:t>
            </a:r>
            <a:r>
              <a:rPr lang="ru-RU" sz="28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                    Петропавловск-Камчатского </a:t>
            </a:r>
            <a:r>
              <a:rPr lang="ru-RU" sz="2800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городского округа по формированию и исполнению бюджета Петропавловск-Камчатского городского </a:t>
            </a:r>
            <a:r>
              <a:rPr lang="ru-RU" sz="28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округа </a:t>
            </a:r>
            <a:endParaRPr lang="ru-RU" sz="1900" dirty="0">
              <a:solidFill>
                <a:srgbClr val="002060"/>
              </a:solidFill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spcAft>
                <a:spcPts val="0"/>
              </a:spcAft>
              <a:buSzPts val="1400"/>
            </a:pPr>
            <a:r>
              <a:rPr lang="ru-RU" sz="26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1</a:t>
            </a:r>
            <a:r>
              <a:rPr lang="ru-RU" sz="30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. </a:t>
            </a:r>
            <a:r>
              <a:rPr lang="ru-RU" sz="26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О </a:t>
            </a:r>
            <a:r>
              <a:rPr lang="ru-RU" sz="2600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сроках сдачи годовой отчетности за 2015 год. </a:t>
            </a:r>
            <a:endParaRPr lang="ru-RU" sz="2600" dirty="0">
              <a:solidFill>
                <a:srgbClr val="002060"/>
              </a:solidFill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spcAft>
                <a:spcPts val="0"/>
              </a:spcAft>
              <a:buSzPts val="1400"/>
            </a:pPr>
            <a:r>
              <a:rPr lang="ru-RU" sz="26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2. Формирование </a:t>
            </a:r>
            <a:r>
              <a:rPr lang="ru-RU" sz="2600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и утверждение ведомственных перечней услуг (работ), оказываемых (</a:t>
            </a:r>
            <a:r>
              <a:rPr lang="ru-RU" sz="26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выполняемых) муниципальными </a:t>
            </a:r>
            <a:r>
              <a:rPr lang="ru-RU" sz="2600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учреждениями Петропавловск-Камчатского городского округа.</a:t>
            </a:r>
            <a:endParaRPr lang="ru-RU" sz="2600" dirty="0">
              <a:solidFill>
                <a:srgbClr val="002060"/>
              </a:solidFill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spcAft>
                <a:spcPts val="0"/>
              </a:spcAft>
              <a:buSzPts val="1400"/>
            </a:pPr>
            <a:r>
              <a:rPr lang="ru-RU" sz="26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3. Проект </a:t>
            </a:r>
            <a:r>
              <a:rPr lang="ru-RU" sz="2600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приказа Департамента финансов администрации Петропавловск-Камчатского городского округа «О Порядке утверждения и доведения до главных распорядителей бюджетных средств предельного объема оплаты денежных обязательств в соответствующем периоде текущего финансового года бюджета Петропавловск-Камчатского городского округа».</a:t>
            </a:r>
            <a:endParaRPr lang="ru-RU" sz="2600" dirty="0">
              <a:solidFill>
                <a:srgbClr val="002060"/>
              </a:solidFill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spcAft>
                <a:spcPts val="0"/>
              </a:spcAft>
              <a:buSzPts val="1400"/>
            </a:pPr>
            <a:r>
              <a:rPr lang="ru-RU" sz="26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4. Внесение </a:t>
            </a:r>
            <a:r>
              <a:rPr lang="ru-RU" sz="2600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изменений в порядок исполнения бюджета Петропавловск-Камчатского городского округа по расходам.</a:t>
            </a:r>
            <a:endParaRPr lang="ru-RU" sz="2600" dirty="0">
              <a:solidFill>
                <a:srgbClr val="002060"/>
              </a:solidFill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spcAft>
                <a:spcPts val="0"/>
              </a:spcAft>
              <a:buSzPts val="1400"/>
            </a:pPr>
            <a:r>
              <a:rPr lang="ru-RU" sz="2600" dirty="0" smtClean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5. Формирование </a:t>
            </a:r>
            <a:r>
              <a:rPr lang="ru-RU" sz="2600" dirty="0">
                <a:solidFill>
                  <a:srgbClr val="002060"/>
                </a:solidFill>
                <a:latin typeface="Times New Roman" panose="02020603050405020304" pitchFamily="18" charset="0"/>
                <a:ea typeface="Times New Roman" panose="02020603050405020304" pitchFamily="18" charset="0"/>
              </a:rPr>
              <a:t>реестра участников бюджетного процесса, а также юридических лиц, не являющихся участниками бюджетного процесса.</a:t>
            </a:r>
            <a:endParaRPr lang="ru-RU" sz="2600" dirty="0">
              <a:solidFill>
                <a:srgbClr val="002060"/>
              </a:solidFill>
              <a:latin typeface="Calibri" panose="020F0502020204030204" pitchFamily="34" charset="0"/>
              <a:ea typeface="Times New Roman" panose="02020603050405020304" pitchFamily="18" charset="0"/>
            </a:endParaRPr>
          </a:p>
          <a:p>
            <a:pPr lvl="0" algn="just">
              <a:lnSpc>
                <a:spcPct val="115000"/>
              </a:lnSpc>
              <a:spcAft>
                <a:spcPts val="0"/>
              </a:spcAft>
              <a:buSzPts val="1400"/>
            </a:pPr>
            <a:r>
              <a:rPr lang="ru-RU" sz="2600" dirty="0" smtClean="0">
                <a:solidFill>
                  <a:srgbClr val="002060"/>
                </a:solidFill>
                <a:latin typeface="Times New Roman" panose="02020603050405020304" pitchFamily="18" charset="0"/>
              </a:rPr>
              <a:t>6. Разное.</a:t>
            </a:r>
            <a:endParaRPr lang="ru-RU" sz="5200" dirty="0">
              <a:solidFill>
                <a:srgbClr val="00206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4841861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/>
          </a:bodyPr>
          <a:lstStyle/>
          <a:p>
            <a:pPr algn="ctr"/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5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Изменение схемы финансирования </a:t>
            </a:r>
          </a:p>
          <a:p>
            <a:pPr algn="ctr"/>
            <a:r>
              <a:rPr lang="ru-RU" sz="5400" b="1" u="sng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с 01.01.2016</a:t>
            </a:r>
            <a:endParaRPr lang="en-US" sz="5400" b="1" u="sng" dirty="0" smtClean="0">
              <a:solidFill>
                <a:srgbClr val="FF000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(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приказ ДФ от 18.04.2014 № 50)</a:t>
            </a: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30740937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20204"/>
            <a:ext cx="12191999" cy="5610796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025611"/>
            <a:ext cx="12003903" cy="5705389"/>
          </a:xfrm>
        </p:spPr>
        <p:txBody>
          <a:bodyPr>
            <a:normAutofit/>
          </a:bodyPr>
          <a:lstStyle/>
          <a:p>
            <a:pPr algn="ctr"/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2" name="Скругленный прямоугольник 1"/>
          <p:cNvSpPr/>
          <p:nvPr/>
        </p:nvSpPr>
        <p:spPr>
          <a:xfrm>
            <a:off x="1979827" y="2429875"/>
            <a:ext cx="8093674" cy="1193337"/>
          </a:xfrm>
          <a:prstGeom prst="round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заявки на финансирование </a:t>
            </a:r>
          </a:p>
          <a:p>
            <a:pPr algn="ctr"/>
            <a:r>
              <a:rPr lang="ru-RU" sz="2000" b="1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из распределения </a:t>
            </a:r>
            <a:r>
              <a:rPr lang="ru-RU" sz="2000" b="1" dirty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финансирования в АС «УРМ</a:t>
            </a:r>
            <a:r>
              <a:rPr lang="ru-RU" sz="2000" b="1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»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</a:p>
          <a:p>
            <a:pPr algn="ctr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путем выгрузки печатной формы 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1979827" y="1086746"/>
            <a:ext cx="8093674" cy="926756"/>
          </a:xfrm>
          <a:prstGeom prst="round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Формирование распределения финансирования </a:t>
            </a:r>
          </a:p>
          <a:p>
            <a:pPr algn="ctr"/>
            <a:r>
              <a:rPr lang="ru-RU" sz="2000" b="1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АС «УРМ» 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по л/с получателей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2103393" y="4040149"/>
            <a:ext cx="7970108" cy="926756"/>
          </a:xfrm>
          <a:prstGeom prst="round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Представление </a:t>
            </a:r>
            <a:r>
              <a:rPr lang="ru-RU" sz="2000" b="1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сводной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 заявки на финансирование </a:t>
            </a:r>
          </a:p>
          <a:p>
            <a:pPr algn="ctr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в Департамент финансов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2103394" y="5383278"/>
            <a:ext cx="7970107" cy="926756"/>
          </a:xfrm>
          <a:prstGeom prst="round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Утверждение распределения финансирования </a:t>
            </a:r>
            <a:r>
              <a:rPr lang="ru-RU" sz="2000" b="1" dirty="0" smtClean="0">
                <a:solidFill>
                  <a:srgbClr val="FFFF0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в АС «Бюджет» </a:t>
            </a:r>
            <a:r>
              <a:rPr lang="ru-RU" sz="2000" b="1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Департаментом финансов</a:t>
            </a:r>
            <a:endParaRPr lang="ru-RU" sz="2000" b="1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cxnSp>
        <p:nvCxnSpPr>
          <p:cNvPr id="5" name="Прямая со стрелкой 4"/>
          <p:cNvCxnSpPr>
            <a:endCxn id="2" idx="0"/>
          </p:cNvCxnSpPr>
          <p:nvPr/>
        </p:nvCxnSpPr>
        <p:spPr>
          <a:xfrm>
            <a:off x="6026664" y="2046960"/>
            <a:ext cx="0" cy="382915"/>
          </a:xfrm>
          <a:prstGeom prst="straightConnector1">
            <a:avLst/>
          </a:prstGeom>
          <a:ln w="508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4" name="Прямая со стрелкой 13"/>
          <p:cNvCxnSpPr/>
          <p:nvPr/>
        </p:nvCxnSpPr>
        <p:spPr>
          <a:xfrm flipH="1">
            <a:off x="6064419" y="3623212"/>
            <a:ext cx="24028" cy="446550"/>
          </a:xfrm>
          <a:prstGeom prst="straightConnector1">
            <a:avLst/>
          </a:prstGeom>
          <a:ln w="508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  <p:cxnSp>
        <p:nvCxnSpPr>
          <p:cNvPr id="16" name="Прямая со стрелкой 15"/>
          <p:cNvCxnSpPr>
            <a:endCxn id="12" idx="0"/>
          </p:cNvCxnSpPr>
          <p:nvPr/>
        </p:nvCxnSpPr>
        <p:spPr>
          <a:xfrm>
            <a:off x="6067166" y="5000363"/>
            <a:ext cx="21282" cy="382915"/>
          </a:xfrm>
          <a:prstGeom prst="straightConnector1">
            <a:avLst/>
          </a:prstGeom>
          <a:ln w="50800">
            <a:tailEnd type="triangle"/>
          </a:ln>
        </p:spPr>
        <p:style>
          <a:lnRef idx="3">
            <a:schemeClr val="dk1"/>
          </a:lnRef>
          <a:fillRef idx="0">
            <a:schemeClr val="dk1"/>
          </a:fillRef>
          <a:effectRef idx="2">
            <a:schemeClr val="dk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87389089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 fontScale="92500" lnSpcReduction="10000"/>
          </a:bodyPr>
          <a:lstStyle/>
          <a:p>
            <a:pPr algn="ctr"/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V.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	Формирование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реестра участников бюджетного процесса, а также юридических лиц, не являющихся участниками бюджетного процесса.</a:t>
            </a:r>
            <a:endParaRPr lang="en-US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en-US" sz="44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>
              <a:spcBef>
                <a:spcPts val="0"/>
              </a:spcBef>
            </a:pPr>
            <a:r>
              <a:rPr lang="ru-RU" sz="28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Главный специалист-эксперт отдела </a:t>
            </a:r>
          </a:p>
          <a:p>
            <a:pPr algn="r">
              <a:spcBef>
                <a:spcPts val="0"/>
              </a:spcBef>
            </a:pPr>
            <a:r>
              <a:rPr lang="ru-RU" sz="28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казначейского исполнения бюджета </a:t>
            </a:r>
          </a:p>
          <a:p>
            <a:pPr algn="r">
              <a:spcBef>
                <a:spcPts val="0"/>
              </a:spcBef>
            </a:pPr>
            <a:r>
              <a:rPr lang="ru-RU" sz="28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Григорьева Т.Б.</a:t>
            </a: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603361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/>
          </a:bodyPr>
          <a:lstStyle/>
          <a:p>
            <a:r>
              <a:rPr lang="ru-RU" sz="3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1) внести изменения </a:t>
            </a:r>
            <a:r>
              <a:rPr lang="ru-RU" sz="36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 ЕГРЮЛ в части ИНН Руководителя (ДГЗО, УВСМСП, ДСР</a:t>
            </a:r>
            <a:r>
              <a:rPr lang="ru-RU" sz="3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36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до 09.11.2015;</a:t>
            </a:r>
          </a:p>
          <a:p>
            <a:r>
              <a:rPr lang="ru-RU" sz="3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2) представить </a:t>
            </a:r>
            <a:r>
              <a:rPr lang="ru-RU" sz="36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новые выписки из сведений ЕГРЮЛ, в связи с изменением руководителя (КСП, </a:t>
            </a:r>
            <a:r>
              <a:rPr lang="ru-RU" sz="3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Администрация) </a:t>
            </a:r>
            <a:r>
              <a:rPr lang="ru-RU" sz="44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до 05.11.2015;</a:t>
            </a:r>
          </a:p>
          <a:p>
            <a:r>
              <a:rPr lang="ru-RU" sz="3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3) учреждениям </a:t>
            </a:r>
            <a:r>
              <a:rPr lang="ru-RU" sz="36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проверить выписки из сведений </a:t>
            </a:r>
            <a:r>
              <a:rPr lang="ru-RU" sz="36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ЕГРЮЛ </a:t>
            </a:r>
            <a:r>
              <a:rPr lang="ru-RU" sz="36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 актуальность сведений и наличие ИНН Руководителя </a:t>
            </a:r>
            <a:endParaRPr lang="ru-RU" sz="36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4188786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 fontScale="77500" lnSpcReduction="20000"/>
          </a:bodyPr>
          <a:lstStyle/>
          <a:p>
            <a:pPr algn="ctr"/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VI.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	Новое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законодательстве и разное: </a:t>
            </a:r>
            <a:endParaRPr lang="ru-RU" sz="44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1) письмо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Управления Федерального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казначейства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от 11.08.2015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№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38-06-07/10-381 (о включении в карточку образцов подписей лиц, имеющих ЭП и обладающих правом подписи электронных документов в ППО «СУФД»);</a:t>
            </a:r>
          </a:p>
          <a:p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2) письмо Управления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Федеральной налоговой службы по Камчатскому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краю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от 19.08.2015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№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08-34/06336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                          (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 направлении сведений из ЕГРЮЛ и ЕГРИП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).</a:t>
            </a:r>
            <a:endParaRPr lang="ru-RU" sz="44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endParaRPr lang="en-US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en-US" sz="44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2781367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 fontScale="70000" lnSpcReduction="20000"/>
          </a:bodyPr>
          <a:lstStyle/>
          <a:p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3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57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 27.10.2015 проходит </a:t>
            </a:r>
            <a:r>
              <a:rPr lang="ru-RU" sz="57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независимую экспертизу на </a:t>
            </a:r>
            <a:r>
              <a:rPr lang="ru-RU" sz="57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коррупциогенность</a:t>
            </a:r>
            <a:r>
              <a:rPr lang="ru-RU" sz="57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проект приказа </a:t>
            </a:r>
            <a:r>
              <a:rPr lang="ru-RU" sz="57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Департамента финансов администрации Петропавловск-Камчатского городского округа</a:t>
            </a:r>
          </a:p>
          <a:p>
            <a:r>
              <a:rPr lang="ru-RU" sz="57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«О </a:t>
            </a:r>
            <a:r>
              <a:rPr lang="ru-RU" sz="57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порядке проведения мониторинга качества финансового менеджмента, осуществляемого главными распорядителями бюджетных средств, главными администраторами доходов бюджета Петропавловск-Камчатского городского </a:t>
            </a:r>
            <a:r>
              <a:rPr lang="ru-RU" sz="57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округа»</a:t>
            </a:r>
            <a:endParaRPr lang="ru-RU" sz="57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endParaRPr lang="en-US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en-US" sz="44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03386067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/>
          </a:bodyPr>
          <a:lstStyle/>
          <a:p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1) мониторинг качества финансового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менеджмента будет проводиться </a:t>
            </a:r>
            <a:r>
              <a:rPr lang="ru-RU" sz="44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с 2016 года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;</a:t>
            </a:r>
          </a:p>
          <a:p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2) срок представления данных от ГРБС в целях проведения менеджмента </a:t>
            </a:r>
          </a:p>
          <a:p>
            <a:r>
              <a:rPr lang="ru-RU" sz="48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до 01 мая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текущего финансового года .</a:t>
            </a:r>
            <a:endParaRPr lang="ru-RU" sz="44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endParaRPr lang="en-US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en-US" sz="44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6368026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/>
          </a:bodyPr>
          <a:lstStyle/>
          <a:p>
            <a:pPr algn="ctr"/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2800" b="1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2800" b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СПАСИБО </a:t>
            </a:r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 ВНИМАНИЕ!</a:t>
            </a:r>
            <a:endParaRPr lang="ru-RU" sz="28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	</a:t>
            </a:r>
            <a:endParaRPr lang="en-US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en-US" sz="44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566402032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 fontScale="92500" lnSpcReduction="20000"/>
          </a:bodyPr>
          <a:lstStyle/>
          <a:p>
            <a:pPr algn="ctr"/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I.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сроках сдачи годовой отчетности </a:t>
            </a:r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2015 год </a:t>
            </a:r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32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Заместитель руководителя - начальник отдела </a:t>
            </a:r>
          </a:p>
          <a:p>
            <a:pPr algn="r"/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учета и отчетности Департамента финансов  </a:t>
            </a:r>
          </a:p>
          <a:p>
            <a:pPr algn="r"/>
            <a:r>
              <a:rPr lang="ru-RU" sz="28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Капанадзе</a:t>
            </a:r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8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Л.Э</a:t>
            </a:r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. </a:t>
            </a: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003438694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 lnSpcReduction="10000"/>
          </a:bodyPr>
          <a:lstStyle/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Приказ Минфина Камчатского края </a:t>
            </a: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от 08.10.2015 № 185 </a:t>
            </a: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«О сроках представления отчетности об исполнении консолидированных бюджетов муниципальных образований в Камчатском крае за 2015 год, сводной бухгалтерской отчетности бюджетных и автономных учреждений за 2015 год»</a:t>
            </a:r>
          </a:p>
          <a:p>
            <a:pPr algn="r"/>
            <a:endParaRPr lang="ru-RU" sz="32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8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623210661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 fontScale="92500" lnSpcReduction="20000"/>
          </a:bodyPr>
          <a:lstStyle/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Срок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сдачи годовой отчетности </a:t>
            </a:r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2015 год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ГРБС </a:t>
            </a: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в Департамент финансов администрации Петропавловск-Камчатского городского округа </a:t>
            </a:r>
          </a:p>
          <a:p>
            <a:pPr algn="ctr"/>
            <a:r>
              <a:rPr lang="ru-RU" sz="52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ДО 01 ФЕВРАЛЯ 2016 ГОДА</a:t>
            </a:r>
          </a:p>
          <a:p>
            <a:pPr algn="ctr"/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(проект приказа Департамента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финансов 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проходит независимую экспертизу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на </a:t>
            </a:r>
            <a:r>
              <a:rPr lang="ru-RU" sz="44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коррупциогенность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с 22.10.2015) </a:t>
            </a:r>
            <a:endParaRPr lang="ru-RU" sz="32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800" b="1" dirty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r"/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815629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86497" y="1308100"/>
            <a:ext cx="12003903" cy="5422900"/>
          </a:xfrm>
        </p:spPr>
        <p:txBody>
          <a:bodyPr>
            <a:normAutofit fontScale="92500"/>
          </a:bodyPr>
          <a:lstStyle/>
          <a:p>
            <a:pPr algn="ctr"/>
            <a:endParaRPr lang="ru-RU" sz="44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r>
              <a:rPr lang="en-US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II.</a:t>
            </a:r>
            <a:r>
              <a:rPr lang="ru-RU" sz="44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 Формирование </a:t>
            </a:r>
            <a:r>
              <a:rPr lang="ru-RU" sz="4400" b="1" dirty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и утверждение ведомственных перечней услуг (работ), оказываемых (выполняемых) муниципальными учреждениями </a:t>
            </a:r>
            <a:endParaRPr lang="ru-RU" sz="32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marL="4300538" algn="r"/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Главный специалист-эксперт отдела бюджетной политики и правового обеспечения  </a:t>
            </a:r>
          </a:p>
          <a:p>
            <a:pPr marL="7710488" algn="r"/>
            <a:r>
              <a:rPr lang="ru-RU" sz="2800" b="1" dirty="0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А.В. </a:t>
            </a:r>
            <a:r>
              <a:rPr lang="ru-RU" sz="2800" b="1" dirty="0" err="1" smtClean="0">
                <a:solidFill>
                  <a:srgbClr val="002060"/>
                </a:solidFill>
                <a:latin typeface="Times New Roman" pitchFamily="18" charset="0"/>
                <a:cs typeface="Times New Roman" pitchFamily="18" charset="0"/>
              </a:rPr>
              <a:t>Зарубенко</a:t>
            </a:r>
            <a:endParaRPr lang="ru-RU" sz="2800" b="1" dirty="0" smtClean="0">
              <a:solidFill>
                <a:srgbClr val="002060"/>
              </a:solidFill>
              <a:latin typeface="Times New Roman" pitchFamily="18" charset="0"/>
              <a:cs typeface="Times New Roman" pitchFamily="18" charset="0"/>
            </a:endParaRPr>
          </a:p>
          <a:p>
            <a:pPr algn="ctr"/>
            <a:endParaRPr lang="ru-RU" sz="44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91693513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94047" y="1161881"/>
            <a:ext cx="12003903" cy="1642979"/>
          </a:xfrm>
        </p:spPr>
        <p:txBody>
          <a:bodyPr>
            <a:noAutofit/>
          </a:bodyPr>
          <a:lstStyle/>
          <a:p>
            <a:pPr marL="85725" algn="ctr"/>
            <a:r>
              <a:rPr lang="ru-RU" sz="1800" b="1" dirty="0">
                <a:solidFill>
                  <a:schemeClr val="accent1">
                    <a:lumMod val="50000"/>
                  </a:schemeClr>
                </a:solidFill>
                <a:latin typeface="DIN Pro Regular"/>
              </a:rPr>
              <a:t>Об организации работ по формированию и ведению ведомственных перечней государственных (муниципальных) услуг и работ, оказываемых и выполняемых государственными учреждениями субъектов Российской Федерации (муниципальными учреждениями), и формировании предложений о внесении изменений в базовые (отраслевые) перечни</a:t>
            </a:r>
            <a:br>
              <a:rPr lang="ru-RU" sz="1800" b="1" dirty="0">
                <a:solidFill>
                  <a:schemeClr val="accent1">
                    <a:lumMod val="50000"/>
                  </a:schemeClr>
                </a:solidFill>
                <a:latin typeface="DIN Pro Regular"/>
              </a:rPr>
            </a:br>
            <a:r>
              <a:rPr lang="ru-RU" altLang="ru-RU" sz="1800" b="1" dirty="0">
                <a:solidFill>
                  <a:srgbClr val="077A3E"/>
                </a:solidFill>
                <a:latin typeface="DIN Pro Light"/>
                <a:ea typeface="DINPro-Regular"/>
                <a:cs typeface="DINPro-Regular"/>
              </a:rPr>
              <a:t>НОРМАТИВНОЕ ПРАВОВОЕ РЕГУЛИРОВАНИЕ</a:t>
            </a:r>
            <a:br>
              <a:rPr lang="ru-RU" altLang="ru-RU" sz="1800" b="1" dirty="0">
                <a:solidFill>
                  <a:srgbClr val="077A3E"/>
                </a:solidFill>
                <a:latin typeface="DIN Pro Light"/>
                <a:ea typeface="DINPro-Regular"/>
                <a:cs typeface="DINPro-Regular"/>
              </a:rPr>
            </a:br>
            <a:r>
              <a:rPr lang="ru-RU" altLang="ru-RU" sz="1800" b="1" dirty="0">
                <a:solidFill>
                  <a:srgbClr val="077A3E"/>
                </a:solidFill>
                <a:latin typeface="DIN Pro Light"/>
                <a:ea typeface="DINPro-Regular"/>
                <a:cs typeface="DINPro-Regular"/>
              </a:rPr>
              <a:t>(федеральный уровень)</a:t>
            </a:r>
            <a:endParaRPr lang="ru-RU" sz="18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2" name="Скругленный прямоугольник 11"/>
          <p:cNvSpPr/>
          <p:nvPr/>
        </p:nvSpPr>
        <p:spPr>
          <a:xfrm>
            <a:off x="455194" y="3060575"/>
            <a:ext cx="11393907" cy="101065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 defTabSz="711200" fontAlgn="base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defRPr/>
            </a:pPr>
            <a:r>
              <a:rPr lang="ru-RU" b="1" kern="0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Постановление Правительства Российской Федерации от 26.02.2014 №151</a:t>
            </a:r>
          </a:p>
          <a:p>
            <a:pPr lvl="0" algn="just" defTabSz="711200" fontAlgn="base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defRPr/>
            </a:pPr>
            <a:r>
              <a:rPr lang="ru-RU" sz="1600" b="1" kern="0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Общие требования к формированию, ведению и утверждению ведомственных перечней государственных (муниципальных) услуг и работ, оказываемых и выполняемых государственными учреждениями субъектов Российской Федерации (муниципальными учреждениями)</a:t>
            </a:r>
          </a:p>
        </p:txBody>
      </p:sp>
      <p:sp>
        <p:nvSpPr>
          <p:cNvPr id="13" name="Скругленный прямоугольник 12"/>
          <p:cNvSpPr/>
          <p:nvPr/>
        </p:nvSpPr>
        <p:spPr>
          <a:xfrm>
            <a:off x="505326" y="4330979"/>
            <a:ext cx="11293644" cy="1251284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 defTabSz="711200" fontAlgn="base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defRPr/>
            </a:pPr>
            <a:r>
              <a:rPr lang="ru-RU" b="1" kern="0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Минфина России от 29.12.2014 № 174н </a:t>
            </a:r>
            <a:r>
              <a:rPr lang="ru-RU" b="1" i="1" kern="0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(п. 5 Общих требований)</a:t>
            </a:r>
          </a:p>
          <a:p>
            <a:pPr lvl="0" algn="just" defTabSz="711200" fontAlgn="base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defRPr/>
            </a:pPr>
            <a:r>
              <a:rPr lang="ru-RU" sz="1600" b="1" kern="0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Правила формирования (изменения) реестровых записей при формировании и ведении ведомственных перечней государственных (муниципальных) услуг и работ, оказываемых и выполняемых государственными учреждениями субъектов РФ (муниципальными учреждениями) и структуры их уникального номера, включая правила формирования информации и документов для включения в указанные реестровые записи</a:t>
            </a:r>
          </a:p>
        </p:txBody>
      </p:sp>
      <p:sp>
        <p:nvSpPr>
          <p:cNvPr id="14" name="Скругленный прямоугольник 13"/>
          <p:cNvSpPr/>
          <p:nvPr/>
        </p:nvSpPr>
        <p:spPr>
          <a:xfrm>
            <a:off x="505326" y="5730804"/>
            <a:ext cx="11293644" cy="95049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 defTabSz="711200" fontAlgn="base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defRPr/>
            </a:pPr>
            <a:r>
              <a:rPr lang="ru-RU" b="1" kern="0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Минфина России от 17.12.2014 № 152н</a:t>
            </a:r>
          </a:p>
          <a:p>
            <a:pPr lvl="0" algn="just" defTabSz="711200" fontAlgn="base">
              <a:lnSpc>
                <a:spcPct val="90000"/>
              </a:lnSpc>
              <a:spcBef>
                <a:spcPct val="0"/>
              </a:spcBef>
              <a:spcAft>
                <a:spcPct val="35000"/>
              </a:spcAft>
              <a:defRPr/>
            </a:pPr>
            <a:r>
              <a:rPr lang="ru-RU" sz="1600" b="1" kern="0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Порядок размещения на </a:t>
            </a:r>
            <a:r>
              <a:rPr lang="en-US" sz="1600" b="1" kern="0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www.bus.gov.ru</a:t>
            </a:r>
            <a:r>
              <a:rPr lang="en-US" sz="1400" b="1" kern="0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ru-RU" sz="1600" b="1" kern="0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базовых (отраслевых) перечней государственных и муниципальных услуг и работ, ведомственных перечней государственных услуг и работ</a:t>
            </a:r>
          </a:p>
        </p:txBody>
      </p:sp>
    </p:spTree>
    <p:extLst>
      <p:ext uri="{BB962C8B-B14F-4D97-AF65-F5344CB8AC3E}">
        <p14:creationId xmlns:p14="http://schemas.microsoft.com/office/powerpoint/2010/main" val="40161098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23254" y="1888958"/>
            <a:ext cx="11345492" cy="4750924"/>
          </a:xfrm>
        </p:spPr>
        <p:txBody>
          <a:bodyPr/>
          <a:lstStyle/>
          <a:p>
            <a:endParaRPr lang="ru-RU" dirty="0"/>
          </a:p>
        </p:txBody>
      </p:sp>
      <p:sp>
        <p:nvSpPr>
          <p:cNvPr id="7" name="Скругленный прямоугольник 6"/>
          <p:cNvSpPr/>
          <p:nvPr/>
        </p:nvSpPr>
        <p:spPr>
          <a:xfrm>
            <a:off x="385011" y="1124952"/>
            <a:ext cx="11450052" cy="1846848"/>
          </a:xfrm>
          <a:prstGeom prst="roundRect">
            <a:avLst>
              <a:gd name="adj" fmla="val 21634"/>
            </a:avLst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Минфина России от 26.03.2015 </a:t>
            </a:r>
            <a:r>
              <a:rPr lang="ru-RU" b="1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№ </a:t>
            </a:r>
            <a:r>
              <a:rPr lang="ru-RU" b="1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48н</a:t>
            </a:r>
            <a:r>
              <a:rPr lang="ru-RU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endParaRPr lang="ru-RU" b="1" dirty="0" smtClean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16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 </a:t>
            </a:r>
            <a:r>
              <a:rPr lang="ru-RU" sz="1600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утверждении Порядка направления федеральными органами государственной власти (государственными органами), органами государственной власти субъекта Российской Федерации, органами местного самоуправления, осуществляющими функции и полномочия учредителя бюджетных или автономных учреждений, а также главными распорядителями бюджетных средств, в ведении которых находятся казенные учреждения, предложений о внесении изменений в базовые (отраслевые) перечни государственных и муниципальных услуг и </a:t>
            </a:r>
            <a:r>
              <a:rPr lang="ru-RU" sz="16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работ</a:t>
            </a:r>
            <a:endParaRPr lang="ru-RU" sz="16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6" name="Скругленный прямоугольник 5"/>
          <p:cNvSpPr/>
          <p:nvPr/>
        </p:nvSpPr>
        <p:spPr>
          <a:xfrm>
            <a:off x="385011" y="3272588"/>
            <a:ext cx="11450052" cy="146785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Приказ Минфина России от 16.06.2014 </a:t>
            </a:r>
            <a:r>
              <a:rPr lang="ru-RU" b="1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№ </a:t>
            </a:r>
            <a:r>
              <a:rPr lang="ru-RU" b="1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49н </a:t>
            </a:r>
            <a:endParaRPr lang="ru-RU" b="1" dirty="0" smtClean="0">
              <a:solidFill>
                <a:srgbClr val="0C0CC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algn="just"/>
            <a:r>
              <a:rPr lang="ru-RU" sz="16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Об </a:t>
            </a:r>
            <a:r>
              <a:rPr lang="ru-RU" sz="1600" b="1" dirty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утверждении Перечня видов деятельности, по которым федеральными органами исполнительной власти, осуществляющими функции по выработке государственной политики и нормативно-правовому регулированию в установленных сферах деятельности, формируются базовые (отраслевые) перечни государственных и муниципальных услуг и </a:t>
            </a:r>
            <a:r>
              <a:rPr lang="ru-RU" sz="1600" b="1" dirty="0" smtClean="0">
                <a:solidFill>
                  <a:srgbClr val="7030A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работ</a:t>
            </a:r>
            <a:endParaRPr lang="ru-RU" sz="16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8" name="Скругленный прямоугольник 7"/>
          <p:cNvSpPr/>
          <p:nvPr/>
        </p:nvSpPr>
        <p:spPr>
          <a:xfrm>
            <a:off x="385011" y="5053263"/>
            <a:ext cx="11450052" cy="1407695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b="1" dirty="0" smtClean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Приказ </a:t>
            </a:r>
            <a:r>
              <a:rPr lang="ru-RU" b="1" dirty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Минфина России от 28.05.2014 </a:t>
            </a:r>
            <a:r>
              <a:rPr lang="ru-RU" b="1" dirty="0" smtClean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№ </a:t>
            </a:r>
            <a:r>
              <a:rPr lang="ru-RU" b="1" dirty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42н </a:t>
            </a:r>
            <a:endParaRPr lang="ru-RU" b="1" dirty="0" smtClean="0">
              <a:solidFill>
                <a:srgbClr val="0C0CC0"/>
              </a:solidFill>
              <a:latin typeface="Times New Roman" panose="02020603050405020304" pitchFamily="18" charset="0"/>
              <a:ea typeface="Calibri"/>
              <a:cs typeface="Times New Roman" panose="02020603050405020304" pitchFamily="18" charset="0"/>
            </a:endParaRPr>
          </a:p>
          <a:p>
            <a:pPr algn="just"/>
            <a:r>
              <a:rPr lang="ru-RU" sz="1600" b="1" dirty="0" smtClean="0">
                <a:solidFill>
                  <a:srgbClr val="7030A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Об </a:t>
            </a:r>
            <a:r>
              <a:rPr lang="ru-RU" sz="1600" b="1" dirty="0">
                <a:solidFill>
                  <a:srgbClr val="7030A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утверждении Порядка формирования (изменения) реестровых записей при формировании и ведении базовых (отраслевых) перечней государственных и муниципальных услуг и работ, включая правила формирования информации и документов для включения в реестровые записи, структуры уникального номера реестровой </a:t>
            </a:r>
            <a:r>
              <a:rPr lang="ru-RU" sz="1600" b="1" dirty="0" smtClean="0">
                <a:solidFill>
                  <a:srgbClr val="7030A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записи</a:t>
            </a:r>
            <a:endParaRPr lang="ru-RU" sz="16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grpSp>
        <p:nvGrpSpPr>
          <p:cNvPr id="9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10" name="Прямоугольник 9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11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2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</p:spTree>
    <p:extLst>
      <p:ext uri="{BB962C8B-B14F-4D97-AF65-F5344CB8AC3E}">
        <p14:creationId xmlns:p14="http://schemas.microsoft.com/office/powerpoint/2010/main" val="2138192151"/>
      </p:ext>
    </p:extLst>
  </p:cSld>
  <p:clrMapOvr>
    <a:masterClrMapping/>
  </p:clrMapOvr>
  <p:transition spd="slow">
    <p:push dir="u"/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Группа 9"/>
          <p:cNvGrpSpPr>
            <a:grpSpLocks/>
          </p:cNvGrpSpPr>
          <p:nvPr/>
        </p:nvGrpSpPr>
        <p:grpSpPr bwMode="auto">
          <a:xfrm>
            <a:off x="2" y="65128"/>
            <a:ext cx="12191997" cy="1055076"/>
            <a:chOff x="11429" y="116632"/>
            <a:chExt cx="8964485" cy="766615"/>
          </a:xfrm>
          <a:solidFill>
            <a:schemeClr val="tx2">
              <a:lumMod val="20000"/>
              <a:lumOff val="80000"/>
              <a:alpha val="70000"/>
            </a:schemeClr>
          </a:solidFill>
        </p:grpSpPr>
        <p:sp>
          <p:nvSpPr>
            <p:cNvPr id="7" name="Прямоугольник 6"/>
            <p:cNvSpPr/>
            <p:nvPr/>
          </p:nvSpPr>
          <p:spPr>
            <a:xfrm>
              <a:off x="11429" y="332491"/>
              <a:ext cx="8964485" cy="357119"/>
            </a:xfrm>
            <a:prstGeom prst="rect">
              <a:avLst/>
            </a:prstGeom>
            <a:solidFill>
              <a:schemeClr val="bg2">
                <a:lumMod val="50000"/>
              </a:schemeClr>
            </a:solidFill>
            <a:ln/>
          </p:spPr>
          <p:style>
            <a:lnRef idx="3">
              <a:schemeClr val="lt1"/>
            </a:lnRef>
            <a:fillRef idx="1">
              <a:schemeClr val="dk1"/>
            </a:fillRef>
            <a:effectRef idx="1">
              <a:schemeClr val="dk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ru-RU" b="1" dirty="0" smtClean="0">
                  <a:solidFill>
                    <a:schemeClr val="tx1"/>
                  </a:solidFill>
                  <a:latin typeface="Times New Roman" panose="02020603050405020304" pitchFamily="18" charset="0"/>
                  <a:cs typeface="Times New Roman" panose="02020603050405020304" pitchFamily="18" charset="0"/>
                </a:rPr>
                <a:t>Департамент финансов администрации Петропавловск-Камчатского городского округа</a:t>
              </a:r>
              <a:endParaRPr lang="ru-RU" cap="all" dirty="0">
                <a:ln w="3175" cmpd="sng">
                  <a:noFill/>
                </a:ln>
                <a:solidFill>
                  <a:schemeClr val="tx1"/>
                </a:solidFill>
                <a:latin typeface="Franklin Gothic Demi" panose="020B0703020102020204" pitchFamily="34" charset="0"/>
                <a:ea typeface="+mj-ea"/>
                <a:cs typeface="+mj-cs"/>
              </a:endParaRPr>
            </a:p>
          </p:txBody>
        </p:sp>
        <p:pic>
          <p:nvPicPr>
            <p:cNvPr id="9" name="Picture 2" descr="H:\Documents and Settings\EMatvienko\Рабочий стол\gerb_big.gif"/>
            <p:cNvPicPr>
              <a:picLocks noChangeAspect="1" noChangeArrowheads="1"/>
            </p:cNvPicPr>
            <p:nvPr/>
          </p:nvPicPr>
          <p:blipFill>
            <a:blip r:embed="rId3" cstate="print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179512" y="116632"/>
              <a:ext cx="787125" cy="766615"/>
            </a:xfrm>
            <a:prstGeom prst="rect">
              <a:avLst/>
            </a:prstGeom>
            <a:grpFill/>
            <a:ln w="9525">
              <a:solidFill>
                <a:schemeClr val="accent5">
                  <a:lumMod val="25000"/>
                </a:schemeClr>
              </a:solidFill>
              <a:miter lim="800000"/>
              <a:headEnd/>
              <a:tailEnd/>
            </a:ln>
            <a:extLst/>
          </p:spPr>
        </p:pic>
      </p:grpSp>
      <p:sp>
        <p:nvSpPr>
          <p:cNvPr id="8" name="Заголовок 1"/>
          <p:cNvSpPr txBox="1">
            <a:spLocks/>
          </p:cNvSpPr>
          <p:nvPr/>
        </p:nvSpPr>
        <p:spPr>
          <a:xfrm>
            <a:off x="0" y="1150787"/>
            <a:ext cx="12191999" cy="5580213"/>
          </a:xfrm>
          <a:prstGeom prst="rect">
            <a:avLst/>
          </a:prstGeom>
          <a:effectLst/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4800" kern="1200" cap="all">
                <a:ln w="3175" cmpd="sng">
                  <a:noFill/>
                </a:ln>
                <a:solidFill>
                  <a:schemeClr val="tx1"/>
                </a:solidFill>
                <a:effectLst/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pPr marL="571500" indent="-571500">
              <a:buFont typeface="+mj-lt"/>
              <a:buAutoNum type="arabicParenR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lvl="0"/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342900" indent="-342900">
              <a:buFont typeface="Wingdings" panose="05000000000000000000" pitchFamily="2" charset="2"/>
              <a:buChar char="Ø"/>
            </a:pPr>
            <a:endParaRPr lang="ru-RU" sz="2500" cap="none" dirty="0" smtClean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pPr marL="571500" indent="-571500">
              <a:buFont typeface="Wingdings" panose="05000000000000000000" pitchFamily="2" charset="2"/>
              <a:buChar char="Ø"/>
            </a:pPr>
            <a:endParaRPr lang="ru-RU" sz="2500" cap="none" dirty="0">
              <a:solidFill>
                <a:schemeClr val="bg1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94047" y="1161881"/>
            <a:ext cx="12003903" cy="1642979"/>
          </a:xfrm>
        </p:spPr>
        <p:txBody>
          <a:bodyPr>
            <a:noAutofit/>
          </a:bodyPr>
          <a:lstStyle/>
          <a:p>
            <a:pPr marL="85725" algn="ctr"/>
            <a:r>
              <a:rPr lang="ru-RU" altLang="ru-RU" sz="3200" b="1" dirty="0">
                <a:solidFill>
                  <a:srgbClr val="077A3E"/>
                </a:solidFill>
                <a:latin typeface="DIN Pro Light"/>
                <a:ea typeface="DINPro-Regular"/>
                <a:cs typeface="DINPro-Regular"/>
              </a:rPr>
              <a:t>НОРМАТИВНОЕ ПРАВОВОЕ РЕГУЛИРОВАНИЕ</a:t>
            </a:r>
            <a:br>
              <a:rPr lang="ru-RU" altLang="ru-RU" sz="3200" b="1" dirty="0">
                <a:solidFill>
                  <a:srgbClr val="077A3E"/>
                </a:solidFill>
                <a:latin typeface="DIN Pro Light"/>
                <a:ea typeface="DINPro-Regular"/>
                <a:cs typeface="DINPro-Regular"/>
              </a:rPr>
            </a:br>
            <a:r>
              <a:rPr lang="ru-RU" altLang="ru-RU" sz="3200" b="1" dirty="0">
                <a:solidFill>
                  <a:srgbClr val="077A3E"/>
                </a:solidFill>
                <a:latin typeface="DIN Pro Light"/>
                <a:ea typeface="DINPro-Regular"/>
                <a:cs typeface="DINPro-Regular"/>
              </a:rPr>
              <a:t>(уровень МО)</a:t>
            </a:r>
            <a:endParaRPr lang="ru-RU" sz="3200" dirty="0">
              <a:solidFill>
                <a:schemeClr val="accent1">
                  <a:lumMod val="75000"/>
                </a:schemeClr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387014" y="2666638"/>
            <a:ext cx="11417968" cy="2069431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Постановление </a:t>
            </a:r>
            <a:r>
              <a:rPr lang="ru-RU" sz="2400" b="1" dirty="0" smtClean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администрации </a:t>
            </a:r>
            <a:r>
              <a:rPr lang="ru-RU" sz="2400" b="1" dirty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Петропавловск-Камчатского городского округа </a:t>
            </a:r>
            <a:r>
              <a:rPr lang="ru-RU" sz="2400" b="1" dirty="0" smtClean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от </a:t>
            </a:r>
            <a:r>
              <a:rPr lang="ru-RU" sz="2400" b="1" dirty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30.09.2014 </a:t>
            </a:r>
            <a:r>
              <a:rPr lang="ru-RU" sz="2400" b="1" dirty="0" smtClean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№ </a:t>
            </a:r>
            <a:r>
              <a:rPr lang="ru-RU" sz="2400" b="1" dirty="0">
                <a:solidFill>
                  <a:srgbClr val="0C0CC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2437 </a:t>
            </a:r>
            <a:endParaRPr lang="ru-RU" sz="2400" b="1" dirty="0" smtClean="0">
              <a:solidFill>
                <a:srgbClr val="0C0CC0"/>
              </a:solidFill>
              <a:latin typeface="Times New Roman" panose="02020603050405020304" pitchFamily="18" charset="0"/>
              <a:ea typeface="Calibri"/>
              <a:cs typeface="Times New Roman" panose="02020603050405020304" pitchFamily="18" charset="0"/>
            </a:endParaRPr>
          </a:p>
          <a:p>
            <a:pPr algn="just"/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Об </a:t>
            </a:r>
            <a:r>
              <a:rPr lang="ru-RU" sz="2000" b="1" dirty="0">
                <a:solidFill>
                  <a:srgbClr val="7030A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утверждении Порядка формирования, ведения и утверждения ведомственных перечней муниципальных услуг и работ, оказываемых и выполняемых муниципальными учреждениями Петропавловск-Камчатского городского </a:t>
            </a:r>
            <a:r>
              <a:rPr lang="ru-RU" sz="2000" b="1" dirty="0" smtClean="0">
                <a:solidFill>
                  <a:srgbClr val="7030A0"/>
                </a:solidFill>
                <a:latin typeface="Times New Roman" panose="02020603050405020304" pitchFamily="18" charset="0"/>
                <a:ea typeface="Calibri"/>
                <a:cs typeface="Times New Roman" panose="02020603050405020304" pitchFamily="18" charset="0"/>
              </a:rPr>
              <a:t>округа </a:t>
            </a:r>
            <a:endParaRPr lang="ru-RU" sz="2000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  <p:sp>
        <p:nvSpPr>
          <p:cNvPr id="11" name="Скругленный прямоугольник 10"/>
          <p:cNvSpPr/>
          <p:nvPr/>
        </p:nvSpPr>
        <p:spPr>
          <a:xfrm>
            <a:off x="403059" y="5107893"/>
            <a:ext cx="11417968" cy="125128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Приказы </a:t>
            </a:r>
            <a:r>
              <a:rPr lang="ru-RU" sz="2400" b="1" dirty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органов администрации, осуществляющих полномочия </a:t>
            </a:r>
            <a:r>
              <a:rPr lang="ru-RU" sz="2400" b="1" dirty="0" smtClean="0">
                <a:solidFill>
                  <a:srgbClr val="0C0CC0"/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учредителя</a:t>
            </a:r>
            <a:endParaRPr lang="ru-RU" b="1" dirty="0">
              <a:solidFill>
                <a:srgbClr val="7030A0"/>
              </a:solidFill>
              <a:latin typeface="Times New Roman" panose="02020603050405020304" pitchFamily="18" charset="0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2603170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Сектор">
  <a:themeElements>
    <a:clrScheme name="Другая 1">
      <a:dk1>
        <a:srgbClr val="4472C4"/>
      </a:dk1>
      <a:lt1>
        <a:sysClr val="window" lastClr="FFFFFF"/>
      </a:lt1>
      <a:dk2>
        <a:srgbClr val="8EAADB"/>
      </a:dk2>
      <a:lt2>
        <a:srgbClr val="DEEBF6"/>
      </a:lt2>
      <a:accent1>
        <a:srgbClr val="48A1FA"/>
      </a:accent1>
      <a:accent2>
        <a:srgbClr val="FFFFCC"/>
      </a:accent2>
      <a:accent3>
        <a:srgbClr val="E7E6E6"/>
      </a:accent3>
      <a:accent4>
        <a:srgbClr val="FFF2CC"/>
      </a:accent4>
      <a:accent5>
        <a:srgbClr val="C2DFFD"/>
      </a:accent5>
      <a:accent6>
        <a:srgbClr val="E2EFD9"/>
      </a:accent6>
      <a:hlink>
        <a:srgbClr val="85C0FB"/>
      </a:hlink>
      <a:folHlink>
        <a:srgbClr val="FFCCCC"/>
      </a:folHlink>
    </a:clrScheme>
    <a:fontScheme name="Сектор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ектор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Slice" id="{0507925B-6AC9-4358-8E18-C330545D08F8}" vid="{13FEC7C6-62A9-40C4-99D2-581AACACAA2F}"/>
    </a:ext>
  </a:extLst>
</a:theme>
</file>

<file path=ppt/theme/theme2.xml><?xml version="1.0" encoding="utf-8"?>
<a:theme xmlns:a="http://schemas.openxmlformats.org/drawingml/2006/main" name="2_Сектор">
  <a:themeElements>
    <a:clrScheme name="Другая 1">
      <a:dk1>
        <a:srgbClr val="4472C4"/>
      </a:dk1>
      <a:lt1>
        <a:sysClr val="window" lastClr="FFFFFF"/>
      </a:lt1>
      <a:dk2>
        <a:srgbClr val="8EAADB"/>
      </a:dk2>
      <a:lt2>
        <a:srgbClr val="DEEBF6"/>
      </a:lt2>
      <a:accent1>
        <a:srgbClr val="48A1FA"/>
      </a:accent1>
      <a:accent2>
        <a:srgbClr val="FFFFCC"/>
      </a:accent2>
      <a:accent3>
        <a:srgbClr val="E7E6E6"/>
      </a:accent3>
      <a:accent4>
        <a:srgbClr val="FFF2CC"/>
      </a:accent4>
      <a:accent5>
        <a:srgbClr val="C2DFFD"/>
      </a:accent5>
      <a:accent6>
        <a:srgbClr val="E2EFD9"/>
      </a:accent6>
      <a:hlink>
        <a:srgbClr val="85C0FB"/>
      </a:hlink>
      <a:folHlink>
        <a:srgbClr val="FFCCCC"/>
      </a:folHlink>
    </a:clrScheme>
    <a:fontScheme name="Сектор">
      <a:maj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Сектор">
      <a:fillStyleLst>
        <a:solidFill>
          <a:schemeClr val="phClr"/>
        </a:solidFill>
        <a:gradFill rotWithShape="1">
          <a:gsLst>
            <a:gs pos="0">
              <a:schemeClr val="phClr">
                <a:tint val="62000"/>
                <a:hueMod val="94000"/>
                <a:satMod val="140000"/>
                <a:lumMod val="110000"/>
              </a:schemeClr>
            </a:gs>
            <a:gs pos="100000">
              <a:schemeClr val="phClr">
                <a:tint val="84000"/>
                <a:satMod val="16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hueMod val="94000"/>
                <a:satMod val="130000"/>
                <a:lumMod val="128000"/>
              </a:schemeClr>
            </a:gs>
            <a:gs pos="100000">
              <a:schemeClr val="phClr">
                <a:shade val="94000"/>
                <a:lumMod val="88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tint val="76000"/>
              <a:alpha val="60000"/>
              <a:hueMod val="94000"/>
            </a:schemeClr>
          </a:solidFill>
          <a:prstDash val="solid"/>
        </a:ln>
        <a:ln w="15875" cap="rnd" cmpd="sng" algn="ctr">
          <a:solidFill>
            <a:schemeClr val="phClr">
              <a:hueMod val="94000"/>
            </a:schemeClr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innerShdw blurRad="25400" dist="12700" dir="13500000">
              <a:srgbClr val="000000">
                <a:alpha val="45000"/>
              </a:srgbClr>
            </a:innerShdw>
          </a:effectLst>
        </a:effectStyle>
        <a:effectStyle>
          <a:effectLst>
            <a:outerShdw blurRad="50800" dist="38100" dir="5400000" rotWithShape="0">
              <a:srgbClr val="000000">
                <a:alpha val="46000"/>
              </a:srgbClr>
            </a:outerShdw>
          </a:effectLst>
          <a:scene3d>
            <a:camera prst="orthographicFront">
              <a:rot lat="0" lon="0" rev="0"/>
            </a:camera>
            <a:lightRig rig="threePt" dir="t"/>
          </a:scene3d>
          <a:sp3d prstMaterial="plastic">
            <a:bevelT w="25400" h="25400"/>
          </a:sp3d>
        </a:effectStyle>
      </a:effectStyleLst>
      <a:bgFillStyleLst>
        <a:solidFill>
          <a:schemeClr val="phClr"/>
        </a:solidFill>
        <a:gradFill rotWithShape="1">
          <a:gsLst>
            <a:gs pos="1000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lin ang="6120000" scaled="1"/>
        </a:gradFill>
        <a:gradFill rotWithShape="1">
          <a:gsLst>
            <a:gs pos="0">
              <a:schemeClr val="phClr">
                <a:tint val="97000"/>
                <a:hueMod val="92000"/>
                <a:satMod val="169000"/>
                <a:lumMod val="164000"/>
              </a:schemeClr>
            </a:gs>
            <a:gs pos="100000">
              <a:schemeClr val="phClr">
                <a:shade val="96000"/>
                <a:satMod val="120000"/>
                <a:lumMod val="90000"/>
              </a:schemeClr>
            </a:gs>
          </a:gsLst>
          <a:path path="circle">
            <a:fillToRect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Slice" id="{0507925B-6AC9-4358-8E18-C330545D08F8}" vid="{13FEC7C6-62A9-40C4-99D2-581AACACAA2F}"/>
    </a:ext>
  </a:extLst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Slice</Template>
  <TotalTime>2374</TotalTime>
  <Words>1590</Words>
  <Application>Microsoft Office PowerPoint</Application>
  <PresentationFormat>Произвольный</PresentationFormat>
  <Paragraphs>309</Paragraphs>
  <Slides>27</Slides>
  <Notes>24</Notes>
  <HiddenSlides>0</HiddenSlides>
  <MMClips>0</MMClips>
  <ScaleCrop>false</ScaleCrop>
  <HeadingPairs>
    <vt:vector size="4" baseType="variant">
      <vt:variant>
        <vt:lpstr>Тема</vt:lpstr>
      </vt:variant>
      <vt:variant>
        <vt:i4>2</vt:i4>
      </vt:variant>
      <vt:variant>
        <vt:lpstr>Заголовки слайдов</vt:lpstr>
      </vt:variant>
      <vt:variant>
        <vt:i4>27</vt:i4>
      </vt:variant>
    </vt:vector>
  </HeadingPairs>
  <TitlesOfParts>
    <vt:vector size="29" baseType="lpstr">
      <vt:lpstr>Сектор</vt:lpstr>
      <vt:lpstr>2_Сектор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Доступ пользователей к компонентам системы «Электронный бюджет» в соответствии с Полномочиями</vt:lpstr>
      <vt:lpstr>Информационные материалы (размещены: http://www.minfin.ru/ru/perfomance/ebudget/lists/regional/questions/ и http://pkgo.ru/obzor_mail.html) 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ADM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Киселева Елена Петровна</dc:creator>
  <cp:lastModifiedBy>Слепченко Ирина Павловна</cp:lastModifiedBy>
  <cp:revision>239</cp:revision>
  <cp:lastPrinted>2015-10-27T03:56:54Z</cp:lastPrinted>
  <dcterms:created xsi:type="dcterms:W3CDTF">2014-11-16T23:06:28Z</dcterms:created>
  <dcterms:modified xsi:type="dcterms:W3CDTF">2015-10-29T23:57:45Z</dcterms:modified>
</cp:coreProperties>
</file>

<file path=docProps/thumbnail.jpeg>
</file>