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90" r:id="rId2"/>
  </p:sldMasterIdLst>
  <p:notesMasterIdLst>
    <p:notesMasterId r:id="rId30"/>
  </p:notesMasterIdLst>
  <p:sldIdLst>
    <p:sldId id="268" r:id="rId3"/>
    <p:sldId id="309" r:id="rId4"/>
    <p:sldId id="307" r:id="rId5"/>
    <p:sldId id="293" r:id="rId6"/>
    <p:sldId id="294" r:id="rId7"/>
    <p:sldId id="283" r:id="rId8"/>
    <p:sldId id="281" r:id="rId9"/>
    <p:sldId id="308" r:id="rId10"/>
    <p:sldId id="300" r:id="rId11"/>
    <p:sldId id="301" r:id="rId12"/>
    <p:sldId id="304" r:id="rId13"/>
    <p:sldId id="306" r:id="rId14"/>
    <p:sldId id="286" r:id="rId15"/>
    <p:sldId id="288" r:id="rId16"/>
    <p:sldId id="287" r:id="rId17"/>
    <p:sldId id="282" r:id="rId18"/>
    <p:sldId id="280" r:id="rId19"/>
    <p:sldId id="285" r:id="rId20"/>
    <p:sldId id="284" r:id="rId21"/>
    <p:sldId id="298" r:id="rId22"/>
    <p:sldId id="299" r:id="rId23"/>
    <p:sldId id="290" r:id="rId24"/>
    <p:sldId id="297" r:id="rId25"/>
    <p:sldId id="291" r:id="rId26"/>
    <p:sldId id="296" r:id="rId27"/>
    <p:sldId id="295" r:id="rId28"/>
    <p:sldId id="292" r:id="rId29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  <a:srgbClr val="0C0C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62" autoAdjust="0"/>
    <p:restoredTop sz="86452" autoAdjust="0"/>
  </p:normalViewPr>
  <p:slideViewPr>
    <p:cSldViewPr snapToGrid="0">
      <p:cViewPr varScale="1">
        <p:scale>
          <a:sx n="77" d="100"/>
          <a:sy n="77" d="100"/>
        </p:scale>
        <p:origin x="-96" y="-33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62" d="100"/>
          <a:sy n="62" d="100"/>
        </p:scale>
        <p:origin x="-174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BE2039-24BE-464B-AC5A-0BA1D878EA33}" type="datetimeFigureOut">
              <a:rPr lang="ru-RU" smtClean="0"/>
              <a:t>30.10.2015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4BB66F-90E4-4321-9B2D-2528008A5C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31594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793FF-12F8-485C-B1C5-D327B1273815}" type="slidenum">
              <a:rPr lang="ru-RU" smtClean="0"/>
              <a:t>1</a:t>
            </a:fld>
            <a:endParaRPr lang="ru-RU"/>
          </a:p>
        </p:txBody>
      </p:sp>
      <p:sp>
        <p:nvSpPr>
          <p:cNvPr id="5" name="Верхний колонтитул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17803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793FF-12F8-485C-B1C5-D327B1273815}" type="slidenum">
              <a:rPr lang="ru-RU" smtClean="0"/>
              <a:t>13</a:t>
            </a:fld>
            <a:endParaRPr lang="ru-RU"/>
          </a:p>
        </p:txBody>
      </p:sp>
      <p:sp>
        <p:nvSpPr>
          <p:cNvPr id="5" name="Верхний колонтитул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17175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793FF-12F8-485C-B1C5-D327B1273815}" type="slidenum">
              <a:rPr lang="ru-RU" smtClean="0"/>
              <a:t>14</a:t>
            </a:fld>
            <a:endParaRPr lang="ru-RU"/>
          </a:p>
        </p:txBody>
      </p:sp>
      <p:sp>
        <p:nvSpPr>
          <p:cNvPr id="5" name="Верхний колонтитул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29943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793FF-12F8-485C-B1C5-D327B1273815}" type="slidenum">
              <a:rPr lang="ru-RU" smtClean="0"/>
              <a:t>15</a:t>
            </a:fld>
            <a:endParaRPr lang="ru-RU"/>
          </a:p>
        </p:txBody>
      </p:sp>
      <p:sp>
        <p:nvSpPr>
          <p:cNvPr id="5" name="Верхний колонтитул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17803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793FF-12F8-485C-B1C5-D327B1273815}" type="slidenum">
              <a:rPr lang="ru-RU" smtClean="0"/>
              <a:t>16</a:t>
            </a:fld>
            <a:endParaRPr lang="ru-RU"/>
          </a:p>
        </p:txBody>
      </p:sp>
      <p:sp>
        <p:nvSpPr>
          <p:cNvPr id="5" name="Верхний колонтитул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897757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793FF-12F8-485C-B1C5-D327B1273815}" type="slidenum">
              <a:rPr lang="ru-RU" smtClean="0"/>
              <a:t>17</a:t>
            </a:fld>
            <a:endParaRPr lang="ru-RU"/>
          </a:p>
        </p:txBody>
      </p:sp>
      <p:sp>
        <p:nvSpPr>
          <p:cNvPr id="5" name="Верхний колонтитул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897757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793FF-12F8-485C-B1C5-D327B1273815}" type="slidenum">
              <a:rPr lang="ru-RU" smtClean="0"/>
              <a:t>18</a:t>
            </a:fld>
            <a:endParaRPr lang="ru-RU"/>
          </a:p>
        </p:txBody>
      </p:sp>
      <p:sp>
        <p:nvSpPr>
          <p:cNvPr id="5" name="Верхний колонтитул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237852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793FF-12F8-485C-B1C5-D327B1273815}" type="slidenum">
              <a:rPr lang="ru-RU" smtClean="0"/>
              <a:t>19</a:t>
            </a:fld>
            <a:endParaRPr lang="ru-RU"/>
          </a:p>
        </p:txBody>
      </p:sp>
      <p:sp>
        <p:nvSpPr>
          <p:cNvPr id="5" name="Верхний колонтитул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178038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793FF-12F8-485C-B1C5-D327B1273815}" type="slidenum">
              <a:rPr lang="ru-RU" smtClean="0"/>
              <a:t>20</a:t>
            </a:fld>
            <a:endParaRPr lang="ru-RU"/>
          </a:p>
        </p:txBody>
      </p:sp>
      <p:sp>
        <p:nvSpPr>
          <p:cNvPr id="5" name="Верхний колонтитул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373053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793FF-12F8-485C-B1C5-D327B1273815}" type="slidenum">
              <a:rPr lang="ru-RU" smtClean="0"/>
              <a:t>21</a:t>
            </a:fld>
            <a:endParaRPr lang="ru-RU"/>
          </a:p>
        </p:txBody>
      </p:sp>
      <p:sp>
        <p:nvSpPr>
          <p:cNvPr id="5" name="Верхний колонтитул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035044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793FF-12F8-485C-B1C5-D327B1273815}" type="slidenum">
              <a:rPr lang="ru-RU" smtClean="0"/>
              <a:t>22</a:t>
            </a:fld>
            <a:endParaRPr lang="ru-RU"/>
          </a:p>
        </p:txBody>
      </p:sp>
      <p:sp>
        <p:nvSpPr>
          <p:cNvPr id="5" name="Верхний колонтитул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17803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793FF-12F8-485C-B1C5-D327B1273815}" type="slidenum">
              <a:rPr lang="ru-RU" smtClean="0"/>
              <a:t>2</a:t>
            </a:fld>
            <a:endParaRPr lang="ru-RU"/>
          </a:p>
        </p:txBody>
      </p:sp>
      <p:sp>
        <p:nvSpPr>
          <p:cNvPr id="5" name="Верхний колонтитул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7352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793FF-12F8-485C-B1C5-D327B1273815}" type="slidenum">
              <a:rPr lang="ru-RU" smtClean="0"/>
              <a:t>23</a:t>
            </a:fld>
            <a:endParaRPr lang="ru-RU"/>
          </a:p>
        </p:txBody>
      </p:sp>
      <p:sp>
        <p:nvSpPr>
          <p:cNvPr id="5" name="Верхний колонтитул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474921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793FF-12F8-485C-B1C5-D327B1273815}" type="slidenum">
              <a:rPr lang="ru-RU" smtClean="0"/>
              <a:t>24</a:t>
            </a:fld>
            <a:endParaRPr lang="ru-RU"/>
          </a:p>
        </p:txBody>
      </p:sp>
      <p:sp>
        <p:nvSpPr>
          <p:cNvPr id="5" name="Верхний колонтитул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178038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793FF-12F8-485C-B1C5-D327B1273815}" type="slidenum">
              <a:rPr lang="ru-RU" smtClean="0"/>
              <a:t>25</a:t>
            </a:fld>
            <a:endParaRPr lang="ru-RU"/>
          </a:p>
        </p:txBody>
      </p:sp>
      <p:sp>
        <p:nvSpPr>
          <p:cNvPr id="5" name="Верхний колонтитул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178038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793FF-12F8-485C-B1C5-D327B1273815}" type="slidenum">
              <a:rPr lang="ru-RU" smtClean="0"/>
              <a:t>26</a:t>
            </a:fld>
            <a:endParaRPr lang="ru-RU"/>
          </a:p>
        </p:txBody>
      </p:sp>
      <p:sp>
        <p:nvSpPr>
          <p:cNvPr id="5" name="Верхний колонтитул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178038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793FF-12F8-485C-B1C5-D327B1273815}" type="slidenum">
              <a:rPr lang="ru-RU" smtClean="0"/>
              <a:t>27</a:t>
            </a:fld>
            <a:endParaRPr lang="ru-RU"/>
          </a:p>
        </p:txBody>
      </p:sp>
      <p:sp>
        <p:nvSpPr>
          <p:cNvPr id="5" name="Верхний колонтитул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17803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793FF-12F8-485C-B1C5-D327B1273815}" type="slidenum">
              <a:rPr lang="ru-RU" smtClean="0"/>
              <a:t>3</a:t>
            </a:fld>
            <a:endParaRPr lang="ru-RU"/>
          </a:p>
        </p:txBody>
      </p:sp>
      <p:sp>
        <p:nvSpPr>
          <p:cNvPr id="5" name="Верхний колонтитул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03508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793FF-12F8-485C-B1C5-D327B1273815}" type="slidenum">
              <a:rPr lang="ru-RU" smtClean="0"/>
              <a:t>4</a:t>
            </a:fld>
            <a:endParaRPr lang="ru-RU"/>
          </a:p>
        </p:txBody>
      </p:sp>
      <p:sp>
        <p:nvSpPr>
          <p:cNvPr id="5" name="Верхний колонтитул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17803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793FF-12F8-485C-B1C5-D327B1273815}" type="slidenum">
              <a:rPr lang="ru-RU" smtClean="0"/>
              <a:t>5</a:t>
            </a:fld>
            <a:endParaRPr lang="ru-RU"/>
          </a:p>
        </p:txBody>
      </p:sp>
      <p:sp>
        <p:nvSpPr>
          <p:cNvPr id="5" name="Верхний колонтитул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17803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793FF-12F8-485C-B1C5-D327B1273815}" type="slidenum">
              <a:rPr lang="ru-RU" smtClean="0"/>
              <a:t>6</a:t>
            </a:fld>
            <a:endParaRPr lang="ru-RU"/>
          </a:p>
        </p:txBody>
      </p:sp>
      <p:sp>
        <p:nvSpPr>
          <p:cNvPr id="5" name="Верхний колонтитул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17803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793FF-12F8-485C-B1C5-D327B1273815}" type="slidenum">
              <a:rPr lang="ru-RU" smtClean="0"/>
              <a:t>7</a:t>
            </a:fld>
            <a:endParaRPr lang="ru-RU"/>
          </a:p>
        </p:txBody>
      </p:sp>
      <p:sp>
        <p:nvSpPr>
          <p:cNvPr id="5" name="Верхний колонтитул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17803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793FF-12F8-485C-B1C5-D327B1273815}" type="slidenum">
              <a:rPr lang="ru-RU" smtClean="0"/>
              <a:t>9</a:t>
            </a:fld>
            <a:endParaRPr lang="ru-RU"/>
          </a:p>
        </p:txBody>
      </p:sp>
      <p:sp>
        <p:nvSpPr>
          <p:cNvPr id="5" name="Верхний колонтитул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78084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793FF-12F8-485C-B1C5-D327B1273815}" type="slidenum">
              <a:rPr lang="ru-RU" smtClean="0"/>
              <a:t>10</a:t>
            </a:fld>
            <a:endParaRPr lang="ru-RU"/>
          </a:p>
        </p:txBody>
      </p:sp>
      <p:sp>
        <p:nvSpPr>
          <p:cNvPr id="5" name="Верхний колонтитул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ru-RU" smtClean="0"/>
              <a:t>1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13319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/>
              <a:t>30.10.2015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0733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/>
              <a:t>30.10.2015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88906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/>
              <a:t>30.10.2015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91335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/>
              <a:t>30.10.2015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113738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/>
              <a:t>30.10.2015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85799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/>
              <a:t>30.10.2015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230652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/>
              <a:t>30.10.2015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6207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/>
              <a:t>30.10.2015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24454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/>
              <a:t>30.10.2015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94914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30.10.2015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27233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30.10.2015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16719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/>
              <a:t>30.10.2015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69757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30.10.2015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23507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30.10.2015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35132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30.10.2015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545218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30.10.2015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22347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30.10.2015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270387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30.10.2015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584769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30.10.2015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616440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30.10.2015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186742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30.10.2015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973573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30.10.2015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solidFill>
                  <a:prstClr val="white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r"/>
            <a:r>
              <a:rPr lang="en-US" sz="8000" dirty="0">
                <a:solidFill>
                  <a:prstClr val="white"/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27917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/>
              <a:t>30.10.2015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826728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30.10.2015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021461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30.10.2015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solidFill>
                  <a:prstClr val="white"/>
                </a:solidFill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r"/>
            <a:r>
              <a:rPr lang="en-US" sz="8000" dirty="0">
                <a:solidFill>
                  <a:prstClr val="white"/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6063351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30.10.2015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744180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30.10.2015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073735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30.10.2015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1605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/>
              <a:t>30.10.2015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581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/>
              <a:t>30.10.2015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930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/>
              <a:t>30.10.2015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802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/>
              <a:t>30.10.2015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1148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/>
              <a:t>30.10.2015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3378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CB58-61CA-4C1B-A32E-C63168DFBAF4}" type="datetimeFigureOut">
              <a:rPr lang="ru-RU" smtClean="0"/>
              <a:t>30.10.2015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99139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12AECB58-61CA-4C1B-A32E-C63168DFBAF4}" type="datetimeFigureOut">
              <a:rPr lang="ru-RU" smtClean="0"/>
              <a:t>30.10.2015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8AC25C8-7EB0-47FD-B6F3-7B7768AB4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705141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12AECB58-61CA-4C1B-A32E-C63168DFBAF4}" type="datetimeFigureOut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30.10.2015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8AC25C8-7EB0-47FD-B6F3-7B7768AB46E4}" type="slidenum">
              <a:rPr lang="ru-RU" smtClean="0">
                <a:solidFill>
                  <a:srgbClr val="8EAADB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8EAADB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91062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9"/>
          <p:cNvGrpSpPr>
            <a:grpSpLocks/>
          </p:cNvGrpSpPr>
          <p:nvPr/>
        </p:nvGrpSpPr>
        <p:grpSpPr bwMode="auto">
          <a:xfrm>
            <a:off x="2" y="65128"/>
            <a:ext cx="12191997" cy="1055076"/>
            <a:chOff x="11429" y="116632"/>
            <a:chExt cx="8964485" cy="766615"/>
          </a:xfrm>
          <a:solidFill>
            <a:schemeClr val="tx2">
              <a:lumMod val="20000"/>
              <a:lumOff val="80000"/>
              <a:alpha val="70000"/>
            </a:schemeClr>
          </a:solidFill>
        </p:grpSpPr>
        <p:sp>
          <p:nvSpPr>
            <p:cNvPr id="7" name="Прямоугольник 6"/>
            <p:cNvSpPr/>
            <p:nvPr/>
          </p:nvSpPr>
          <p:spPr>
            <a:xfrm>
              <a:off x="11429" y="332491"/>
              <a:ext cx="8964485" cy="357119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/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Департамент финансов администрации Петропавловск-Камчатского городского округа</a:t>
              </a:r>
              <a:endParaRPr lang="ru-RU" cap="all" dirty="0">
                <a:ln w="3175" cmpd="sng">
                  <a:noFill/>
                </a:ln>
                <a:solidFill>
                  <a:schemeClr val="tx1"/>
                </a:solidFill>
                <a:latin typeface="Franklin Gothic Demi" panose="020B0703020102020204" pitchFamily="34" charset="0"/>
                <a:ea typeface="+mj-ea"/>
                <a:cs typeface="+mj-cs"/>
              </a:endParaRPr>
            </a:p>
          </p:txBody>
        </p:sp>
        <p:pic>
          <p:nvPicPr>
            <p:cNvPr id="9" name="Picture 2" descr="H:\Documents and Settings\EMatvienko\Рабочий стол\gerb_big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116632"/>
              <a:ext cx="787125" cy="766615"/>
            </a:xfrm>
            <a:prstGeom prst="rect">
              <a:avLst/>
            </a:prstGeom>
            <a:grpFill/>
            <a:ln w="9525">
              <a:solidFill>
                <a:schemeClr val="accent5">
                  <a:lumMod val="25000"/>
                </a:schemeClr>
              </a:solidFill>
              <a:miter lim="800000"/>
              <a:headEnd/>
              <a:tailEnd/>
            </a:ln>
            <a:extLst/>
          </p:spPr>
        </p:pic>
      </p:grpSp>
      <p:sp>
        <p:nvSpPr>
          <p:cNvPr id="8" name="Заголовок 1"/>
          <p:cNvSpPr txBox="1">
            <a:spLocks/>
          </p:cNvSpPr>
          <p:nvPr/>
        </p:nvSpPr>
        <p:spPr>
          <a:xfrm>
            <a:off x="0" y="1150787"/>
            <a:ext cx="12191999" cy="5580213"/>
          </a:xfrm>
          <a:prstGeom prst="rect">
            <a:avLst/>
          </a:prstGeom>
          <a:effectLst/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571500" indent="-571500">
              <a:buFont typeface="+mj-lt"/>
              <a:buAutoNum type="arabicParenR"/>
            </a:pPr>
            <a:endParaRPr lang="ru-RU" sz="2500" cap="none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2500" cap="none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sz="2500" cap="none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endParaRPr lang="ru-RU" sz="2500" cap="none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4047" y="954037"/>
            <a:ext cx="12003903" cy="5973712"/>
          </a:xfrm>
        </p:spPr>
        <p:txBody>
          <a:bodyPr>
            <a:norm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Заседание</a:t>
            </a:r>
            <a:endParaRPr lang="ru-RU" sz="3200" b="1" dirty="0">
              <a:solidFill>
                <a:srgbClr val="002060"/>
              </a:solidFill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оперативного совещания по финансовым вопросам в администрации П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етропавловск-Камчатского 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городского </a:t>
            </a:r>
            <a:endParaRPr lang="ru-RU" sz="3200" b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округа 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 формированию и исполнению бюджета Петропавловск-Камчатского городского 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округа 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3200" b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29.10.2015</a:t>
            </a:r>
            <a:endParaRPr lang="ru-RU" sz="4400" b="1" dirty="0">
              <a:solidFill>
                <a:srgbClr val="002060"/>
              </a:solidFill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  <a:buSzPts val="1400"/>
            </a:pPr>
            <a:endParaRPr lang="ru-RU" sz="5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317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9"/>
          <p:cNvGrpSpPr>
            <a:grpSpLocks/>
          </p:cNvGrpSpPr>
          <p:nvPr/>
        </p:nvGrpSpPr>
        <p:grpSpPr bwMode="auto">
          <a:xfrm>
            <a:off x="2" y="65128"/>
            <a:ext cx="12191997" cy="1055076"/>
            <a:chOff x="11429" y="116632"/>
            <a:chExt cx="8964485" cy="766615"/>
          </a:xfrm>
          <a:solidFill>
            <a:schemeClr val="tx2">
              <a:lumMod val="20000"/>
              <a:lumOff val="80000"/>
              <a:alpha val="70000"/>
            </a:schemeClr>
          </a:solidFill>
        </p:grpSpPr>
        <p:sp>
          <p:nvSpPr>
            <p:cNvPr id="7" name="Прямоугольник 6"/>
            <p:cNvSpPr/>
            <p:nvPr/>
          </p:nvSpPr>
          <p:spPr>
            <a:xfrm>
              <a:off x="11429" y="332491"/>
              <a:ext cx="8964485" cy="357119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/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Департамент финансов администрации Петропавловск-Камчатского городского округа</a:t>
              </a:r>
              <a:endParaRPr lang="ru-RU" cap="all" dirty="0">
                <a:ln w="3175" cmpd="sng">
                  <a:noFill/>
                </a:ln>
                <a:solidFill>
                  <a:schemeClr val="tx1"/>
                </a:solidFill>
                <a:latin typeface="Franklin Gothic Demi" panose="020B0703020102020204" pitchFamily="34" charset="0"/>
                <a:ea typeface="+mj-ea"/>
                <a:cs typeface="+mj-cs"/>
              </a:endParaRPr>
            </a:p>
          </p:txBody>
        </p:sp>
        <p:pic>
          <p:nvPicPr>
            <p:cNvPr id="9" name="Picture 2" descr="H:\Documents and Settings\EMatvienko\Рабочий стол\gerb_big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116632"/>
              <a:ext cx="787125" cy="766615"/>
            </a:xfrm>
            <a:prstGeom prst="rect">
              <a:avLst/>
            </a:prstGeom>
            <a:grpFill/>
            <a:ln w="9525">
              <a:solidFill>
                <a:schemeClr val="accent5">
                  <a:lumMod val="25000"/>
                </a:schemeClr>
              </a:solidFill>
              <a:miter lim="800000"/>
              <a:headEnd/>
              <a:tailEnd/>
            </a:ln>
            <a:extLst/>
          </p:spPr>
        </p:pic>
      </p:grpSp>
      <p:sp>
        <p:nvSpPr>
          <p:cNvPr id="8" name="Заголовок 1"/>
          <p:cNvSpPr txBox="1">
            <a:spLocks/>
          </p:cNvSpPr>
          <p:nvPr/>
        </p:nvSpPr>
        <p:spPr>
          <a:xfrm>
            <a:off x="0" y="1150787"/>
            <a:ext cx="12191999" cy="5580213"/>
          </a:xfrm>
          <a:prstGeom prst="rect">
            <a:avLst/>
          </a:prstGeom>
          <a:effectLst/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571500" indent="-571500">
              <a:buFont typeface="+mj-lt"/>
              <a:buAutoNum type="arabicParenR"/>
            </a:pPr>
            <a:endParaRPr lang="ru-RU" sz="2500" cap="none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2500" cap="none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sz="2500" cap="none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endParaRPr lang="ru-RU" sz="2500" cap="none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4047" y="1161882"/>
            <a:ext cx="12003903" cy="679276"/>
          </a:xfrm>
        </p:spPr>
        <p:txBody>
          <a:bodyPr>
            <a:noAutofit/>
          </a:bodyPr>
          <a:lstStyle/>
          <a:p>
            <a:pPr marL="85725" algn="ctr"/>
            <a:r>
              <a:rPr lang="ru-RU" altLang="ru-RU" sz="3200" b="1" dirty="0">
                <a:solidFill>
                  <a:srgbClr val="077A3E"/>
                </a:solidFill>
                <a:latin typeface="DIN Pro Light"/>
                <a:ea typeface="DINPro-Regular"/>
                <a:cs typeface="DINPro-Regular"/>
              </a:rPr>
              <a:t>ПОСЛЕДОВАТЕЛЬНОСТЬ ДЕЙСТВИЙ</a:t>
            </a:r>
            <a:endParaRPr lang="ru-RU" sz="32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48916" y="2081463"/>
            <a:ext cx="11526252" cy="6256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Регистрация в системе «Электронный бюджет»</a:t>
            </a:r>
          </a:p>
          <a:p>
            <a:pPr algn="ctr"/>
            <a:r>
              <a:rPr lang="ru-RU" b="1" dirty="0" smtClean="0">
                <a:solidFill>
                  <a:srgbClr val="0C0C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(письмо Минфина РФ от 21.04.2015 № 21-03-05/22801)</a:t>
            </a:r>
            <a:endParaRPr lang="ru-RU" b="1" dirty="0">
              <a:solidFill>
                <a:srgbClr val="0C0C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48916" y="3007894"/>
            <a:ext cx="11526252" cy="99862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реестровых записей Ведомственного перечня на основе </a:t>
            </a:r>
          </a:p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Базового перечня в системе «Электронный бюджет» </a:t>
            </a:r>
          </a:p>
          <a:p>
            <a:pPr algn="ctr"/>
            <a:r>
              <a:rPr lang="ru-RU" b="1" kern="0" dirty="0" smtClean="0">
                <a:solidFill>
                  <a:srgbClr val="0C0C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(Приказ </a:t>
            </a:r>
            <a:r>
              <a:rPr lang="ru-RU" b="1" kern="0" dirty="0">
                <a:solidFill>
                  <a:srgbClr val="0C0C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Минфина России от 29.12.2014 № </a:t>
            </a:r>
            <a:r>
              <a:rPr lang="ru-RU" b="1" kern="0" dirty="0" smtClean="0">
                <a:solidFill>
                  <a:srgbClr val="0C0C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174н)</a:t>
            </a:r>
            <a:endParaRPr lang="ru-RU" sz="2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48916" y="4174958"/>
            <a:ext cx="11526252" cy="9023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утверждение Ведомственных перечней </a:t>
            </a:r>
          </a:p>
          <a:p>
            <a:pPr lvl="0" algn="ctr"/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b="1" dirty="0">
                <a:solidFill>
                  <a:srgbClr val="0C0CC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Постановление администрации Петропавловск-Камчатского городского округа от 30.09.2014 № </a:t>
            </a:r>
            <a:r>
              <a:rPr lang="ru-RU" b="1" dirty="0" smtClean="0">
                <a:solidFill>
                  <a:srgbClr val="0C0CC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2437) </a:t>
            </a:r>
            <a:endParaRPr lang="ru-RU" b="1" dirty="0">
              <a:solidFill>
                <a:srgbClr val="0C0CC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 algn="ctr"/>
            <a:endParaRPr lang="ru-RU" sz="2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32873" y="5293894"/>
            <a:ext cx="11526252" cy="143710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Размещение Реестровых записей, Ведомственных перечней на </a:t>
            </a:r>
            <a:r>
              <a:rPr lang="en-US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www.bus.gov.ru</a:t>
            </a:r>
          </a:p>
          <a:p>
            <a:pPr algn="ctr"/>
            <a:r>
              <a:rPr lang="en-US" b="1" kern="0" dirty="0" smtClean="0">
                <a:solidFill>
                  <a:srgbClr val="0C0C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b="1" kern="0" dirty="0" smtClean="0">
                <a:solidFill>
                  <a:srgbClr val="0C0C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</a:t>
            </a:r>
            <a:r>
              <a:rPr lang="ru-RU" b="1" kern="0" dirty="0">
                <a:solidFill>
                  <a:srgbClr val="0C0C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Минфина России от 17.12.2014 № </a:t>
            </a:r>
            <a:r>
              <a:rPr lang="ru-RU" b="1" kern="0" dirty="0" smtClean="0">
                <a:solidFill>
                  <a:srgbClr val="0C0C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152н</a:t>
            </a:r>
            <a:r>
              <a:rPr lang="en-US" b="1" kern="0" dirty="0" smtClean="0">
                <a:solidFill>
                  <a:srgbClr val="0C0C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b="1" kern="0" dirty="0">
              <a:solidFill>
                <a:srgbClr val="0C0C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8911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09925"/>
            <a:ext cx="11311546" cy="934655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Доступ пользователей к компонентам системы «Электронный бюджет» в соответствии с Полномочиями</a:t>
            </a:r>
            <a:endParaRPr lang="ru-RU" sz="2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88758" y="2574758"/>
            <a:ext cx="1876926" cy="479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E2EFD9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Ввод данных</a:t>
            </a:r>
            <a:endParaRPr lang="ru-RU" b="1" dirty="0">
              <a:solidFill>
                <a:srgbClr val="E2EFD9">
                  <a:lumMod val="2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727158" y="2574758"/>
            <a:ext cx="1820779" cy="47223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E2EFD9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b="1" dirty="0" smtClean="0">
                <a:solidFill>
                  <a:srgbClr val="E2EFD9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огласование</a:t>
            </a:r>
            <a:endParaRPr lang="ru-RU" b="1" dirty="0">
              <a:solidFill>
                <a:srgbClr val="E2EFD9">
                  <a:lumMod val="2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159542" y="2574758"/>
            <a:ext cx="1872916" cy="479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E2EFD9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Утверждение</a:t>
            </a:r>
            <a:endParaRPr lang="ru-RU" b="1" dirty="0">
              <a:solidFill>
                <a:srgbClr val="E2EFD9">
                  <a:lumMod val="2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7676148" y="2574758"/>
            <a:ext cx="1872916" cy="479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E2EFD9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Просмотр </a:t>
            </a:r>
            <a:endParaRPr lang="ru-RU" b="1" dirty="0">
              <a:solidFill>
                <a:srgbClr val="E2EFD9">
                  <a:lumMod val="2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0078453" y="2574758"/>
            <a:ext cx="1872916" cy="479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E2EFD9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b="1" dirty="0" smtClean="0">
                <a:solidFill>
                  <a:srgbClr val="E2EFD9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оординация</a:t>
            </a:r>
            <a:endParaRPr lang="ru-RU" b="1" dirty="0">
              <a:solidFill>
                <a:srgbClr val="E2EFD9">
                  <a:lumMod val="2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88758" y="3429001"/>
            <a:ext cx="5414209" cy="69783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E2EFD9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Органы, осуществляющие полномочия учредителей</a:t>
            </a:r>
            <a:endParaRPr lang="ru-RU" b="1" dirty="0">
              <a:solidFill>
                <a:srgbClr val="E2EFD9">
                  <a:lumMod val="2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448925" y="3429001"/>
            <a:ext cx="5502443" cy="69783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E2EFD9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Департамент финансов администрации ПКГО</a:t>
            </a:r>
            <a:endParaRPr lang="ru-RU" b="1" dirty="0">
              <a:solidFill>
                <a:srgbClr val="E2EFD9">
                  <a:lumMod val="2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448926" y="4415590"/>
            <a:ext cx="2544680" cy="77002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E2EFD9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Отдел бюджетной политики и правового обеспечения</a:t>
            </a:r>
            <a:endParaRPr lang="ru-RU" sz="1400" b="1" dirty="0">
              <a:solidFill>
                <a:srgbClr val="E2EFD9">
                  <a:lumMod val="2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9444788" y="4415591"/>
            <a:ext cx="2506579" cy="77002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E2EFD9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Отдел казначейского исполнения бюджета</a:t>
            </a:r>
            <a:endParaRPr lang="ru-RU" sz="1400" b="1" dirty="0">
              <a:solidFill>
                <a:srgbClr val="E2EFD9">
                  <a:lumMod val="2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448925" y="5626768"/>
            <a:ext cx="2544681" cy="94247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E2EFD9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Согласование предложений о внесении изменений в базовые перечни</a:t>
            </a:r>
            <a:endParaRPr lang="ru-RU" sz="1400" b="1" dirty="0">
              <a:solidFill>
                <a:srgbClr val="E2EFD9">
                  <a:lumMod val="2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9444787" y="5626769"/>
            <a:ext cx="2506581" cy="9424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E2EFD9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Ведение реестра участников бюджетного процесса</a:t>
            </a:r>
            <a:endParaRPr lang="ru-RU" sz="1400" b="1" dirty="0">
              <a:solidFill>
                <a:srgbClr val="E2EFD9">
                  <a:lumMod val="2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72978" y="4596062"/>
            <a:ext cx="2354179" cy="84221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E2EFD9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Ведение ведомственных перечней</a:t>
            </a:r>
            <a:endParaRPr lang="ru-RU" sz="1400" b="1" dirty="0">
              <a:solidFill>
                <a:srgbClr val="E2EFD9">
                  <a:lumMod val="2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224463" y="4596063"/>
            <a:ext cx="2478504" cy="84221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E2EFD9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предложений о внесении изменений в базовые перечни</a:t>
            </a:r>
            <a:endParaRPr lang="ru-RU" sz="1400" b="1" dirty="0">
              <a:solidFill>
                <a:srgbClr val="E2EFD9">
                  <a:lumMod val="2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0" name="Прямая соединительная линия 29"/>
          <p:cNvCxnSpPr>
            <a:stCxn id="7" idx="3"/>
            <a:endCxn id="9" idx="1"/>
          </p:cNvCxnSpPr>
          <p:nvPr/>
        </p:nvCxnSpPr>
        <p:spPr>
          <a:xfrm flipV="1">
            <a:off x="2165684" y="2810877"/>
            <a:ext cx="561474" cy="3509"/>
          </a:xfrm>
          <a:prstGeom prst="line">
            <a:avLst/>
          </a:prstGeom>
          <a:ln w="38100">
            <a:solidFill>
              <a:srgbClr val="00B0F0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5" name="Прямая соединительная линия 1024"/>
          <p:cNvCxnSpPr>
            <a:stCxn id="9" idx="3"/>
            <a:endCxn id="13" idx="1"/>
          </p:cNvCxnSpPr>
          <p:nvPr/>
        </p:nvCxnSpPr>
        <p:spPr>
          <a:xfrm>
            <a:off x="4547937" y="2810877"/>
            <a:ext cx="611605" cy="3509"/>
          </a:xfrm>
          <a:prstGeom prst="line">
            <a:avLst/>
          </a:prstGeom>
          <a:ln w="28575">
            <a:solidFill>
              <a:srgbClr val="00B0F0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0" name="Прямая соединительная линия 1029"/>
          <p:cNvCxnSpPr>
            <a:stCxn id="13" idx="3"/>
          </p:cNvCxnSpPr>
          <p:nvPr/>
        </p:nvCxnSpPr>
        <p:spPr>
          <a:xfrm>
            <a:off x="7032458" y="2814386"/>
            <a:ext cx="643690" cy="0"/>
          </a:xfrm>
          <a:prstGeom prst="line">
            <a:avLst/>
          </a:prstGeom>
          <a:ln w="38100">
            <a:solidFill>
              <a:srgbClr val="00B0F0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2" name="Прямая соединительная линия 1031"/>
          <p:cNvCxnSpPr>
            <a:endCxn id="16" idx="1"/>
          </p:cNvCxnSpPr>
          <p:nvPr/>
        </p:nvCxnSpPr>
        <p:spPr>
          <a:xfrm flipV="1">
            <a:off x="9549064" y="2814386"/>
            <a:ext cx="529389" cy="10025"/>
          </a:xfrm>
          <a:prstGeom prst="line">
            <a:avLst/>
          </a:prstGeom>
          <a:ln w="38100">
            <a:solidFill>
              <a:srgbClr val="00B0F0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8" name="Прямая соединительная линия 1037"/>
          <p:cNvCxnSpPr/>
          <p:nvPr/>
        </p:nvCxnSpPr>
        <p:spPr>
          <a:xfrm flipV="1">
            <a:off x="1227221" y="3260558"/>
            <a:ext cx="9787690" cy="2"/>
          </a:xfrm>
          <a:prstGeom prst="line">
            <a:avLst/>
          </a:prstGeom>
          <a:ln w="38100">
            <a:solidFill>
              <a:srgbClr val="00B0F0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Скругленный прямоугольник 46"/>
          <p:cNvSpPr/>
          <p:nvPr/>
        </p:nvSpPr>
        <p:spPr>
          <a:xfrm>
            <a:off x="5155532" y="1744580"/>
            <a:ext cx="1876926" cy="421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E2EFD9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Полномочия</a:t>
            </a:r>
            <a:endParaRPr lang="ru-RU" b="1" dirty="0">
              <a:solidFill>
                <a:srgbClr val="E2EFD9">
                  <a:lumMod val="2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4" name="Прямая соединительная линия 33"/>
          <p:cNvCxnSpPr>
            <a:endCxn id="7" idx="2"/>
          </p:cNvCxnSpPr>
          <p:nvPr/>
        </p:nvCxnSpPr>
        <p:spPr>
          <a:xfrm flipV="1">
            <a:off x="1227221" y="3054014"/>
            <a:ext cx="0" cy="188496"/>
          </a:xfrm>
          <a:prstGeom prst="line">
            <a:avLst/>
          </a:prstGeom>
          <a:ln w="38100">
            <a:solidFill>
              <a:srgbClr val="00B0F0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>
            <a:endCxn id="16" idx="2"/>
          </p:cNvCxnSpPr>
          <p:nvPr/>
        </p:nvCxnSpPr>
        <p:spPr>
          <a:xfrm flipV="1">
            <a:off x="11014911" y="3054014"/>
            <a:ext cx="0" cy="206546"/>
          </a:xfrm>
          <a:prstGeom prst="line">
            <a:avLst/>
          </a:prstGeom>
          <a:ln w="38100">
            <a:solidFill>
              <a:srgbClr val="00B0F0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>
            <a:stCxn id="47" idx="2"/>
          </p:cNvCxnSpPr>
          <p:nvPr/>
        </p:nvCxnSpPr>
        <p:spPr>
          <a:xfrm>
            <a:off x="6093995" y="2165684"/>
            <a:ext cx="2005" cy="1443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1227221" y="2310063"/>
            <a:ext cx="9787690" cy="0"/>
          </a:xfrm>
          <a:prstGeom prst="line">
            <a:avLst/>
          </a:prstGeom>
          <a:ln w="38100">
            <a:solidFill>
              <a:srgbClr val="00B0F0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>
            <a:endCxn id="16" idx="0"/>
          </p:cNvCxnSpPr>
          <p:nvPr/>
        </p:nvCxnSpPr>
        <p:spPr>
          <a:xfrm>
            <a:off x="11014911" y="2310063"/>
            <a:ext cx="0" cy="264695"/>
          </a:xfrm>
          <a:prstGeom prst="line">
            <a:avLst/>
          </a:prstGeom>
          <a:ln w="38100">
            <a:solidFill>
              <a:srgbClr val="00B0F0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>
            <a:endCxn id="7" idx="0"/>
          </p:cNvCxnSpPr>
          <p:nvPr/>
        </p:nvCxnSpPr>
        <p:spPr>
          <a:xfrm>
            <a:off x="1227221" y="2310063"/>
            <a:ext cx="0" cy="264695"/>
          </a:xfrm>
          <a:prstGeom prst="line">
            <a:avLst/>
          </a:prstGeom>
          <a:ln w="28575">
            <a:solidFill>
              <a:srgbClr val="00B0F0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>
            <a:endCxn id="9" idx="0"/>
          </p:cNvCxnSpPr>
          <p:nvPr/>
        </p:nvCxnSpPr>
        <p:spPr>
          <a:xfrm>
            <a:off x="3637547" y="2310063"/>
            <a:ext cx="1" cy="264695"/>
          </a:xfrm>
          <a:prstGeom prst="line">
            <a:avLst/>
          </a:prstGeom>
          <a:ln w="38100">
            <a:solidFill>
              <a:srgbClr val="00B0F0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>
            <a:endCxn id="13" idx="0"/>
          </p:cNvCxnSpPr>
          <p:nvPr/>
        </p:nvCxnSpPr>
        <p:spPr>
          <a:xfrm>
            <a:off x="6093995" y="2310063"/>
            <a:ext cx="2005" cy="2646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>
            <a:endCxn id="15" idx="0"/>
          </p:cNvCxnSpPr>
          <p:nvPr/>
        </p:nvCxnSpPr>
        <p:spPr>
          <a:xfrm>
            <a:off x="8612606" y="2310063"/>
            <a:ext cx="0" cy="264695"/>
          </a:xfrm>
          <a:prstGeom prst="line">
            <a:avLst/>
          </a:prstGeom>
          <a:ln w="38100">
            <a:solidFill>
              <a:srgbClr val="00B0F0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>
            <a:stCxn id="47" idx="2"/>
            <a:endCxn id="13" idx="0"/>
          </p:cNvCxnSpPr>
          <p:nvPr/>
        </p:nvCxnSpPr>
        <p:spPr>
          <a:xfrm>
            <a:off x="6093995" y="2165684"/>
            <a:ext cx="2005" cy="4090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>
            <a:off x="11117179" y="3224463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>
            <a:endCxn id="17" idx="0"/>
          </p:cNvCxnSpPr>
          <p:nvPr/>
        </p:nvCxnSpPr>
        <p:spPr>
          <a:xfrm>
            <a:off x="2995862" y="3260558"/>
            <a:ext cx="1" cy="168443"/>
          </a:xfrm>
          <a:prstGeom prst="line">
            <a:avLst/>
          </a:prstGeom>
          <a:ln w="38100">
            <a:solidFill>
              <a:srgbClr val="00B0F0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8" name="Прямая соединительная линия 1057"/>
          <p:cNvCxnSpPr>
            <a:endCxn id="18" idx="0"/>
          </p:cNvCxnSpPr>
          <p:nvPr/>
        </p:nvCxnSpPr>
        <p:spPr>
          <a:xfrm>
            <a:off x="9200146" y="3242510"/>
            <a:ext cx="1" cy="186491"/>
          </a:xfrm>
          <a:prstGeom prst="line">
            <a:avLst/>
          </a:prstGeom>
          <a:ln w="38100">
            <a:solidFill>
              <a:srgbClr val="00B0F0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0" name="Прямая соединительная линия 1059"/>
          <p:cNvCxnSpPr>
            <a:stCxn id="23" idx="0"/>
          </p:cNvCxnSpPr>
          <p:nvPr/>
        </p:nvCxnSpPr>
        <p:spPr>
          <a:xfrm flipH="1" flipV="1">
            <a:off x="1550067" y="4126832"/>
            <a:ext cx="1" cy="469230"/>
          </a:xfrm>
          <a:prstGeom prst="line">
            <a:avLst/>
          </a:prstGeom>
          <a:ln w="38100">
            <a:solidFill>
              <a:srgbClr val="00B0F0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2" name="Прямая соединительная линия 1061"/>
          <p:cNvCxnSpPr>
            <a:stCxn id="24" idx="0"/>
          </p:cNvCxnSpPr>
          <p:nvPr/>
        </p:nvCxnSpPr>
        <p:spPr>
          <a:xfrm flipV="1">
            <a:off x="4463715" y="4126832"/>
            <a:ext cx="0" cy="469231"/>
          </a:xfrm>
          <a:prstGeom prst="line">
            <a:avLst/>
          </a:prstGeom>
          <a:ln w="38100">
            <a:solidFill>
              <a:srgbClr val="00B0F0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4" name="Прямая соединительная линия 1063"/>
          <p:cNvCxnSpPr>
            <a:stCxn id="19" idx="0"/>
          </p:cNvCxnSpPr>
          <p:nvPr/>
        </p:nvCxnSpPr>
        <p:spPr>
          <a:xfrm flipH="1" flipV="1">
            <a:off x="7721265" y="4126832"/>
            <a:ext cx="1" cy="288758"/>
          </a:xfrm>
          <a:prstGeom prst="line">
            <a:avLst/>
          </a:prstGeom>
          <a:ln w="38100">
            <a:solidFill>
              <a:srgbClr val="00B0F0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6" name="Прямая соединительная линия 1065"/>
          <p:cNvCxnSpPr>
            <a:stCxn id="20" idx="0"/>
          </p:cNvCxnSpPr>
          <p:nvPr/>
        </p:nvCxnSpPr>
        <p:spPr>
          <a:xfrm flipH="1" flipV="1">
            <a:off x="10698077" y="4126832"/>
            <a:ext cx="1" cy="288759"/>
          </a:xfrm>
          <a:prstGeom prst="line">
            <a:avLst/>
          </a:prstGeom>
          <a:ln w="38100">
            <a:solidFill>
              <a:srgbClr val="00B0F0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8" name="Прямая соединительная линия 1067"/>
          <p:cNvCxnSpPr>
            <a:stCxn id="21" idx="0"/>
            <a:endCxn id="19" idx="2"/>
          </p:cNvCxnSpPr>
          <p:nvPr/>
        </p:nvCxnSpPr>
        <p:spPr>
          <a:xfrm flipV="1">
            <a:off x="7721266" y="5185612"/>
            <a:ext cx="0" cy="441156"/>
          </a:xfrm>
          <a:prstGeom prst="line">
            <a:avLst/>
          </a:prstGeom>
          <a:ln w="38100">
            <a:solidFill>
              <a:srgbClr val="00B0F0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0" name="Прямая соединительная линия 1069"/>
          <p:cNvCxnSpPr>
            <a:stCxn id="22" idx="0"/>
            <a:endCxn id="20" idx="2"/>
          </p:cNvCxnSpPr>
          <p:nvPr/>
        </p:nvCxnSpPr>
        <p:spPr>
          <a:xfrm flipV="1">
            <a:off x="10698078" y="5185613"/>
            <a:ext cx="0" cy="441156"/>
          </a:xfrm>
          <a:prstGeom prst="line">
            <a:avLst/>
          </a:prstGeom>
          <a:ln w="38100">
            <a:solidFill>
              <a:srgbClr val="00B0F0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Группа 9"/>
          <p:cNvGrpSpPr>
            <a:grpSpLocks/>
          </p:cNvGrpSpPr>
          <p:nvPr/>
        </p:nvGrpSpPr>
        <p:grpSpPr bwMode="auto">
          <a:xfrm>
            <a:off x="2" y="65128"/>
            <a:ext cx="12191997" cy="1055076"/>
            <a:chOff x="11429" y="116632"/>
            <a:chExt cx="8964485" cy="766615"/>
          </a:xfrm>
          <a:solidFill>
            <a:schemeClr val="tx2">
              <a:lumMod val="20000"/>
              <a:lumOff val="80000"/>
              <a:alpha val="70000"/>
            </a:schemeClr>
          </a:solidFill>
        </p:grpSpPr>
        <p:sp>
          <p:nvSpPr>
            <p:cNvPr id="46" name="Прямоугольник 45"/>
            <p:cNvSpPr/>
            <p:nvPr/>
          </p:nvSpPr>
          <p:spPr>
            <a:xfrm>
              <a:off x="11429" y="332491"/>
              <a:ext cx="8964485" cy="357119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/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Департамент финансов администрации Петропавловск-Камчатского городского округа</a:t>
              </a:r>
              <a:endParaRPr lang="ru-RU" cap="all" dirty="0">
                <a:ln w="3175" cmpd="sng">
                  <a:noFill/>
                </a:ln>
                <a:solidFill>
                  <a:schemeClr val="tx1"/>
                </a:solidFill>
                <a:latin typeface="Franklin Gothic Demi" panose="020B0703020102020204" pitchFamily="34" charset="0"/>
                <a:ea typeface="+mj-ea"/>
                <a:cs typeface="+mj-cs"/>
              </a:endParaRPr>
            </a:p>
          </p:txBody>
        </p:sp>
        <p:pic>
          <p:nvPicPr>
            <p:cNvPr id="49" name="Picture 2" descr="H:\Documents and Settings\EMatvienko\Рабочий стол\gerb_big.gi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116632"/>
              <a:ext cx="787125" cy="766615"/>
            </a:xfrm>
            <a:prstGeom prst="rect">
              <a:avLst/>
            </a:prstGeom>
            <a:grpFill/>
            <a:ln w="9525">
              <a:solidFill>
                <a:schemeClr val="accent5">
                  <a:lumMod val="25000"/>
                </a:schemeClr>
              </a:solidFill>
              <a:miter lim="800000"/>
              <a:headEnd/>
              <a:tailEnd/>
            </a:ln>
            <a:extLst/>
          </p:spPr>
        </p:pic>
      </p:grpSp>
    </p:spTree>
    <p:extLst>
      <p:ext uri="{BB962C8B-B14F-4D97-AF65-F5344CB8AC3E}">
        <p14:creationId xmlns:p14="http://schemas.microsoft.com/office/powerpoint/2010/main" val="30402381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1070811"/>
            <a:ext cx="12191998" cy="1179094"/>
          </a:xfrm>
        </p:spPr>
        <p:txBody>
          <a:bodyPr>
            <a:noAutofit/>
          </a:bodyPr>
          <a:lstStyle/>
          <a:p>
            <a:pPr lvl="0" algn="ctr" defTabSz="914400">
              <a:spcBef>
                <a:spcPts val="0"/>
              </a:spcBef>
            </a:pPr>
            <a:r>
              <a:rPr lang="ru-RU" sz="2800" b="1" cap="none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 </a:t>
            </a:r>
            <a:r>
              <a:rPr lang="ru-RU" sz="2800" b="1" cap="none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 </a:t>
            </a:r>
            <a:r>
              <a:rPr lang="ru-RU" sz="2800" b="1" cap="none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b="1" cap="none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размещены</a:t>
            </a:r>
            <a:r>
              <a:rPr lang="ru-RU" sz="2800" b="1" cap="none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ru-RU" sz="2800" b="1" cap="none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b="1" cap="none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</a:t>
            </a:r>
            <a:r>
              <a:rPr lang="en-US" sz="2800" b="1" cap="none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://www.minfin.ru/ru/perfomance/ebudget/lists/regional/questions</a:t>
            </a:r>
            <a:r>
              <a:rPr lang="en-US" sz="2800" b="1" cap="none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2800" b="1" cap="none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</a:t>
            </a:r>
            <a:r>
              <a:rPr lang="ru-RU" sz="2800" b="1" cap="none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cap="none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</a:t>
            </a:r>
            <a:r>
              <a:rPr lang="en-US" sz="2800" b="1" cap="none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://pkgo.ru/obzor_mail.html</a:t>
            </a:r>
            <a:r>
              <a:rPr lang="ru-RU" sz="2800" b="1" cap="none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br>
              <a:rPr lang="ru-RU" sz="2800" b="1" cap="none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3254" y="2137718"/>
            <a:ext cx="11345492" cy="4502163"/>
          </a:xfrm>
        </p:spPr>
        <p:txBody>
          <a:bodyPr/>
          <a:lstStyle/>
          <a:p>
            <a:endParaRPr lang="ru-RU" dirty="0"/>
          </a:p>
        </p:txBody>
      </p:sp>
      <p:grpSp>
        <p:nvGrpSpPr>
          <p:cNvPr id="8" name="Группа 9"/>
          <p:cNvGrpSpPr>
            <a:grpSpLocks/>
          </p:cNvGrpSpPr>
          <p:nvPr/>
        </p:nvGrpSpPr>
        <p:grpSpPr bwMode="auto">
          <a:xfrm>
            <a:off x="2" y="65128"/>
            <a:ext cx="12191997" cy="1055076"/>
            <a:chOff x="11429" y="116632"/>
            <a:chExt cx="8964485" cy="766615"/>
          </a:xfrm>
          <a:solidFill>
            <a:schemeClr val="tx2">
              <a:lumMod val="20000"/>
              <a:lumOff val="80000"/>
              <a:alpha val="70000"/>
            </a:schemeClr>
          </a:solidFill>
        </p:grpSpPr>
        <p:sp>
          <p:nvSpPr>
            <p:cNvPr id="9" name="Прямоугольник 8"/>
            <p:cNvSpPr/>
            <p:nvPr/>
          </p:nvSpPr>
          <p:spPr>
            <a:xfrm>
              <a:off x="11429" y="332491"/>
              <a:ext cx="8964485" cy="357119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/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Департамент финансов администрации Петропавловск-Камчатского городского округа</a:t>
              </a:r>
              <a:endParaRPr lang="ru-RU" cap="all" dirty="0">
                <a:ln w="3175" cmpd="sng">
                  <a:noFill/>
                </a:ln>
                <a:solidFill>
                  <a:schemeClr val="tx1"/>
                </a:solidFill>
                <a:latin typeface="Franklin Gothic Demi" panose="020B0703020102020204" pitchFamily="34" charset="0"/>
                <a:ea typeface="+mj-ea"/>
                <a:cs typeface="+mj-cs"/>
              </a:endParaRPr>
            </a:p>
          </p:txBody>
        </p:sp>
        <p:pic>
          <p:nvPicPr>
            <p:cNvPr id="10" name="Picture 2" descr="H:\Documents and Settings\EMatvienko\Рабочий стол\gerb_big.gi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116632"/>
              <a:ext cx="787125" cy="766615"/>
            </a:xfrm>
            <a:prstGeom prst="rect">
              <a:avLst/>
            </a:prstGeom>
            <a:grpFill/>
            <a:ln w="9525">
              <a:solidFill>
                <a:schemeClr val="accent5">
                  <a:lumMod val="25000"/>
                </a:schemeClr>
              </a:solidFill>
              <a:miter lim="800000"/>
              <a:headEnd/>
              <a:tailEnd/>
            </a:ln>
            <a:extLst/>
          </p:spPr>
        </p:pic>
      </p:grpSp>
      <p:sp>
        <p:nvSpPr>
          <p:cNvPr id="12" name="Скругленный прямоугольник 11"/>
          <p:cNvSpPr/>
          <p:nvPr/>
        </p:nvSpPr>
        <p:spPr>
          <a:xfrm>
            <a:off x="403059" y="2249905"/>
            <a:ext cx="11417968" cy="452159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endParaRPr lang="ru-RU" sz="20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ru-RU" sz="20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Базовые (отраслевые) перечни государственных услуг (работ), оказываемых (выполняемых) федеральными государственными учреждениями в установленной сфере деятельности; 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Ведомственные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перечни услуг (работ), оказываемых (выполняемых) находящимися в ведении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федеральных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органов исполнительной власти федеральными государственными (муниципальными) учреждениями в качестве основных видов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деятельности; 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Слайды "Электронный бюджет" (</a:t>
            </a:r>
            <a:r>
              <a:rPr lang="en-US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www.budget.gov.ru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видеоконференции по ведомственным перечням от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13.10.2015;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часто задаваемых вопросов и разъяснений к ним по формированию и утверждению ведомственных перечней государственных (муниципальных) услуг и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работ: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 </a:t>
            </a:r>
            <a:r>
              <a:rPr lang="ru-RU" sz="2000" b="1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соответствии со статьей 69.2 Бюджетного кодекса Российской Федерации, ведомственный перечень в отношении казенных учреждений формируется в случае формирования муниципального задания  казенному учреждению (по решению главного распорядителя бюджетных </a:t>
            </a:r>
            <a:r>
              <a:rPr lang="ru-RU" sz="20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средств)</a:t>
            </a:r>
            <a:endParaRPr lang="ru-RU" sz="2000" b="1" i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0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2302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9"/>
          <p:cNvGrpSpPr>
            <a:grpSpLocks/>
          </p:cNvGrpSpPr>
          <p:nvPr/>
        </p:nvGrpSpPr>
        <p:grpSpPr bwMode="auto">
          <a:xfrm>
            <a:off x="2" y="65128"/>
            <a:ext cx="12191997" cy="1055076"/>
            <a:chOff x="11429" y="116632"/>
            <a:chExt cx="8964485" cy="766615"/>
          </a:xfrm>
          <a:solidFill>
            <a:schemeClr val="tx2">
              <a:lumMod val="20000"/>
              <a:lumOff val="80000"/>
              <a:alpha val="70000"/>
            </a:schemeClr>
          </a:solidFill>
        </p:grpSpPr>
        <p:sp>
          <p:nvSpPr>
            <p:cNvPr id="7" name="Прямоугольник 6"/>
            <p:cNvSpPr/>
            <p:nvPr/>
          </p:nvSpPr>
          <p:spPr>
            <a:xfrm>
              <a:off x="11429" y="332491"/>
              <a:ext cx="8964485" cy="357119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/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Департамент финансов администрации Петропавловск-Камчатского городского округа</a:t>
              </a:r>
              <a:endParaRPr lang="ru-RU" cap="all" dirty="0">
                <a:ln w="3175" cmpd="sng">
                  <a:noFill/>
                </a:ln>
                <a:solidFill>
                  <a:schemeClr val="tx1"/>
                </a:solidFill>
                <a:latin typeface="Franklin Gothic Demi" panose="020B0703020102020204" pitchFamily="34" charset="0"/>
                <a:ea typeface="+mj-ea"/>
                <a:cs typeface="+mj-cs"/>
              </a:endParaRPr>
            </a:p>
          </p:txBody>
        </p:sp>
        <p:pic>
          <p:nvPicPr>
            <p:cNvPr id="9" name="Picture 2" descr="H:\Documents and Settings\EMatvienko\Рабочий стол\gerb_big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116632"/>
              <a:ext cx="787125" cy="766615"/>
            </a:xfrm>
            <a:prstGeom prst="rect">
              <a:avLst/>
            </a:prstGeom>
            <a:grpFill/>
            <a:ln w="9525">
              <a:solidFill>
                <a:schemeClr val="accent5">
                  <a:lumMod val="25000"/>
                </a:schemeClr>
              </a:solidFill>
              <a:miter lim="800000"/>
              <a:headEnd/>
              <a:tailEnd/>
            </a:ln>
            <a:extLst/>
          </p:spPr>
        </p:pic>
      </p:grpSp>
      <p:sp>
        <p:nvSpPr>
          <p:cNvPr id="8" name="Заголовок 1"/>
          <p:cNvSpPr txBox="1">
            <a:spLocks/>
          </p:cNvSpPr>
          <p:nvPr/>
        </p:nvSpPr>
        <p:spPr>
          <a:xfrm>
            <a:off x="0" y="1150787"/>
            <a:ext cx="12191999" cy="5580213"/>
          </a:xfrm>
          <a:prstGeom prst="rect">
            <a:avLst/>
          </a:prstGeom>
          <a:effectLst/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571500" indent="-571500">
              <a:buFont typeface="+mj-lt"/>
              <a:buAutoNum type="arabicParenR"/>
            </a:pPr>
            <a:endParaRPr lang="ru-RU" sz="2500" cap="none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2500" cap="none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sz="2500" cap="none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endParaRPr lang="ru-RU" sz="2500" cap="none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6497" y="1308100"/>
            <a:ext cx="12003903" cy="5422900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lang="en-US" sz="5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III.</a:t>
            </a:r>
            <a:r>
              <a:rPr lang="ru-RU" sz="5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1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Проект приказа Департамента финансов администрации Петропавловск-Камчатского городского округа «О Порядке утверждения и доведения до главных распорядителей бюджетных средств предельного объема оплаты денежных обязательств в соответствующем периоде текущего финансового года бюджета Петропавловск-Камчатского городского округа</a:t>
            </a:r>
            <a:r>
              <a:rPr lang="ru-RU" sz="5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ru-RU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Признать </a:t>
            </a:r>
            <a:r>
              <a:rPr lang="ru-RU" sz="4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утратившим силу приказ Департамента экономической и бюджетной политики администрации Петропавловск-Камчатского городского округа 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от </a:t>
            </a:r>
            <a:r>
              <a:rPr lang="ru-RU" sz="4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24.02.2012 № 21 «О порядке утверждения и доведения предельного объема оплаты денежных обязательств в соответствующем периоде текущего финансового года»</a:t>
            </a:r>
            <a:endParaRPr lang="ru-RU" sz="4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6994525" algn="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Консультант отдела казначейского исполнения бюджета </a:t>
            </a:r>
          </a:p>
          <a:p>
            <a:pPr marL="6994525" algn="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О.В. Рассоленко</a:t>
            </a:r>
          </a:p>
          <a:p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4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0674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9"/>
          <p:cNvGrpSpPr>
            <a:grpSpLocks/>
          </p:cNvGrpSpPr>
          <p:nvPr/>
        </p:nvGrpSpPr>
        <p:grpSpPr bwMode="auto">
          <a:xfrm>
            <a:off x="2" y="65128"/>
            <a:ext cx="12191997" cy="1055076"/>
            <a:chOff x="11429" y="116632"/>
            <a:chExt cx="8964485" cy="766615"/>
          </a:xfrm>
          <a:solidFill>
            <a:schemeClr val="tx2">
              <a:lumMod val="20000"/>
              <a:lumOff val="80000"/>
              <a:alpha val="70000"/>
            </a:schemeClr>
          </a:solidFill>
        </p:grpSpPr>
        <p:sp>
          <p:nvSpPr>
            <p:cNvPr id="7" name="Прямоугольник 6"/>
            <p:cNvSpPr/>
            <p:nvPr/>
          </p:nvSpPr>
          <p:spPr>
            <a:xfrm>
              <a:off x="11429" y="332491"/>
              <a:ext cx="8964485" cy="357119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/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Департамент финансов администрации Петропавловск-Камчатского городского округа</a:t>
              </a:r>
              <a:endParaRPr lang="ru-RU" cap="all" dirty="0">
                <a:ln w="3175" cmpd="sng">
                  <a:noFill/>
                </a:ln>
                <a:solidFill>
                  <a:schemeClr val="tx1"/>
                </a:solidFill>
                <a:latin typeface="Franklin Gothic Demi" panose="020B0703020102020204" pitchFamily="34" charset="0"/>
                <a:ea typeface="+mj-ea"/>
                <a:cs typeface="+mj-cs"/>
              </a:endParaRPr>
            </a:p>
          </p:txBody>
        </p:sp>
        <p:pic>
          <p:nvPicPr>
            <p:cNvPr id="9" name="Picture 2" descr="H:\Documents and Settings\EMatvienko\Рабочий стол\gerb_big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116632"/>
              <a:ext cx="787125" cy="766615"/>
            </a:xfrm>
            <a:prstGeom prst="rect">
              <a:avLst/>
            </a:prstGeom>
            <a:grpFill/>
            <a:ln w="9525">
              <a:solidFill>
                <a:schemeClr val="accent5">
                  <a:lumMod val="25000"/>
                </a:schemeClr>
              </a:solidFill>
              <a:miter lim="800000"/>
              <a:headEnd/>
              <a:tailEnd/>
            </a:ln>
            <a:extLst/>
          </p:spPr>
        </p:pic>
      </p:grpSp>
      <p:sp>
        <p:nvSpPr>
          <p:cNvPr id="8" name="Заголовок 1"/>
          <p:cNvSpPr txBox="1">
            <a:spLocks/>
          </p:cNvSpPr>
          <p:nvPr/>
        </p:nvSpPr>
        <p:spPr>
          <a:xfrm>
            <a:off x="0" y="1150787"/>
            <a:ext cx="12191999" cy="5580213"/>
          </a:xfrm>
          <a:prstGeom prst="rect">
            <a:avLst/>
          </a:prstGeom>
          <a:effectLst/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571500" indent="-571500">
              <a:buFont typeface="+mj-lt"/>
              <a:buAutoNum type="arabicParenR"/>
            </a:pPr>
            <a:endParaRPr lang="ru-RU" sz="2500" cap="none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2500" cap="none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sz="2500" cap="none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endParaRPr lang="ru-RU" sz="2500" cap="none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6497" y="1308100"/>
            <a:ext cx="12003903" cy="5422900"/>
          </a:xfrm>
        </p:spPr>
        <p:txBody>
          <a:bodyPr>
            <a:normAutofit/>
          </a:bodyPr>
          <a:lstStyle/>
          <a:p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4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57548" y="1308100"/>
            <a:ext cx="11861800" cy="689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соответствии со статьей 226.1 Бюджетного кодекса Российской Федерации, подпунктом 18 пункта 1 статьи 9 Решения Городской Думы Петропавловск-Камчатского городского округа от 27.12.2013 № </a:t>
            </a:r>
            <a:r>
              <a:rPr lang="ru-RU" sz="2200" b="1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173-нд «О </a:t>
            </a:r>
            <a:r>
              <a:rPr lang="ru-RU" sz="2200" b="1" dirty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бюджетном устройстве и бюджетном процессе в Петропавловск-Камчатском городском округе</a:t>
            </a:r>
            <a:r>
              <a:rPr lang="ru-RU" sz="2200" b="1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».</a:t>
            </a:r>
          </a:p>
          <a:p>
            <a:pPr algn="ctr"/>
            <a:endParaRPr lang="ru-RU" sz="2200" dirty="0" smtClean="0">
              <a:solidFill>
                <a:schemeClr val="accent5">
                  <a:lumMod val="2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85725" indent="358775">
              <a:buAutoNum type="arabicParenR"/>
              <a:tabLst>
                <a:tab pos="630238" algn="l"/>
              </a:tabLst>
            </a:pPr>
            <a:r>
              <a:rPr lang="ru-RU" sz="2200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</a:rPr>
              <a:t>	</a:t>
            </a:r>
            <a:r>
              <a:rPr lang="ru-RU" sz="2400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</a:rPr>
              <a:t>расчет </a:t>
            </a:r>
            <a:r>
              <a:rPr lang="ru-RU" sz="2400" dirty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</a:rPr>
              <a:t>ПОФ осуществляется </a:t>
            </a:r>
            <a:r>
              <a:rPr lang="ru-RU" sz="2400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</a:rPr>
              <a:t>ОКИБ Департамента </a:t>
            </a:r>
            <a:r>
              <a:rPr lang="ru-RU" sz="2400" dirty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</a:rPr>
              <a:t>финансов </a:t>
            </a:r>
            <a:r>
              <a:rPr lang="ru-RU" sz="2400" b="1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</a:rPr>
              <a:t>в </a:t>
            </a:r>
            <a:r>
              <a:rPr lang="ru-RU" sz="2400" b="1" dirty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</a:rPr>
              <a:t>целом в отношении </a:t>
            </a:r>
            <a:r>
              <a:rPr lang="ru-RU" sz="2400" b="1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</a:rPr>
              <a:t>ГРБС  без </a:t>
            </a:r>
            <a:r>
              <a:rPr lang="ru-RU" sz="2400" b="1" dirty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</a:rPr>
              <a:t>детализации по </a:t>
            </a:r>
            <a:r>
              <a:rPr lang="ru-RU" sz="2400" b="1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</a:rPr>
              <a:t>КБК </a:t>
            </a:r>
            <a:r>
              <a:rPr lang="ru-RU" sz="2400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</a:rPr>
              <a:t>в </a:t>
            </a:r>
            <a:r>
              <a:rPr lang="ru-RU" sz="2400" dirty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</a:rPr>
              <a:t>соответствии с утвержденными </a:t>
            </a:r>
            <a:r>
              <a:rPr lang="ru-RU" sz="2400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</a:rPr>
              <a:t>ЛБО на </a:t>
            </a:r>
            <a:r>
              <a:rPr lang="ru-RU" sz="2400" dirty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</a:rPr>
              <a:t>планируемый период финансового года (месяц, квартал</a:t>
            </a:r>
            <a:r>
              <a:rPr lang="ru-RU" sz="2400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</a:rPr>
              <a:t>);</a:t>
            </a:r>
          </a:p>
          <a:p>
            <a:pPr marL="85725">
              <a:tabLst>
                <a:tab pos="630238" algn="l"/>
              </a:tabLst>
            </a:pPr>
            <a:r>
              <a:rPr lang="ru-RU" sz="2400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</a:rPr>
              <a:t>2) ПОФ </a:t>
            </a:r>
            <a:r>
              <a:rPr lang="ru-RU" sz="2400" dirty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</a:rPr>
              <a:t>устанавливаются в случае </a:t>
            </a:r>
            <a:r>
              <a:rPr lang="ru-RU" sz="2400" b="1" dirty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</a:rPr>
              <a:t>прогнозируемой недостаточности </a:t>
            </a:r>
            <a:r>
              <a:rPr lang="ru-RU" sz="2400" dirty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</a:rPr>
              <a:t>бюджетных средств городского округа на едином счете бюджета городского округа, необходимых для обеспечения исполнения в полном объеме денежных </a:t>
            </a:r>
            <a:r>
              <a:rPr lang="ru-RU" sz="2400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</a:rPr>
              <a:t>обязательств;</a:t>
            </a:r>
          </a:p>
          <a:p>
            <a:pPr marL="85725">
              <a:tabLst>
                <a:tab pos="630238" algn="l"/>
              </a:tabLst>
            </a:pPr>
            <a:r>
              <a:rPr lang="ru-RU" sz="2400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</a:rPr>
              <a:t>3)</a:t>
            </a:r>
            <a:r>
              <a:rPr lang="ru-RU" sz="2400" dirty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</a:rPr>
              <a:t>ОКИБ </a:t>
            </a:r>
            <a:r>
              <a:rPr lang="ru-RU" sz="2400" b="1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</a:rPr>
              <a:t>уведомляет </a:t>
            </a:r>
            <a:r>
              <a:rPr lang="ru-RU" sz="2400" b="1" dirty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</a:rPr>
              <a:t>ГРБС не позднее 25-го числа текущего </a:t>
            </a:r>
            <a:r>
              <a:rPr lang="ru-RU" sz="2400" dirty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</a:rPr>
              <a:t>месяца об утвержденных ПОФ на очередной месяц (квартал</a:t>
            </a:r>
            <a:r>
              <a:rPr lang="ru-RU" sz="2400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</a:rPr>
              <a:t>).</a:t>
            </a:r>
          </a:p>
          <a:p>
            <a:pPr marL="630238">
              <a:buAutoNum type="arabicParenR"/>
            </a:pPr>
            <a:endParaRPr lang="ru-RU" sz="2400" dirty="0">
              <a:solidFill>
                <a:schemeClr val="accent5">
                  <a:lumMod val="25000"/>
                </a:schemeClr>
              </a:solidFill>
              <a:latin typeface="Times New Roman" panose="02020603050405020304" pitchFamily="18" charset="0"/>
            </a:endParaRPr>
          </a:p>
          <a:p>
            <a:pPr marL="630238">
              <a:buAutoNum type="arabicParenR"/>
            </a:pPr>
            <a:endParaRPr lang="ru-RU" sz="2000" dirty="0">
              <a:solidFill>
                <a:schemeClr val="accent5">
                  <a:lumMod val="25000"/>
                </a:schemeClr>
              </a:solidFill>
              <a:latin typeface="Times New Roman" panose="02020603050405020304" pitchFamily="18" charset="0"/>
            </a:endParaRPr>
          </a:p>
          <a:p>
            <a:endParaRPr lang="ru-RU" sz="2400" dirty="0" smtClean="0">
              <a:solidFill>
                <a:schemeClr val="accent5">
                  <a:lumMod val="25000"/>
                </a:schemeClr>
              </a:solidFill>
              <a:latin typeface="Times New Roman" panose="02020603050405020304" pitchFamily="18" charset="0"/>
            </a:endParaRPr>
          </a:p>
          <a:p>
            <a:endParaRPr lang="ru-RU" sz="2400" dirty="0">
              <a:solidFill>
                <a:schemeClr val="accent5">
                  <a:lumMod val="25000"/>
                </a:schemeClr>
              </a:solidFill>
              <a:latin typeface="Times New Roman" panose="02020603050405020304" pitchFamily="18" charset="0"/>
            </a:endParaRPr>
          </a:p>
          <a:p>
            <a:endParaRPr lang="ru-RU" sz="2400" dirty="0" smtClean="0">
              <a:solidFill>
                <a:schemeClr val="accent5">
                  <a:lumMod val="25000"/>
                </a:schemeClr>
              </a:solidFill>
              <a:latin typeface="Times New Roman" panose="02020603050405020304" pitchFamily="18" charset="0"/>
            </a:endParaRPr>
          </a:p>
          <a:p>
            <a:endParaRPr lang="ru-RU" sz="2400" dirty="0">
              <a:solidFill>
                <a:schemeClr val="accent5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6636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9"/>
          <p:cNvGrpSpPr>
            <a:grpSpLocks/>
          </p:cNvGrpSpPr>
          <p:nvPr/>
        </p:nvGrpSpPr>
        <p:grpSpPr bwMode="auto">
          <a:xfrm>
            <a:off x="2" y="65128"/>
            <a:ext cx="12191997" cy="1055076"/>
            <a:chOff x="11429" y="116632"/>
            <a:chExt cx="8964485" cy="766615"/>
          </a:xfrm>
          <a:solidFill>
            <a:schemeClr val="tx2">
              <a:lumMod val="20000"/>
              <a:lumOff val="80000"/>
              <a:alpha val="70000"/>
            </a:schemeClr>
          </a:solidFill>
        </p:grpSpPr>
        <p:sp>
          <p:nvSpPr>
            <p:cNvPr id="7" name="Прямоугольник 6"/>
            <p:cNvSpPr/>
            <p:nvPr/>
          </p:nvSpPr>
          <p:spPr>
            <a:xfrm>
              <a:off x="11429" y="332491"/>
              <a:ext cx="8964485" cy="357119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/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Департамент финансов администрации Петропавловск-Камчатского городского округа</a:t>
              </a:r>
              <a:endParaRPr lang="ru-RU" cap="all" dirty="0">
                <a:ln w="3175" cmpd="sng">
                  <a:noFill/>
                </a:ln>
                <a:solidFill>
                  <a:schemeClr val="tx1"/>
                </a:solidFill>
                <a:latin typeface="Franklin Gothic Demi" panose="020B0703020102020204" pitchFamily="34" charset="0"/>
                <a:ea typeface="+mj-ea"/>
                <a:cs typeface="+mj-cs"/>
              </a:endParaRPr>
            </a:p>
          </p:txBody>
        </p:sp>
        <p:pic>
          <p:nvPicPr>
            <p:cNvPr id="9" name="Picture 2" descr="H:\Documents and Settings\EMatvienko\Рабочий стол\gerb_big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116632"/>
              <a:ext cx="787125" cy="766615"/>
            </a:xfrm>
            <a:prstGeom prst="rect">
              <a:avLst/>
            </a:prstGeom>
            <a:grpFill/>
            <a:ln w="9525">
              <a:solidFill>
                <a:schemeClr val="accent5">
                  <a:lumMod val="25000"/>
                </a:schemeClr>
              </a:solidFill>
              <a:miter lim="800000"/>
              <a:headEnd/>
              <a:tailEnd/>
            </a:ln>
            <a:extLst/>
          </p:spPr>
        </p:pic>
      </p:grpSp>
      <p:sp>
        <p:nvSpPr>
          <p:cNvPr id="8" name="Заголовок 1"/>
          <p:cNvSpPr txBox="1">
            <a:spLocks/>
          </p:cNvSpPr>
          <p:nvPr/>
        </p:nvSpPr>
        <p:spPr>
          <a:xfrm>
            <a:off x="0" y="1120205"/>
            <a:ext cx="12191999" cy="5840550"/>
          </a:xfrm>
          <a:prstGeom prst="rect">
            <a:avLst/>
          </a:prstGeom>
          <a:effectLst/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571500" indent="-571500">
              <a:buFont typeface="+mj-lt"/>
              <a:buAutoNum type="arabicParenR"/>
            </a:pPr>
            <a:endParaRPr lang="ru-RU" sz="2500" cap="none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2500" cap="none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sz="2500" cap="none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endParaRPr lang="ru-RU" sz="2500" cap="none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" y="1150787"/>
            <a:ext cx="12003903" cy="5689399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ГРБС формируют и предоставляют в Департамент финансов распределение ПОФ на текущий месяц, квартал </a:t>
            </a:r>
            <a:r>
              <a:rPr lang="ru-RU" sz="22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2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течение 3 рабочих </a:t>
            </a:r>
            <a:r>
              <a:rPr lang="ru-RU" sz="22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дней.</a:t>
            </a:r>
          </a:p>
          <a:p>
            <a:pPr algn="ctr"/>
            <a:r>
              <a:rPr lang="ru-RU" sz="23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3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ГРБС </a:t>
            </a:r>
            <a:r>
              <a:rPr lang="ru-RU" sz="23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 распределении ПОФ обеспечивают стопроцентное финансирование  первоочередных расходов, </a:t>
            </a:r>
            <a:r>
              <a:rPr lang="ru-RU" sz="23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допуская </a:t>
            </a:r>
            <a:r>
              <a:rPr lang="ru-RU" sz="23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возникновения кредиторской задолженности в целом :</a:t>
            </a:r>
            <a:endParaRPr lang="ru-RU" sz="23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публичных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нормативных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обязательств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заработной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платы и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начислений на нее;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уплаты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налогов и сборов в бюджеты всех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уровней;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обслуживание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долговых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обязательств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исполнение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исполнительных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документов;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расходы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 счет резервного фонда администрации городского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округа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расходы на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поставку продовольствия и лекарственных средств в учреждения социальной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сферы;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коммунальных услуг;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выезда из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районов Крайнего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Севера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проезда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отпуск. </a:t>
            </a: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4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5555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9"/>
          <p:cNvGrpSpPr>
            <a:grpSpLocks/>
          </p:cNvGrpSpPr>
          <p:nvPr/>
        </p:nvGrpSpPr>
        <p:grpSpPr bwMode="auto">
          <a:xfrm>
            <a:off x="2" y="65128"/>
            <a:ext cx="12191997" cy="1055076"/>
            <a:chOff x="11429" y="116632"/>
            <a:chExt cx="8964485" cy="766615"/>
          </a:xfrm>
          <a:solidFill>
            <a:schemeClr val="tx2">
              <a:lumMod val="20000"/>
              <a:lumOff val="80000"/>
              <a:alpha val="70000"/>
            </a:schemeClr>
          </a:solidFill>
        </p:grpSpPr>
        <p:sp>
          <p:nvSpPr>
            <p:cNvPr id="7" name="Прямоугольник 6"/>
            <p:cNvSpPr/>
            <p:nvPr/>
          </p:nvSpPr>
          <p:spPr>
            <a:xfrm>
              <a:off x="11429" y="332491"/>
              <a:ext cx="8964485" cy="357119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/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Департамент финансов администрации Петропавловск-Камчатского городского округа</a:t>
              </a:r>
              <a:endParaRPr lang="ru-RU" cap="all" dirty="0">
                <a:ln w="3175" cmpd="sng">
                  <a:noFill/>
                </a:ln>
                <a:solidFill>
                  <a:schemeClr val="tx1"/>
                </a:solidFill>
                <a:latin typeface="Franklin Gothic Demi" panose="020B0703020102020204" pitchFamily="34" charset="0"/>
                <a:ea typeface="+mj-ea"/>
                <a:cs typeface="+mj-cs"/>
              </a:endParaRPr>
            </a:p>
          </p:txBody>
        </p:sp>
        <p:pic>
          <p:nvPicPr>
            <p:cNvPr id="9" name="Picture 2" descr="H:\Documents and Settings\EMatvienko\Рабочий стол\gerb_big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116632"/>
              <a:ext cx="787125" cy="766615"/>
            </a:xfrm>
            <a:prstGeom prst="rect">
              <a:avLst/>
            </a:prstGeom>
            <a:grpFill/>
            <a:ln w="9525">
              <a:solidFill>
                <a:schemeClr val="accent5">
                  <a:lumMod val="25000"/>
                </a:schemeClr>
              </a:solidFill>
              <a:miter lim="800000"/>
              <a:headEnd/>
              <a:tailEnd/>
            </a:ln>
            <a:extLst/>
          </p:spPr>
        </p:pic>
      </p:grpSp>
      <p:sp>
        <p:nvSpPr>
          <p:cNvPr id="8" name="Заголовок 1"/>
          <p:cNvSpPr txBox="1">
            <a:spLocks/>
          </p:cNvSpPr>
          <p:nvPr/>
        </p:nvSpPr>
        <p:spPr>
          <a:xfrm>
            <a:off x="0" y="1021279"/>
            <a:ext cx="12191999" cy="5709722"/>
          </a:xfrm>
          <a:prstGeom prst="rect">
            <a:avLst/>
          </a:prstGeom>
          <a:effectLst/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571500" indent="-571500">
              <a:buFont typeface="+mj-lt"/>
              <a:buAutoNum type="arabicParenR"/>
            </a:pPr>
            <a:endParaRPr lang="ru-RU" sz="2500" cap="none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2500" cap="none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sz="2500" cap="none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endParaRPr lang="ru-RU" sz="2500" cap="none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114299" y="861801"/>
            <a:ext cx="11889604" cy="41963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1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00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Корректировка ПОФ на текущий месяц (квартал).</a:t>
            </a:r>
            <a:endParaRPr lang="ru-RU" sz="2000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208347" y="1281435"/>
            <a:ext cx="11775303" cy="2264953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t"/>
          <a:lstStyle/>
          <a:p>
            <a:pPr lvl="0"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Департамент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финансов в течение месяца (квартала) может осуществлять корректировку утвержденного ПОФ в </a:t>
            </a:r>
            <a:r>
              <a:rPr lang="ru-RU" sz="20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случаях ожидаемого невыполнения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или </a:t>
            </a:r>
            <a:r>
              <a:rPr lang="ru-RU" sz="20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перевыполнения плана по доходам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бюджета городского округа, предоставления средств </a:t>
            </a:r>
            <a:r>
              <a:rPr lang="ru-RU" sz="20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 резервного фонда администрации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городского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округа (с направлением уведомления)  </a:t>
            </a:r>
            <a:endParaRPr lang="ru-RU" sz="2000" dirty="0">
              <a:solidFill>
                <a:srgbClr val="48A1FA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14299" y="3632886"/>
            <a:ext cx="11889603" cy="3098114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ГРБС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могут предоставлять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доп. заявки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одновременно с дополнительным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предоставлением распределения ПОФ </a:t>
            </a:r>
            <a:r>
              <a:rPr lang="ru-RU" sz="2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(через </a:t>
            </a:r>
            <a:r>
              <a:rPr lang="ru-RU" sz="20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программу АС «УРМ</a:t>
            </a:r>
            <a:r>
              <a:rPr lang="ru-RU" sz="2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»)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условии обоснования данной потребности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пределах остатков средств на конец предыдущего месяца (нарастающим итогом) в сроки и по форме утвержденной приложением к приказу Департамента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финансов от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18.04.2014 №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50</a:t>
            </a:r>
          </a:p>
          <a:p>
            <a:pPr lvl="0"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(без направления уведомления). 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2072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9"/>
          <p:cNvGrpSpPr>
            <a:grpSpLocks/>
          </p:cNvGrpSpPr>
          <p:nvPr/>
        </p:nvGrpSpPr>
        <p:grpSpPr bwMode="auto">
          <a:xfrm>
            <a:off x="2" y="65128"/>
            <a:ext cx="12191997" cy="1055076"/>
            <a:chOff x="11429" y="116632"/>
            <a:chExt cx="8964485" cy="766615"/>
          </a:xfrm>
          <a:solidFill>
            <a:schemeClr val="tx2">
              <a:lumMod val="20000"/>
              <a:lumOff val="80000"/>
              <a:alpha val="70000"/>
            </a:schemeClr>
          </a:solidFill>
        </p:grpSpPr>
        <p:sp>
          <p:nvSpPr>
            <p:cNvPr id="7" name="Прямоугольник 6"/>
            <p:cNvSpPr/>
            <p:nvPr/>
          </p:nvSpPr>
          <p:spPr>
            <a:xfrm>
              <a:off x="11429" y="332491"/>
              <a:ext cx="8964485" cy="357119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/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Департамент финансов администрации Петропавловск-Камчатского городского округа</a:t>
              </a:r>
              <a:endParaRPr lang="ru-RU" cap="all" dirty="0">
                <a:ln w="3175" cmpd="sng">
                  <a:noFill/>
                </a:ln>
                <a:solidFill>
                  <a:schemeClr val="tx1"/>
                </a:solidFill>
                <a:latin typeface="Franklin Gothic Demi" panose="020B0703020102020204" pitchFamily="34" charset="0"/>
                <a:ea typeface="+mj-ea"/>
                <a:cs typeface="+mj-cs"/>
              </a:endParaRPr>
            </a:p>
          </p:txBody>
        </p:sp>
        <p:pic>
          <p:nvPicPr>
            <p:cNvPr id="9" name="Picture 2" descr="H:\Documents and Settings\EMatvienko\Рабочий стол\gerb_big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116632"/>
              <a:ext cx="787125" cy="766615"/>
            </a:xfrm>
            <a:prstGeom prst="rect">
              <a:avLst/>
            </a:prstGeom>
            <a:grpFill/>
            <a:ln w="9525">
              <a:solidFill>
                <a:schemeClr val="accent5">
                  <a:lumMod val="25000"/>
                </a:schemeClr>
              </a:solidFill>
              <a:miter lim="800000"/>
              <a:headEnd/>
              <a:tailEnd/>
            </a:ln>
            <a:extLst/>
          </p:spPr>
        </p:pic>
      </p:grpSp>
      <p:sp>
        <p:nvSpPr>
          <p:cNvPr id="8" name="Заголовок 1"/>
          <p:cNvSpPr txBox="1">
            <a:spLocks/>
          </p:cNvSpPr>
          <p:nvPr/>
        </p:nvSpPr>
        <p:spPr>
          <a:xfrm>
            <a:off x="0" y="1150787"/>
            <a:ext cx="12191999" cy="5580213"/>
          </a:xfrm>
          <a:prstGeom prst="rect">
            <a:avLst/>
          </a:prstGeom>
          <a:effectLst/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571500" indent="-571500">
              <a:buFont typeface="+mj-lt"/>
              <a:buAutoNum type="arabicParenR"/>
            </a:pPr>
            <a:endParaRPr lang="ru-RU" sz="2500" cap="none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2500" cap="none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sz="2500" cap="none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endParaRPr lang="ru-RU" sz="2500" cap="none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5766692" y="3912581"/>
            <a:ext cx="699117" cy="1317362"/>
          </a:xfrm>
          <a:prstGeom prst="down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228600" y="3342194"/>
            <a:ext cx="11775303" cy="188295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1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одзаголовок 2"/>
          <p:cNvSpPr txBox="1">
            <a:spLocks/>
          </p:cNvSpPr>
          <p:nvPr/>
        </p:nvSpPr>
        <p:spPr>
          <a:xfrm>
            <a:off x="-132493" y="1374491"/>
            <a:ext cx="12003903" cy="83610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1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44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421005" y="4157294"/>
            <a:ext cx="4620366" cy="1093564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2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Утверждает поступивший документ</a:t>
            </a:r>
            <a:endParaRPr lang="ru-RU" sz="2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1597661" y="2748771"/>
            <a:ext cx="9357755" cy="114074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Рассмотрение Департаментом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доп. заявок и распределений ПОФ в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течение 5-ти рабочих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дней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6898856" y="4051254"/>
            <a:ext cx="5119130" cy="1278255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Отклоняет поступивший документ (с указанием </a:t>
            </a:r>
            <a:r>
              <a:rPr lang="ru-RU" sz="22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 отклонения)</a:t>
            </a:r>
            <a:endParaRPr lang="ru-RU" sz="22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 flipH="1">
            <a:off x="2624343" y="3761127"/>
            <a:ext cx="534965" cy="39616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9168714" y="3761127"/>
            <a:ext cx="289707" cy="30290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4" name="Овал 23"/>
          <p:cNvSpPr/>
          <p:nvPr/>
        </p:nvSpPr>
        <p:spPr>
          <a:xfrm>
            <a:off x="1698631" y="5276809"/>
            <a:ext cx="8835240" cy="1454428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sz="20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Корректировка </a:t>
            </a:r>
            <a:r>
              <a:rPr lang="ru-RU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ПОФ осуществляется при наличии остатка на едином счете бюджета городского </a:t>
            </a:r>
            <a:r>
              <a:rPr lang="ru-RU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округа</a:t>
            </a:r>
            <a:endParaRPr lang="ru-RU" sz="24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1417121" y="853705"/>
            <a:ext cx="9357755" cy="13568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Предоставление ГРБС доп. заявок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одновременно с дополнительным предоставлением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распределения ПОФ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АС «УРМ» 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6" name="Рисунок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66693" y="2210597"/>
            <a:ext cx="699116" cy="53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1880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9"/>
          <p:cNvGrpSpPr>
            <a:grpSpLocks/>
          </p:cNvGrpSpPr>
          <p:nvPr/>
        </p:nvGrpSpPr>
        <p:grpSpPr bwMode="auto">
          <a:xfrm>
            <a:off x="2" y="65128"/>
            <a:ext cx="12191997" cy="1055076"/>
            <a:chOff x="11429" y="116632"/>
            <a:chExt cx="8964485" cy="766615"/>
          </a:xfrm>
          <a:solidFill>
            <a:schemeClr val="tx2">
              <a:lumMod val="20000"/>
              <a:lumOff val="80000"/>
              <a:alpha val="70000"/>
            </a:schemeClr>
          </a:solidFill>
        </p:grpSpPr>
        <p:sp>
          <p:nvSpPr>
            <p:cNvPr id="7" name="Прямоугольник 6"/>
            <p:cNvSpPr/>
            <p:nvPr/>
          </p:nvSpPr>
          <p:spPr>
            <a:xfrm>
              <a:off x="11429" y="332491"/>
              <a:ext cx="8964485" cy="357119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/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Департамент финансов администрации Петропавловск-Камчатского городского округа</a:t>
              </a:r>
              <a:endParaRPr lang="ru-RU" cap="all" dirty="0">
                <a:ln w="3175" cmpd="sng">
                  <a:noFill/>
                </a:ln>
                <a:solidFill>
                  <a:schemeClr val="tx1"/>
                </a:solidFill>
                <a:latin typeface="Franklin Gothic Demi" panose="020B0703020102020204" pitchFamily="34" charset="0"/>
                <a:ea typeface="+mj-ea"/>
                <a:cs typeface="+mj-cs"/>
              </a:endParaRPr>
            </a:p>
          </p:txBody>
        </p:sp>
        <p:pic>
          <p:nvPicPr>
            <p:cNvPr id="9" name="Picture 2" descr="H:\Documents and Settings\EMatvienko\Рабочий стол\gerb_big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116632"/>
              <a:ext cx="787125" cy="766615"/>
            </a:xfrm>
            <a:prstGeom prst="rect">
              <a:avLst/>
            </a:prstGeom>
            <a:grpFill/>
            <a:ln w="9525">
              <a:solidFill>
                <a:schemeClr val="accent5">
                  <a:lumMod val="25000"/>
                </a:schemeClr>
              </a:solidFill>
              <a:miter lim="800000"/>
              <a:headEnd/>
              <a:tailEnd/>
            </a:ln>
            <a:extLst/>
          </p:spPr>
        </p:pic>
      </p:grpSp>
      <p:sp>
        <p:nvSpPr>
          <p:cNvPr id="8" name="Заголовок 1"/>
          <p:cNvSpPr txBox="1">
            <a:spLocks/>
          </p:cNvSpPr>
          <p:nvPr/>
        </p:nvSpPr>
        <p:spPr>
          <a:xfrm>
            <a:off x="0" y="1150787"/>
            <a:ext cx="12191999" cy="5580213"/>
          </a:xfrm>
          <a:prstGeom prst="rect">
            <a:avLst/>
          </a:prstGeom>
          <a:effectLst/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571500" indent="-571500">
              <a:buFont typeface="+mj-lt"/>
              <a:buAutoNum type="arabicParenR"/>
            </a:pPr>
            <a:endParaRPr lang="ru-RU" sz="2500" cap="none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2500" cap="none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sz="2500" cap="none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endParaRPr lang="ru-RU" sz="2500" cap="none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6497" y="1120204"/>
            <a:ext cx="12003903" cy="5610796"/>
          </a:xfrm>
        </p:spPr>
        <p:txBody>
          <a:bodyPr>
            <a:normAutofit/>
          </a:bodyPr>
          <a:lstStyle/>
          <a:p>
            <a:pPr marL="271463" algn="ctr"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ru-RU" sz="4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1463" algn="ctr"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ru-RU" sz="4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Остатки кассовых выплат не являются обязательными выплатами в последующих месяцах финансового года и регулируются наличием прогнозируемых доходов бюджета</a:t>
            </a:r>
            <a:endParaRPr lang="ru-RU" sz="4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44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9897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9"/>
          <p:cNvGrpSpPr>
            <a:grpSpLocks/>
          </p:cNvGrpSpPr>
          <p:nvPr/>
        </p:nvGrpSpPr>
        <p:grpSpPr bwMode="auto">
          <a:xfrm>
            <a:off x="2" y="65128"/>
            <a:ext cx="12191997" cy="1055076"/>
            <a:chOff x="11429" y="116632"/>
            <a:chExt cx="8964485" cy="766615"/>
          </a:xfrm>
          <a:solidFill>
            <a:schemeClr val="tx2">
              <a:lumMod val="20000"/>
              <a:lumOff val="80000"/>
              <a:alpha val="70000"/>
            </a:schemeClr>
          </a:solidFill>
        </p:grpSpPr>
        <p:sp>
          <p:nvSpPr>
            <p:cNvPr id="7" name="Прямоугольник 6"/>
            <p:cNvSpPr/>
            <p:nvPr/>
          </p:nvSpPr>
          <p:spPr>
            <a:xfrm>
              <a:off x="11429" y="332491"/>
              <a:ext cx="8964485" cy="357119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/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Департамент финансов администрации Петропавловск-Камчатского городского округа</a:t>
              </a:r>
              <a:endParaRPr lang="ru-RU" cap="all" dirty="0">
                <a:ln w="3175" cmpd="sng">
                  <a:noFill/>
                </a:ln>
                <a:solidFill>
                  <a:schemeClr val="tx1"/>
                </a:solidFill>
                <a:latin typeface="Franklin Gothic Demi" panose="020B0703020102020204" pitchFamily="34" charset="0"/>
                <a:ea typeface="+mj-ea"/>
                <a:cs typeface="+mj-cs"/>
              </a:endParaRPr>
            </a:p>
          </p:txBody>
        </p:sp>
        <p:pic>
          <p:nvPicPr>
            <p:cNvPr id="9" name="Picture 2" descr="H:\Documents and Settings\EMatvienko\Рабочий стол\gerb_big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116632"/>
              <a:ext cx="787125" cy="766615"/>
            </a:xfrm>
            <a:prstGeom prst="rect">
              <a:avLst/>
            </a:prstGeom>
            <a:grpFill/>
            <a:ln w="9525">
              <a:solidFill>
                <a:schemeClr val="accent5">
                  <a:lumMod val="25000"/>
                </a:schemeClr>
              </a:solidFill>
              <a:miter lim="800000"/>
              <a:headEnd/>
              <a:tailEnd/>
            </a:ln>
            <a:extLst/>
          </p:spPr>
        </p:pic>
      </p:grpSp>
      <p:sp>
        <p:nvSpPr>
          <p:cNvPr id="8" name="Заголовок 1"/>
          <p:cNvSpPr txBox="1">
            <a:spLocks/>
          </p:cNvSpPr>
          <p:nvPr/>
        </p:nvSpPr>
        <p:spPr>
          <a:xfrm>
            <a:off x="0" y="1150787"/>
            <a:ext cx="12191999" cy="5580213"/>
          </a:xfrm>
          <a:prstGeom prst="rect">
            <a:avLst/>
          </a:prstGeom>
          <a:effectLst/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571500" indent="-571500">
              <a:buFont typeface="+mj-lt"/>
              <a:buAutoNum type="arabicParenR"/>
            </a:pPr>
            <a:endParaRPr lang="ru-RU" sz="2500" cap="none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2500" cap="none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sz="2500" cap="none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endParaRPr lang="ru-RU" sz="2500" cap="none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6497" y="1308100"/>
            <a:ext cx="12003903" cy="5422900"/>
          </a:xfrm>
        </p:spPr>
        <p:txBody>
          <a:bodyPr>
            <a:normAutofit/>
          </a:bodyPr>
          <a:lstStyle/>
          <a:p>
            <a:pPr algn="ctr"/>
            <a:endParaRPr lang="ru-RU" sz="4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IV. 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Внесение </a:t>
            </a:r>
            <a:r>
              <a:rPr lang="ru-RU" sz="4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изменений в порядок исполнения бюджета Петропавловск-Камчатского городского округа по расходам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r"/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spcBef>
                <a:spcPts val="0"/>
              </a:spcBef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Главный специалист-эксперт отдела </a:t>
            </a:r>
          </a:p>
          <a:p>
            <a:pPr algn="r">
              <a:spcBef>
                <a:spcPts val="0"/>
              </a:spcBef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казначейского исполнения бюджета </a:t>
            </a:r>
          </a:p>
          <a:p>
            <a:pPr algn="r">
              <a:spcBef>
                <a:spcPts val="0"/>
              </a:spcBef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Григорьева Т.Б.</a:t>
            </a:r>
          </a:p>
          <a:p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4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2411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9"/>
          <p:cNvGrpSpPr>
            <a:grpSpLocks/>
          </p:cNvGrpSpPr>
          <p:nvPr/>
        </p:nvGrpSpPr>
        <p:grpSpPr bwMode="auto">
          <a:xfrm>
            <a:off x="2" y="65128"/>
            <a:ext cx="12191997" cy="1055076"/>
            <a:chOff x="11429" y="116632"/>
            <a:chExt cx="8964485" cy="766615"/>
          </a:xfrm>
          <a:solidFill>
            <a:schemeClr val="tx2">
              <a:lumMod val="20000"/>
              <a:lumOff val="80000"/>
              <a:alpha val="70000"/>
            </a:schemeClr>
          </a:solidFill>
        </p:grpSpPr>
        <p:sp>
          <p:nvSpPr>
            <p:cNvPr id="7" name="Прямоугольник 6"/>
            <p:cNvSpPr/>
            <p:nvPr/>
          </p:nvSpPr>
          <p:spPr>
            <a:xfrm>
              <a:off x="11429" y="332491"/>
              <a:ext cx="8964485" cy="357119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/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Департамент финансов администрации Петропавловск-Камчатского городского округа</a:t>
              </a:r>
              <a:endParaRPr lang="ru-RU" cap="all" dirty="0">
                <a:ln w="3175" cmpd="sng">
                  <a:noFill/>
                </a:ln>
                <a:solidFill>
                  <a:schemeClr val="tx1"/>
                </a:solidFill>
                <a:latin typeface="Franklin Gothic Demi" panose="020B0703020102020204" pitchFamily="34" charset="0"/>
                <a:ea typeface="+mj-ea"/>
                <a:cs typeface="+mj-cs"/>
              </a:endParaRPr>
            </a:p>
          </p:txBody>
        </p:sp>
        <p:pic>
          <p:nvPicPr>
            <p:cNvPr id="9" name="Picture 2" descr="H:\Documents and Settings\EMatvienko\Рабочий стол\gerb_big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116632"/>
              <a:ext cx="787125" cy="766615"/>
            </a:xfrm>
            <a:prstGeom prst="rect">
              <a:avLst/>
            </a:prstGeom>
            <a:grpFill/>
            <a:ln w="9525">
              <a:solidFill>
                <a:schemeClr val="accent5">
                  <a:lumMod val="25000"/>
                </a:schemeClr>
              </a:solidFill>
              <a:miter lim="800000"/>
              <a:headEnd/>
              <a:tailEnd/>
            </a:ln>
            <a:extLst/>
          </p:spPr>
        </p:pic>
      </p:grpSp>
      <p:sp>
        <p:nvSpPr>
          <p:cNvPr id="8" name="Заголовок 1"/>
          <p:cNvSpPr txBox="1">
            <a:spLocks/>
          </p:cNvSpPr>
          <p:nvPr/>
        </p:nvSpPr>
        <p:spPr>
          <a:xfrm>
            <a:off x="0" y="1150787"/>
            <a:ext cx="12191999" cy="5580213"/>
          </a:xfrm>
          <a:prstGeom prst="rect">
            <a:avLst/>
          </a:prstGeom>
          <a:effectLst/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571500" indent="-571500">
              <a:buFont typeface="+mj-lt"/>
              <a:buAutoNum type="arabicParenR"/>
            </a:pPr>
            <a:endParaRPr lang="ru-RU" sz="2500" cap="none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2500" cap="none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sz="2500" cap="none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endParaRPr lang="ru-RU" sz="2500" cap="none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4047" y="884288"/>
            <a:ext cx="12003903" cy="5973712"/>
          </a:xfrm>
        </p:spPr>
        <p:txBody>
          <a:bodyPr>
            <a:normAutofit fontScale="85000" lnSpcReduction="20000"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Повестка заседания</a:t>
            </a:r>
            <a:endParaRPr lang="ru-RU" sz="1900" dirty="0">
              <a:solidFill>
                <a:srgbClr val="002060"/>
              </a:solidFill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оперативного совещания по финансовым вопросам в администрации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Петропавловск-Камчатского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городского округа по формированию и исполнению бюджета Петропавловск-Камчатского городского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округа </a:t>
            </a:r>
            <a:endParaRPr lang="ru-RU" sz="1900" dirty="0">
              <a:solidFill>
                <a:srgbClr val="002060"/>
              </a:solidFill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  <a:buSzPts val="1400"/>
            </a:pPr>
            <a:r>
              <a:rPr lang="ru-RU" sz="26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ru-RU" sz="3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ru-RU" sz="26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 </a:t>
            </a:r>
            <a:r>
              <a:rPr lang="ru-RU" sz="26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сроках сдачи годовой отчетности за 2015 год. </a:t>
            </a:r>
            <a:endParaRPr lang="ru-RU" sz="2600" dirty="0">
              <a:solidFill>
                <a:srgbClr val="002060"/>
              </a:solidFill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  <a:buSzPts val="1400"/>
            </a:pPr>
            <a:r>
              <a:rPr lang="ru-RU" sz="26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2. Формирование </a:t>
            </a:r>
            <a:r>
              <a:rPr lang="ru-RU" sz="26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 утверждение ведомственных перечней услуг (работ), оказываемых (</a:t>
            </a:r>
            <a:r>
              <a:rPr lang="ru-RU" sz="26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выполняемых) муниципальными </a:t>
            </a:r>
            <a:r>
              <a:rPr lang="ru-RU" sz="26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учреждениями Петропавловск-Камчатского городского округа.</a:t>
            </a:r>
            <a:endParaRPr lang="ru-RU" sz="2600" dirty="0">
              <a:solidFill>
                <a:srgbClr val="002060"/>
              </a:solidFill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  <a:buSzPts val="1400"/>
            </a:pPr>
            <a:r>
              <a:rPr lang="ru-RU" sz="26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3. Проект </a:t>
            </a:r>
            <a:r>
              <a:rPr lang="ru-RU" sz="26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приказа Департамента финансов администрации Петропавловск-Камчатского городского округа «О Порядке утверждения и доведения до главных распорядителей бюджетных средств предельного объема оплаты денежных обязательств в соответствующем периоде текущего финансового года бюджета Петропавловск-Камчатского городского округа».</a:t>
            </a:r>
            <a:endParaRPr lang="ru-RU" sz="2600" dirty="0">
              <a:solidFill>
                <a:srgbClr val="002060"/>
              </a:solidFill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  <a:buSzPts val="1400"/>
            </a:pPr>
            <a:r>
              <a:rPr lang="ru-RU" sz="26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4. Внесение </a:t>
            </a:r>
            <a:r>
              <a:rPr lang="ru-RU" sz="26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изменений в порядок исполнения бюджета Петропавловск-Камчатского городского округа по расходам.</a:t>
            </a:r>
            <a:endParaRPr lang="ru-RU" sz="2600" dirty="0">
              <a:solidFill>
                <a:srgbClr val="002060"/>
              </a:solidFill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  <a:buSzPts val="1400"/>
            </a:pPr>
            <a:r>
              <a:rPr lang="ru-RU" sz="26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5. Формирование </a:t>
            </a:r>
            <a:r>
              <a:rPr lang="ru-RU" sz="26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реестра участников бюджетного процесса, а также юридических лиц, не являющихся участниками бюджетного процесса.</a:t>
            </a:r>
            <a:endParaRPr lang="ru-RU" sz="2600" dirty="0">
              <a:solidFill>
                <a:srgbClr val="002060"/>
              </a:solidFill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  <a:buSzPts val="1400"/>
            </a:pPr>
            <a:r>
              <a:rPr lang="ru-RU" sz="2600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6. Разное.</a:t>
            </a:r>
            <a:endParaRPr lang="ru-RU" sz="5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8418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9"/>
          <p:cNvGrpSpPr>
            <a:grpSpLocks/>
          </p:cNvGrpSpPr>
          <p:nvPr/>
        </p:nvGrpSpPr>
        <p:grpSpPr bwMode="auto">
          <a:xfrm>
            <a:off x="2" y="65128"/>
            <a:ext cx="12191997" cy="1055076"/>
            <a:chOff x="11429" y="116632"/>
            <a:chExt cx="8964485" cy="766615"/>
          </a:xfrm>
          <a:solidFill>
            <a:schemeClr val="tx2">
              <a:lumMod val="20000"/>
              <a:lumOff val="80000"/>
              <a:alpha val="70000"/>
            </a:schemeClr>
          </a:solidFill>
        </p:grpSpPr>
        <p:sp>
          <p:nvSpPr>
            <p:cNvPr id="7" name="Прямоугольник 6"/>
            <p:cNvSpPr/>
            <p:nvPr/>
          </p:nvSpPr>
          <p:spPr>
            <a:xfrm>
              <a:off x="11429" y="332491"/>
              <a:ext cx="8964485" cy="357119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/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Департамент финансов администрации Петропавловск-Камчатского городского округа</a:t>
              </a:r>
              <a:endParaRPr lang="ru-RU" cap="all" dirty="0">
                <a:ln w="3175" cmpd="sng">
                  <a:noFill/>
                </a:ln>
                <a:solidFill>
                  <a:schemeClr val="tx1"/>
                </a:solidFill>
                <a:latin typeface="Franklin Gothic Demi" panose="020B0703020102020204" pitchFamily="34" charset="0"/>
                <a:ea typeface="+mj-ea"/>
                <a:cs typeface="+mj-cs"/>
              </a:endParaRPr>
            </a:p>
          </p:txBody>
        </p:sp>
        <p:pic>
          <p:nvPicPr>
            <p:cNvPr id="9" name="Picture 2" descr="H:\Documents and Settings\EMatvienko\Рабочий стол\gerb_big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116632"/>
              <a:ext cx="787125" cy="766615"/>
            </a:xfrm>
            <a:prstGeom prst="rect">
              <a:avLst/>
            </a:prstGeom>
            <a:grpFill/>
            <a:ln w="9525">
              <a:solidFill>
                <a:schemeClr val="accent5">
                  <a:lumMod val="25000"/>
                </a:schemeClr>
              </a:solidFill>
              <a:miter lim="800000"/>
              <a:headEnd/>
              <a:tailEnd/>
            </a:ln>
            <a:extLst/>
          </p:spPr>
        </p:pic>
      </p:grpSp>
      <p:sp>
        <p:nvSpPr>
          <p:cNvPr id="8" name="Заголовок 1"/>
          <p:cNvSpPr txBox="1">
            <a:spLocks/>
          </p:cNvSpPr>
          <p:nvPr/>
        </p:nvSpPr>
        <p:spPr>
          <a:xfrm>
            <a:off x="0" y="1150787"/>
            <a:ext cx="12191999" cy="5580213"/>
          </a:xfrm>
          <a:prstGeom prst="rect">
            <a:avLst/>
          </a:prstGeom>
          <a:effectLst/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571500" indent="-571500">
              <a:buFont typeface="+mj-lt"/>
              <a:buAutoNum type="arabicParenR"/>
            </a:pPr>
            <a:endParaRPr lang="ru-RU" sz="2500" cap="none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2500" cap="none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sz="2500" cap="none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endParaRPr lang="ru-RU" sz="2500" cap="none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6497" y="1308100"/>
            <a:ext cx="12003903" cy="5422900"/>
          </a:xfrm>
        </p:spPr>
        <p:txBody>
          <a:bodyPr>
            <a:normAutofit/>
          </a:bodyPr>
          <a:lstStyle/>
          <a:p>
            <a:pPr algn="ctr"/>
            <a:endParaRPr lang="ru-RU" sz="4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Изменение схемы финансирования </a:t>
            </a:r>
          </a:p>
          <a:p>
            <a:pPr algn="ctr"/>
            <a:r>
              <a:rPr lang="ru-RU" sz="5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 01.01.2016</a:t>
            </a:r>
            <a:endParaRPr lang="en-US" sz="5400" b="1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приказ ДФ от 18.04.2014 № 50)</a:t>
            </a:r>
          </a:p>
          <a:p>
            <a:pPr algn="ctr"/>
            <a:endParaRPr lang="ru-RU" sz="44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0740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9"/>
          <p:cNvGrpSpPr>
            <a:grpSpLocks/>
          </p:cNvGrpSpPr>
          <p:nvPr/>
        </p:nvGrpSpPr>
        <p:grpSpPr bwMode="auto">
          <a:xfrm>
            <a:off x="2" y="65128"/>
            <a:ext cx="12191997" cy="1055076"/>
            <a:chOff x="11429" y="116632"/>
            <a:chExt cx="8964485" cy="766615"/>
          </a:xfrm>
          <a:solidFill>
            <a:schemeClr val="tx2">
              <a:lumMod val="20000"/>
              <a:lumOff val="80000"/>
              <a:alpha val="70000"/>
            </a:schemeClr>
          </a:solidFill>
        </p:grpSpPr>
        <p:sp>
          <p:nvSpPr>
            <p:cNvPr id="7" name="Прямоугольник 6"/>
            <p:cNvSpPr/>
            <p:nvPr/>
          </p:nvSpPr>
          <p:spPr>
            <a:xfrm>
              <a:off x="11429" y="332491"/>
              <a:ext cx="8964485" cy="357119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/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Департамент финансов администрации Петропавловск-Камчатского городского округа</a:t>
              </a:r>
              <a:endParaRPr lang="ru-RU" cap="all" dirty="0">
                <a:ln w="3175" cmpd="sng">
                  <a:noFill/>
                </a:ln>
                <a:solidFill>
                  <a:schemeClr val="tx1"/>
                </a:solidFill>
                <a:latin typeface="Franklin Gothic Demi" panose="020B0703020102020204" pitchFamily="34" charset="0"/>
                <a:ea typeface="+mj-ea"/>
                <a:cs typeface="+mj-cs"/>
              </a:endParaRPr>
            </a:p>
          </p:txBody>
        </p:sp>
        <p:pic>
          <p:nvPicPr>
            <p:cNvPr id="9" name="Picture 2" descr="H:\Documents and Settings\EMatvienko\Рабочий стол\gerb_big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116632"/>
              <a:ext cx="787125" cy="766615"/>
            </a:xfrm>
            <a:prstGeom prst="rect">
              <a:avLst/>
            </a:prstGeom>
            <a:grpFill/>
            <a:ln w="9525">
              <a:solidFill>
                <a:schemeClr val="accent5">
                  <a:lumMod val="25000"/>
                </a:schemeClr>
              </a:solidFill>
              <a:miter lim="800000"/>
              <a:headEnd/>
              <a:tailEnd/>
            </a:ln>
            <a:extLst/>
          </p:spPr>
        </p:pic>
      </p:grpSp>
      <p:sp>
        <p:nvSpPr>
          <p:cNvPr id="8" name="Заголовок 1"/>
          <p:cNvSpPr txBox="1">
            <a:spLocks/>
          </p:cNvSpPr>
          <p:nvPr/>
        </p:nvSpPr>
        <p:spPr>
          <a:xfrm>
            <a:off x="0" y="1120204"/>
            <a:ext cx="12191999" cy="5610796"/>
          </a:xfrm>
          <a:prstGeom prst="rect">
            <a:avLst/>
          </a:prstGeom>
          <a:effectLst/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571500" indent="-571500">
              <a:buFont typeface="+mj-lt"/>
              <a:buAutoNum type="arabicParenR"/>
            </a:pPr>
            <a:endParaRPr lang="ru-RU" sz="2500" cap="none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2500" cap="none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sz="2500" cap="none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endParaRPr lang="ru-RU" sz="2500" cap="none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6497" y="1025611"/>
            <a:ext cx="12003903" cy="5705389"/>
          </a:xfrm>
        </p:spPr>
        <p:txBody>
          <a:bodyPr>
            <a:normAutofit/>
          </a:bodyPr>
          <a:lstStyle/>
          <a:p>
            <a:pPr algn="ctr"/>
            <a:endParaRPr lang="ru-RU" sz="4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1979827" y="2429875"/>
            <a:ext cx="8093674" cy="1193337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заявки на финансирование </a:t>
            </a:r>
          </a:p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распределения </a:t>
            </a:r>
            <a:r>
              <a:rPr lang="ru-RU" sz="20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финансирования в АС «УРМ</a:t>
            </a:r>
            <a:r>
              <a:rPr lang="ru-RU" sz="2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путем выгрузки печатной формы 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979827" y="1086746"/>
            <a:ext cx="8093674" cy="926756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распределения финансирования </a:t>
            </a:r>
          </a:p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АС «УРМ»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л/с получателей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103393" y="4040149"/>
            <a:ext cx="7970108" cy="926756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Представление </a:t>
            </a:r>
            <a:r>
              <a:rPr lang="ru-RU" sz="2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сводной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заявки на финансирование 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Департамент финансов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103394" y="5383278"/>
            <a:ext cx="7970107" cy="926756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Утверждение распределения финансирования </a:t>
            </a:r>
            <a:r>
              <a:rPr lang="ru-RU" sz="2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АС «Бюджет»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Департаментом финансов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Прямая со стрелкой 4"/>
          <p:cNvCxnSpPr>
            <a:endCxn id="2" idx="0"/>
          </p:cNvCxnSpPr>
          <p:nvPr/>
        </p:nvCxnSpPr>
        <p:spPr>
          <a:xfrm>
            <a:off x="6026664" y="2046960"/>
            <a:ext cx="0" cy="382915"/>
          </a:xfrm>
          <a:prstGeom prst="straightConnector1">
            <a:avLst/>
          </a:prstGeom>
          <a:ln w="508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6064419" y="3623212"/>
            <a:ext cx="24028" cy="446550"/>
          </a:xfrm>
          <a:prstGeom prst="straightConnector1">
            <a:avLst/>
          </a:prstGeom>
          <a:ln w="508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endCxn id="12" idx="0"/>
          </p:cNvCxnSpPr>
          <p:nvPr/>
        </p:nvCxnSpPr>
        <p:spPr>
          <a:xfrm>
            <a:off x="6067166" y="5000363"/>
            <a:ext cx="21282" cy="382915"/>
          </a:xfrm>
          <a:prstGeom prst="straightConnector1">
            <a:avLst/>
          </a:prstGeom>
          <a:ln w="508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3890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9"/>
          <p:cNvGrpSpPr>
            <a:grpSpLocks/>
          </p:cNvGrpSpPr>
          <p:nvPr/>
        </p:nvGrpSpPr>
        <p:grpSpPr bwMode="auto">
          <a:xfrm>
            <a:off x="2" y="65128"/>
            <a:ext cx="12191997" cy="1055076"/>
            <a:chOff x="11429" y="116632"/>
            <a:chExt cx="8964485" cy="766615"/>
          </a:xfrm>
          <a:solidFill>
            <a:schemeClr val="tx2">
              <a:lumMod val="20000"/>
              <a:lumOff val="80000"/>
              <a:alpha val="70000"/>
            </a:schemeClr>
          </a:solidFill>
        </p:grpSpPr>
        <p:sp>
          <p:nvSpPr>
            <p:cNvPr id="7" name="Прямоугольник 6"/>
            <p:cNvSpPr/>
            <p:nvPr/>
          </p:nvSpPr>
          <p:spPr>
            <a:xfrm>
              <a:off x="11429" y="332491"/>
              <a:ext cx="8964485" cy="357119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/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Департамент финансов администрации Петропавловск-Камчатского городского округа</a:t>
              </a:r>
              <a:endParaRPr lang="ru-RU" cap="all" dirty="0">
                <a:ln w="3175" cmpd="sng">
                  <a:noFill/>
                </a:ln>
                <a:solidFill>
                  <a:schemeClr val="tx1"/>
                </a:solidFill>
                <a:latin typeface="Franklin Gothic Demi" panose="020B0703020102020204" pitchFamily="34" charset="0"/>
                <a:ea typeface="+mj-ea"/>
                <a:cs typeface="+mj-cs"/>
              </a:endParaRPr>
            </a:p>
          </p:txBody>
        </p:sp>
        <p:pic>
          <p:nvPicPr>
            <p:cNvPr id="9" name="Picture 2" descr="H:\Documents and Settings\EMatvienko\Рабочий стол\gerb_big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116632"/>
              <a:ext cx="787125" cy="766615"/>
            </a:xfrm>
            <a:prstGeom prst="rect">
              <a:avLst/>
            </a:prstGeom>
            <a:grpFill/>
            <a:ln w="9525">
              <a:solidFill>
                <a:schemeClr val="accent5">
                  <a:lumMod val="25000"/>
                </a:schemeClr>
              </a:solidFill>
              <a:miter lim="800000"/>
              <a:headEnd/>
              <a:tailEnd/>
            </a:ln>
            <a:extLst/>
          </p:spPr>
        </p:pic>
      </p:grpSp>
      <p:sp>
        <p:nvSpPr>
          <p:cNvPr id="8" name="Заголовок 1"/>
          <p:cNvSpPr txBox="1">
            <a:spLocks/>
          </p:cNvSpPr>
          <p:nvPr/>
        </p:nvSpPr>
        <p:spPr>
          <a:xfrm>
            <a:off x="0" y="1150787"/>
            <a:ext cx="12191999" cy="5580213"/>
          </a:xfrm>
          <a:prstGeom prst="rect">
            <a:avLst/>
          </a:prstGeom>
          <a:effectLst/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571500" indent="-571500">
              <a:buFont typeface="+mj-lt"/>
              <a:buAutoNum type="arabicParenR"/>
            </a:pPr>
            <a:endParaRPr lang="ru-RU" sz="2500" cap="none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2500" cap="none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sz="2500" cap="none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endParaRPr lang="ru-RU" sz="2500" cap="none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6497" y="1308100"/>
            <a:ext cx="12003903" cy="5422900"/>
          </a:xfrm>
        </p:spPr>
        <p:txBody>
          <a:bodyPr>
            <a:normAutofit fontScale="92500" lnSpcReduction="10000"/>
          </a:bodyPr>
          <a:lstStyle/>
          <a:p>
            <a:pPr algn="ctr"/>
            <a:endParaRPr lang="ru-RU" sz="4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V.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	Формирование </a:t>
            </a:r>
            <a:r>
              <a:rPr lang="ru-RU" sz="4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реестра участников бюджетного процесса, а также юридических лиц, не являющихся участниками бюджетного процесса.</a:t>
            </a:r>
            <a:endParaRPr lang="en-US" sz="4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spcBef>
                <a:spcPts val="0"/>
              </a:spcBef>
            </a:pP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Главный специалист-эксперт отдела </a:t>
            </a:r>
          </a:p>
          <a:p>
            <a:pPr algn="r">
              <a:spcBef>
                <a:spcPts val="0"/>
              </a:spcBef>
            </a:pP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казначейского исполнения бюджета </a:t>
            </a:r>
          </a:p>
          <a:p>
            <a:pPr algn="r">
              <a:spcBef>
                <a:spcPts val="0"/>
              </a:spcBef>
            </a:pP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Григорьева Т.Б.</a:t>
            </a:r>
          </a:p>
          <a:p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4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0336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9"/>
          <p:cNvGrpSpPr>
            <a:grpSpLocks/>
          </p:cNvGrpSpPr>
          <p:nvPr/>
        </p:nvGrpSpPr>
        <p:grpSpPr bwMode="auto">
          <a:xfrm>
            <a:off x="2" y="65128"/>
            <a:ext cx="12191997" cy="1055076"/>
            <a:chOff x="11429" y="116632"/>
            <a:chExt cx="8964485" cy="766615"/>
          </a:xfrm>
          <a:solidFill>
            <a:schemeClr val="tx2">
              <a:lumMod val="20000"/>
              <a:lumOff val="80000"/>
              <a:alpha val="70000"/>
            </a:schemeClr>
          </a:solidFill>
        </p:grpSpPr>
        <p:sp>
          <p:nvSpPr>
            <p:cNvPr id="7" name="Прямоугольник 6"/>
            <p:cNvSpPr/>
            <p:nvPr/>
          </p:nvSpPr>
          <p:spPr>
            <a:xfrm>
              <a:off x="11429" y="332491"/>
              <a:ext cx="8964485" cy="357119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/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Департамент финансов администрации Петропавловск-Камчатского городского округа</a:t>
              </a:r>
              <a:endParaRPr lang="ru-RU" cap="all" dirty="0">
                <a:ln w="3175" cmpd="sng">
                  <a:noFill/>
                </a:ln>
                <a:solidFill>
                  <a:schemeClr val="tx1"/>
                </a:solidFill>
                <a:latin typeface="Franklin Gothic Demi" panose="020B0703020102020204" pitchFamily="34" charset="0"/>
                <a:ea typeface="+mj-ea"/>
                <a:cs typeface="+mj-cs"/>
              </a:endParaRPr>
            </a:p>
          </p:txBody>
        </p:sp>
        <p:pic>
          <p:nvPicPr>
            <p:cNvPr id="9" name="Picture 2" descr="H:\Documents and Settings\EMatvienko\Рабочий стол\gerb_big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116632"/>
              <a:ext cx="787125" cy="766615"/>
            </a:xfrm>
            <a:prstGeom prst="rect">
              <a:avLst/>
            </a:prstGeom>
            <a:grpFill/>
            <a:ln w="9525">
              <a:solidFill>
                <a:schemeClr val="accent5">
                  <a:lumMod val="25000"/>
                </a:schemeClr>
              </a:solidFill>
              <a:miter lim="800000"/>
              <a:headEnd/>
              <a:tailEnd/>
            </a:ln>
            <a:extLst/>
          </p:spPr>
        </p:pic>
      </p:grpSp>
      <p:sp>
        <p:nvSpPr>
          <p:cNvPr id="8" name="Заголовок 1"/>
          <p:cNvSpPr txBox="1">
            <a:spLocks/>
          </p:cNvSpPr>
          <p:nvPr/>
        </p:nvSpPr>
        <p:spPr>
          <a:xfrm>
            <a:off x="0" y="1150787"/>
            <a:ext cx="12191999" cy="5580213"/>
          </a:xfrm>
          <a:prstGeom prst="rect">
            <a:avLst/>
          </a:prstGeom>
          <a:effectLst/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571500" indent="-571500">
              <a:buFont typeface="+mj-lt"/>
              <a:buAutoNum type="arabicParenR"/>
            </a:pPr>
            <a:endParaRPr lang="ru-RU" sz="2500" cap="none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2500" cap="none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sz="2500" cap="none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endParaRPr lang="ru-RU" sz="2500" cap="none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6497" y="1308100"/>
            <a:ext cx="12003903" cy="54229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1) внести изменения </a:t>
            </a: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ЕГРЮЛ в части ИНН Руководителя (ДГЗО, УВСМСП, ДСР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 09.11.2015;</a:t>
            </a:r>
          </a:p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2) представить </a:t>
            </a: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новые выписки из сведений ЕГРЮЛ, в связи с изменением руководителя (КСП, 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Администрация) 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 05.11.2015;</a:t>
            </a:r>
          </a:p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3) учреждениям </a:t>
            </a: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проверить выписки из сведений 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ЕГРЮЛ </a:t>
            </a: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актуальность сведений и наличие ИНН Руководителя </a:t>
            </a:r>
            <a:endParaRPr lang="ru-RU" sz="3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4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8878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9"/>
          <p:cNvGrpSpPr>
            <a:grpSpLocks/>
          </p:cNvGrpSpPr>
          <p:nvPr/>
        </p:nvGrpSpPr>
        <p:grpSpPr bwMode="auto">
          <a:xfrm>
            <a:off x="2" y="65128"/>
            <a:ext cx="12191997" cy="1055076"/>
            <a:chOff x="11429" y="116632"/>
            <a:chExt cx="8964485" cy="766615"/>
          </a:xfrm>
          <a:solidFill>
            <a:schemeClr val="tx2">
              <a:lumMod val="20000"/>
              <a:lumOff val="80000"/>
              <a:alpha val="70000"/>
            </a:schemeClr>
          </a:solidFill>
        </p:grpSpPr>
        <p:sp>
          <p:nvSpPr>
            <p:cNvPr id="7" name="Прямоугольник 6"/>
            <p:cNvSpPr/>
            <p:nvPr/>
          </p:nvSpPr>
          <p:spPr>
            <a:xfrm>
              <a:off x="11429" y="332491"/>
              <a:ext cx="8964485" cy="357119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/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Департамент финансов администрации Петропавловск-Камчатского городского округа</a:t>
              </a:r>
              <a:endParaRPr lang="ru-RU" cap="all" dirty="0">
                <a:ln w="3175" cmpd="sng">
                  <a:noFill/>
                </a:ln>
                <a:solidFill>
                  <a:schemeClr val="tx1"/>
                </a:solidFill>
                <a:latin typeface="Franklin Gothic Demi" panose="020B0703020102020204" pitchFamily="34" charset="0"/>
                <a:ea typeface="+mj-ea"/>
                <a:cs typeface="+mj-cs"/>
              </a:endParaRPr>
            </a:p>
          </p:txBody>
        </p:sp>
        <p:pic>
          <p:nvPicPr>
            <p:cNvPr id="9" name="Picture 2" descr="H:\Documents and Settings\EMatvienko\Рабочий стол\gerb_big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116632"/>
              <a:ext cx="787125" cy="766615"/>
            </a:xfrm>
            <a:prstGeom prst="rect">
              <a:avLst/>
            </a:prstGeom>
            <a:grpFill/>
            <a:ln w="9525">
              <a:solidFill>
                <a:schemeClr val="accent5">
                  <a:lumMod val="25000"/>
                </a:schemeClr>
              </a:solidFill>
              <a:miter lim="800000"/>
              <a:headEnd/>
              <a:tailEnd/>
            </a:ln>
            <a:extLst/>
          </p:spPr>
        </p:pic>
      </p:grpSp>
      <p:sp>
        <p:nvSpPr>
          <p:cNvPr id="8" name="Заголовок 1"/>
          <p:cNvSpPr txBox="1">
            <a:spLocks/>
          </p:cNvSpPr>
          <p:nvPr/>
        </p:nvSpPr>
        <p:spPr>
          <a:xfrm>
            <a:off x="0" y="1150787"/>
            <a:ext cx="12191999" cy="5580213"/>
          </a:xfrm>
          <a:prstGeom prst="rect">
            <a:avLst/>
          </a:prstGeom>
          <a:effectLst/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571500" indent="-571500">
              <a:buFont typeface="+mj-lt"/>
              <a:buAutoNum type="arabicParenR"/>
            </a:pPr>
            <a:endParaRPr lang="ru-RU" sz="2500" cap="none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2500" cap="none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sz="2500" cap="none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endParaRPr lang="ru-RU" sz="2500" cap="none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6497" y="1308100"/>
            <a:ext cx="12003903" cy="5422900"/>
          </a:xfrm>
        </p:spPr>
        <p:txBody>
          <a:bodyPr>
            <a:normAutofit fontScale="77500" lnSpcReduction="20000"/>
          </a:bodyPr>
          <a:lstStyle/>
          <a:p>
            <a:pPr algn="ctr"/>
            <a:endParaRPr lang="ru-RU" sz="4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VI. 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Новое </a:t>
            </a:r>
            <a:r>
              <a:rPr lang="ru-RU" sz="4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законодательстве и разное: 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1) письмо </a:t>
            </a:r>
            <a:r>
              <a:rPr lang="ru-RU" sz="4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Управления Федерального 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казначейства </a:t>
            </a:r>
            <a:r>
              <a:rPr lang="ru-RU" sz="4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 11.08.2015 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№ 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38-06-07/10-381 (о включении в карточку образцов подписей лиц, имеющих ЭП и обладающих правом подписи электронных документов в ППО «СУФД»);</a:t>
            </a:r>
          </a:p>
          <a:p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2) письмо Управления </a:t>
            </a:r>
            <a:r>
              <a:rPr lang="ru-RU" sz="4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Федеральной налоговой службы по Камчатскому 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краю </a:t>
            </a:r>
            <a:r>
              <a:rPr lang="ru-RU" sz="4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 19.08.2015 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№ </a:t>
            </a:r>
            <a:r>
              <a:rPr lang="ru-RU" sz="4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08-34/06336 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(</a:t>
            </a:r>
            <a:r>
              <a:rPr lang="ru-RU" sz="4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 направлении сведений из ЕГРЮЛ и ЕГРИП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en-US" sz="4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4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7813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9"/>
          <p:cNvGrpSpPr>
            <a:grpSpLocks/>
          </p:cNvGrpSpPr>
          <p:nvPr/>
        </p:nvGrpSpPr>
        <p:grpSpPr bwMode="auto">
          <a:xfrm>
            <a:off x="2" y="65128"/>
            <a:ext cx="12191997" cy="1055076"/>
            <a:chOff x="11429" y="116632"/>
            <a:chExt cx="8964485" cy="766615"/>
          </a:xfrm>
          <a:solidFill>
            <a:schemeClr val="tx2">
              <a:lumMod val="20000"/>
              <a:lumOff val="80000"/>
              <a:alpha val="70000"/>
            </a:schemeClr>
          </a:solidFill>
        </p:grpSpPr>
        <p:sp>
          <p:nvSpPr>
            <p:cNvPr id="7" name="Прямоугольник 6"/>
            <p:cNvSpPr/>
            <p:nvPr/>
          </p:nvSpPr>
          <p:spPr>
            <a:xfrm>
              <a:off x="11429" y="332491"/>
              <a:ext cx="8964485" cy="357119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/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Департамент финансов администрации Петропавловск-Камчатского городского округа</a:t>
              </a:r>
              <a:endParaRPr lang="ru-RU" cap="all" dirty="0">
                <a:ln w="3175" cmpd="sng">
                  <a:noFill/>
                </a:ln>
                <a:solidFill>
                  <a:schemeClr val="tx1"/>
                </a:solidFill>
                <a:latin typeface="Franklin Gothic Demi" panose="020B0703020102020204" pitchFamily="34" charset="0"/>
                <a:ea typeface="+mj-ea"/>
                <a:cs typeface="+mj-cs"/>
              </a:endParaRPr>
            </a:p>
          </p:txBody>
        </p:sp>
        <p:pic>
          <p:nvPicPr>
            <p:cNvPr id="9" name="Picture 2" descr="H:\Documents and Settings\EMatvienko\Рабочий стол\gerb_big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116632"/>
              <a:ext cx="787125" cy="766615"/>
            </a:xfrm>
            <a:prstGeom prst="rect">
              <a:avLst/>
            </a:prstGeom>
            <a:grpFill/>
            <a:ln w="9525">
              <a:solidFill>
                <a:schemeClr val="accent5">
                  <a:lumMod val="25000"/>
                </a:schemeClr>
              </a:solidFill>
              <a:miter lim="800000"/>
              <a:headEnd/>
              <a:tailEnd/>
            </a:ln>
            <a:extLst/>
          </p:spPr>
        </p:pic>
      </p:grpSp>
      <p:sp>
        <p:nvSpPr>
          <p:cNvPr id="8" name="Заголовок 1"/>
          <p:cNvSpPr txBox="1">
            <a:spLocks/>
          </p:cNvSpPr>
          <p:nvPr/>
        </p:nvSpPr>
        <p:spPr>
          <a:xfrm>
            <a:off x="0" y="1150787"/>
            <a:ext cx="12191999" cy="5580213"/>
          </a:xfrm>
          <a:prstGeom prst="rect">
            <a:avLst/>
          </a:prstGeom>
          <a:effectLst/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571500" indent="-571500">
              <a:buFont typeface="+mj-lt"/>
              <a:buAutoNum type="arabicParenR"/>
            </a:pPr>
            <a:endParaRPr lang="ru-RU" sz="2500" cap="none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2500" cap="none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sz="2500" cap="none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endParaRPr lang="ru-RU" sz="2500" cap="none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6497" y="1308100"/>
            <a:ext cx="12003903" cy="5422900"/>
          </a:xfrm>
        </p:spPr>
        <p:txBody>
          <a:bodyPr>
            <a:normAutofit fontScale="70000" lnSpcReduction="20000"/>
          </a:bodyPr>
          <a:lstStyle/>
          <a:p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4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57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27.10.2015 проходит </a:t>
            </a:r>
            <a:r>
              <a:rPr lang="ru-RU" sz="57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независимую экспертизу на </a:t>
            </a:r>
            <a:r>
              <a:rPr lang="ru-RU" sz="57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коррупциогенность</a:t>
            </a:r>
            <a:r>
              <a:rPr lang="ru-RU" sz="57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проект приказа </a:t>
            </a:r>
            <a:r>
              <a:rPr lang="ru-RU" sz="57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Департамента финансов администрации Петропавловск-Камчатского городского округа</a:t>
            </a:r>
          </a:p>
          <a:p>
            <a:r>
              <a:rPr lang="ru-RU" sz="57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«О </a:t>
            </a:r>
            <a:r>
              <a:rPr lang="ru-RU" sz="57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порядке проведения мониторинга качества финансового менеджмента, осуществляемого главными распорядителями бюджетных средств, главными администраторами доходов бюджета Петропавловск-Камчатского городского </a:t>
            </a:r>
            <a:r>
              <a:rPr lang="ru-RU" sz="57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округа»</a:t>
            </a:r>
            <a:endParaRPr lang="ru-RU" sz="57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en-US" sz="4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4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3860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9"/>
          <p:cNvGrpSpPr>
            <a:grpSpLocks/>
          </p:cNvGrpSpPr>
          <p:nvPr/>
        </p:nvGrpSpPr>
        <p:grpSpPr bwMode="auto">
          <a:xfrm>
            <a:off x="2" y="65128"/>
            <a:ext cx="12191997" cy="1055076"/>
            <a:chOff x="11429" y="116632"/>
            <a:chExt cx="8964485" cy="766615"/>
          </a:xfrm>
          <a:solidFill>
            <a:schemeClr val="tx2">
              <a:lumMod val="20000"/>
              <a:lumOff val="80000"/>
              <a:alpha val="70000"/>
            </a:schemeClr>
          </a:solidFill>
        </p:grpSpPr>
        <p:sp>
          <p:nvSpPr>
            <p:cNvPr id="7" name="Прямоугольник 6"/>
            <p:cNvSpPr/>
            <p:nvPr/>
          </p:nvSpPr>
          <p:spPr>
            <a:xfrm>
              <a:off x="11429" y="332491"/>
              <a:ext cx="8964485" cy="357119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/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Департамент финансов администрации Петропавловск-Камчатского городского округа</a:t>
              </a:r>
              <a:endParaRPr lang="ru-RU" cap="all" dirty="0">
                <a:ln w="3175" cmpd="sng">
                  <a:noFill/>
                </a:ln>
                <a:solidFill>
                  <a:schemeClr val="tx1"/>
                </a:solidFill>
                <a:latin typeface="Franklin Gothic Demi" panose="020B0703020102020204" pitchFamily="34" charset="0"/>
                <a:ea typeface="+mj-ea"/>
                <a:cs typeface="+mj-cs"/>
              </a:endParaRPr>
            </a:p>
          </p:txBody>
        </p:sp>
        <p:pic>
          <p:nvPicPr>
            <p:cNvPr id="9" name="Picture 2" descr="H:\Documents and Settings\EMatvienko\Рабочий стол\gerb_big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116632"/>
              <a:ext cx="787125" cy="766615"/>
            </a:xfrm>
            <a:prstGeom prst="rect">
              <a:avLst/>
            </a:prstGeom>
            <a:grpFill/>
            <a:ln w="9525">
              <a:solidFill>
                <a:schemeClr val="accent5">
                  <a:lumMod val="25000"/>
                </a:schemeClr>
              </a:solidFill>
              <a:miter lim="800000"/>
              <a:headEnd/>
              <a:tailEnd/>
            </a:ln>
            <a:extLst/>
          </p:spPr>
        </p:pic>
      </p:grpSp>
      <p:sp>
        <p:nvSpPr>
          <p:cNvPr id="8" name="Заголовок 1"/>
          <p:cNvSpPr txBox="1">
            <a:spLocks/>
          </p:cNvSpPr>
          <p:nvPr/>
        </p:nvSpPr>
        <p:spPr>
          <a:xfrm>
            <a:off x="0" y="1150787"/>
            <a:ext cx="12191999" cy="5580213"/>
          </a:xfrm>
          <a:prstGeom prst="rect">
            <a:avLst/>
          </a:prstGeom>
          <a:effectLst/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571500" indent="-571500">
              <a:buFont typeface="+mj-lt"/>
              <a:buAutoNum type="arabicParenR"/>
            </a:pPr>
            <a:endParaRPr lang="ru-RU" sz="2500" cap="none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2500" cap="none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sz="2500" cap="none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endParaRPr lang="ru-RU" sz="2500" cap="none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6497" y="1308100"/>
            <a:ext cx="12003903" cy="5422900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1) мониторинг качества финансового </a:t>
            </a:r>
            <a:r>
              <a:rPr lang="ru-RU" sz="4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менеджмента будет проводиться 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 2016 года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2) срок представления данных от ГРБС в целях проведения менеджмента </a:t>
            </a:r>
          </a:p>
          <a:p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 01 мая 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текущего финансового года .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en-US" sz="4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4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3680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9"/>
          <p:cNvGrpSpPr>
            <a:grpSpLocks/>
          </p:cNvGrpSpPr>
          <p:nvPr/>
        </p:nvGrpSpPr>
        <p:grpSpPr bwMode="auto">
          <a:xfrm>
            <a:off x="2" y="65128"/>
            <a:ext cx="12191997" cy="1055076"/>
            <a:chOff x="11429" y="116632"/>
            <a:chExt cx="8964485" cy="766615"/>
          </a:xfrm>
          <a:solidFill>
            <a:schemeClr val="tx2">
              <a:lumMod val="20000"/>
              <a:lumOff val="80000"/>
              <a:alpha val="70000"/>
            </a:schemeClr>
          </a:solidFill>
        </p:grpSpPr>
        <p:sp>
          <p:nvSpPr>
            <p:cNvPr id="7" name="Прямоугольник 6"/>
            <p:cNvSpPr/>
            <p:nvPr/>
          </p:nvSpPr>
          <p:spPr>
            <a:xfrm>
              <a:off x="11429" y="332491"/>
              <a:ext cx="8964485" cy="357119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/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Департамент финансов администрации Петропавловск-Камчатского городского округа</a:t>
              </a:r>
              <a:endParaRPr lang="ru-RU" cap="all" dirty="0">
                <a:ln w="3175" cmpd="sng">
                  <a:noFill/>
                </a:ln>
                <a:solidFill>
                  <a:schemeClr val="tx1"/>
                </a:solidFill>
                <a:latin typeface="Franklin Gothic Demi" panose="020B0703020102020204" pitchFamily="34" charset="0"/>
                <a:ea typeface="+mj-ea"/>
                <a:cs typeface="+mj-cs"/>
              </a:endParaRPr>
            </a:p>
          </p:txBody>
        </p:sp>
        <p:pic>
          <p:nvPicPr>
            <p:cNvPr id="9" name="Picture 2" descr="H:\Documents and Settings\EMatvienko\Рабочий стол\gerb_big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116632"/>
              <a:ext cx="787125" cy="766615"/>
            </a:xfrm>
            <a:prstGeom prst="rect">
              <a:avLst/>
            </a:prstGeom>
            <a:grpFill/>
            <a:ln w="9525">
              <a:solidFill>
                <a:schemeClr val="accent5">
                  <a:lumMod val="25000"/>
                </a:schemeClr>
              </a:solidFill>
              <a:miter lim="800000"/>
              <a:headEnd/>
              <a:tailEnd/>
            </a:ln>
            <a:extLst/>
          </p:spPr>
        </p:pic>
      </p:grpSp>
      <p:sp>
        <p:nvSpPr>
          <p:cNvPr id="8" name="Заголовок 1"/>
          <p:cNvSpPr txBox="1">
            <a:spLocks/>
          </p:cNvSpPr>
          <p:nvPr/>
        </p:nvSpPr>
        <p:spPr>
          <a:xfrm>
            <a:off x="0" y="1150787"/>
            <a:ext cx="12191999" cy="5580213"/>
          </a:xfrm>
          <a:prstGeom prst="rect">
            <a:avLst/>
          </a:prstGeom>
          <a:effectLst/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571500" indent="-571500">
              <a:buFont typeface="+mj-lt"/>
              <a:buAutoNum type="arabicParenR"/>
            </a:pPr>
            <a:endParaRPr lang="ru-RU" sz="2500" cap="none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2500" cap="none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sz="2500" cap="none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endParaRPr lang="ru-RU" sz="2500" cap="none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6497" y="1308100"/>
            <a:ext cx="12003903" cy="5422900"/>
          </a:xfrm>
        </p:spPr>
        <p:txBody>
          <a:bodyPr>
            <a:normAutofit/>
          </a:bodyPr>
          <a:lstStyle/>
          <a:p>
            <a:pPr algn="ctr"/>
            <a:endParaRPr lang="ru-RU" sz="4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СПАСИБО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 ВНИМАНИЕ!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en-US" sz="4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4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6402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9"/>
          <p:cNvGrpSpPr>
            <a:grpSpLocks/>
          </p:cNvGrpSpPr>
          <p:nvPr/>
        </p:nvGrpSpPr>
        <p:grpSpPr bwMode="auto">
          <a:xfrm>
            <a:off x="2" y="65128"/>
            <a:ext cx="12191997" cy="1055076"/>
            <a:chOff x="11429" y="116632"/>
            <a:chExt cx="8964485" cy="766615"/>
          </a:xfrm>
          <a:solidFill>
            <a:schemeClr val="tx2">
              <a:lumMod val="20000"/>
              <a:lumOff val="80000"/>
              <a:alpha val="70000"/>
            </a:schemeClr>
          </a:solidFill>
        </p:grpSpPr>
        <p:sp>
          <p:nvSpPr>
            <p:cNvPr id="7" name="Прямоугольник 6"/>
            <p:cNvSpPr/>
            <p:nvPr/>
          </p:nvSpPr>
          <p:spPr>
            <a:xfrm>
              <a:off x="11429" y="332491"/>
              <a:ext cx="8964485" cy="357119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/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Департамент финансов администрации Петропавловск-Камчатского городского округа</a:t>
              </a:r>
              <a:endParaRPr lang="ru-RU" cap="all" dirty="0">
                <a:ln w="3175" cmpd="sng">
                  <a:noFill/>
                </a:ln>
                <a:solidFill>
                  <a:schemeClr val="tx1"/>
                </a:solidFill>
                <a:latin typeface="Franklin Gothic Demi" panose="020B0703020102020204" pitchFamily="34" charset="0"/>
                <a:ea typeface="+mj-ea"/>
                <a:cs typeface="+mj-cs"/>
              </a:endParaRPr>
            </a:p>
          </p:txBody>
        </p:sp>
        <p:pic>
          <p:nvPicPr>
            <p:cNvPr id="9" name="Picture 2" descr="H:\Documents and Settings\EMatvienko\Рабочий стол\gerb_big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116632"/>
              <a:ext cx="787125" cy="766615"/>
            </a:xfrm>
            <a:prstGeom prst="rect">
              <a:avLst/>
            </a:prstGeom>
            <a:grpFill/>
            <a:ln w="9525">
              <a:solidFill>
                <a:schemeClr val="accent5">
                  <a:lumMod val="25000"/>
                </a:schemeClr>
              </a:solidFill>
              <a:miter lim="800000"/>
              <a:headEnd/>
              <a:tailEnd/>
            </a:ln>
            <a:extLst/>
          </p:spPr>
        </p:pic>
      </p:grpSp>
      <p:sp>
        <p:nvSpPr>
          <p:cNvPr id="8" name="Заголовок 1"/>
          <p:cNvSpPr txBox="1">
            <a:spLocks/>
          </p:cNvSpPr>
          <p:nvPr/>
        </p:nvSpPr>
        <p:spPr>
          <a:xfrm>
            <a:off x="0" y="1150787"/>
            <a:ext cx="12191999" cy="5580213"/>
          </a:xfrm>
          <a:prstGeom prst="rect">
            <a:avLst/>
          </a:prstGeom>
          <a:effectLst/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571500" indent="-571500">
              <a:buFont typeface="+mj-lt"/>
              <a:buAutoNum type="arabicParenR"/>
            </a:pPr>
            <a:endParaRPr lang="ru-RU" sz="2500" cap="none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2500" cap="none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sz="2500" cap="none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endParaRPr lang="ru-RU" sz="2500" cap="none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6497" y="1308100"/>
            <a:ext cx="12003903" cy="5422900"/>
          </a:xfrm>
        </p:spPr>
        <p:txBody>
          <a:bodyPr>
            <a:normAutofit fontScale="92500" lnSpcReduction="20000"/>
          </a:bodyPr>
          <a:lstStyle/>
          <a:p>
            <a:pPr algn="ctr"/>
            <a:endParaRPr lang="ru-RU" sz="4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I. 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ru-RU" sz="4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сроках сдачи годовой отчетности </a:t>
            </a:r>
            <a:endParaRPr lang="ru-RU" sz="4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4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2015 год </a:t>
            </a:r>
            <a:endParaRPr lang="ru-RU" sz="4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Заместитель руководителя - начальник отдела </a:t>
            </a:r>
          </a:p>
          <a:p>
            <a:pPr algn="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учета и отчетности Департамента финансов  </a:t>
            </a:r>
          </a:p>
          <a:p>
            <a:pPr algn="r"/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Капанадзе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Л.Э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4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3438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9"/>
          <p:cNvGrpSpPr>
            <a:grpSpLocks/>
          </p:cNvGrpSpPr>
          <p:nvPr/>
        </p:nvGrpSpPr>
        <p:grpSpPr bwMode="auto">
          <a:xfrm>
            <a:off x="2" y="65128"/>
            <a:ext cx="12191997" cy="1055076"/>
            <a:chOff x="11429" y="116632"/>
            <a:chExt cx="8964485" cy="766615"/>
          </a:xfrm>
          <a:solidFill>
            <a:schemeClr val="tx2">
              <a:lumMod val="20000"/>
              <a:lumOff val="80000"/>
              <a:alpha val="70000"/>
            </a:schemeClr>
          </a:solidFill>
        </p:grpSpPr>
        <p:sp>
          <p:nvSpPr>
            <p:cNvPr id="7" name="Прямоугольник 6"/>
            <p:cNvSpPr/>
            <p:nvPr/>
          </p:nvSpPr>
          <p:spPr>
            <a:xfrm>
              <a:off x="11429" y="332491"/>
              <a:ext cx="8964485" cy="357119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/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Департамент финансов администрации Петропавловск-Камчатского городского округа</a:t>
              </a:r>
              <a:endParaRPr lang="ru-RU" cap="all" dirty="0">
                <a:ln w="3175" cmpd="sng">
                  <a:noFill/>
                </a:ln>
                <a:solidFill>
                  <a:schemeClr val="tx1"/>
                </a:solidFill>
                <a:latin typeface="Franklin Gothic Demi" panose="020B0703020102020204" pitchFamily="34" charset="0"/>
                <a:ea typeface="+mj-ea"/>
                <a:cs typeface="+mj-cs"/>
              </a:endParaRPr>
            </a:p>
          </p:txBody>
        </p:sp>
        <p:pic>
          <p:nvPicPr>
            <p:cNvPr id="9" name="Picture 2" descr="H:\Documents and Settings\EMatvienko\Рабочий стол\gerb_big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116632"/>
              <a:ext cx="787125" cy="766615"/>
            </a:xfrm>
            <a:prstGeom prst="rect">
              <a:avLst/>
            </a:prstGeom>
            <a:grpFill/>
            <a:ln w="9525">
              <a:solidFill>
                <a:schemeClr val="accent5">
                  <a:lumMod val="25000"/>
                </a:schemeClr>
              </a:solidFill>
              <a:miter lim="800000"/>
              <a:headEnd/>
              <a:tailEnd/>
            </a:ln>
            <a:extLst/>
          </p:spPr>
        </p:pic>
      </p:grpSp>
      <p:sp>
        <p:nvSpPr>
          <p:cNvPr id="8" name="Заголовок 1"/>
          <p:cNvSpPr txBox="1">
            <a:spLocks/>
          </p:cNvSpPr>
          <p:nvPr/>
        </p:nvSpPr>
        <p:spPr>
          <a:xfrm>
            <a:off x="0" y="1150787"/>
            <a:ext cx="12191999" cy="5580213"/>
          </a:xfrm>
          <a:prstGeom prst="rect">
            <a:avLst/>
          </a:prstGeom>
          <a:effectLst/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571500" indent="-571500">
              <a:buFont typeface="+mj-lt"/>
              <a:buAutoNum type="arabicParenR"/>
            </a:pPr>
            <a:endParaRPr lang="ru-RU" sz="2500" cap="none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2500" cap="none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sz="2500" cap="none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endParaRPr lang="ru-RU" sz="2500" cap="none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6497" y="1308100"/>
            <a:ext cx="12003903" cy="5422900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Приказ Минфина Камчатского края </a:t>
            </a:r>
          </a:p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 08.10.2015 № 185 </a:t>
            </a:r>
          </a:p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«О сроках представления отчетности об исполнении консолидированных бюджетов муниципальных образований в Камчатском крае за 2015 год, сводной бухгалтерской отчетности бюджетных и автономных учреждений за 2015 год»</a:t>
            </a:r>
          </a:p>
          <a:p>
            <a:pPr algn="r"/>
            <a:endParaRPr lang="ru-RU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4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3210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9"/>
          <p:cNvGrpSpPr>
            <a:grpSpLocks/>
          </p:cNvGrpSpPr>
          <p:nvPr/>
        </p:nvGrpSpPr>
        <p:grpSpPr bwMode="auto">
          <a:xfrm>
            <a:off x="2" y="65128"/>
            <a:ext cx="12191997" cy="1055076"/>
            <a:chOff x="11429" y="116632"/>
            <a:chExt cx="8964485" cy="766615"/>
          </a:xfrm>
          <a:solidFill>
            <a:schemeClr val="tx2">
              <a:lumMod val="20000"/>
              <a:lumOff val="80000"/>
              <a:alpha val="70000"/>
            </a:schemeClr>
          </a:solidFill>
        </p:grpSpPr>
        <p:sp>
          <p:nvSpPr>
            <p:cNvPr id="7" name="Прямоугольник 6"/>
            <p:cNvSpPr/>
            <p:nvPr/>
          </p:nvSpPr>
          <p:spPr>
            <a:xfrm>
              <a:off x="11429" y="332491"/>
              <a:ext cx="8964485" cy="357119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/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Департамент финансов администрации Петропавловск-Камчатского городского округа</a:t>
              </a:r>
              <a:endParaRPr lang="ru-RU" cap="all" dirty="0">
                <a:ln w="3175" cmpd="sng">
                  <a:noFill/>
                </a:ln>
                <a:solidFill>
                  <a:schemeClr val="tx1"/>
                </a:solidFill>
                <a:latin typeface="Franklin Gothic Demi" panose="020B0703020102020204" pitchFamily="34" charset="0"/>
                <a:ea typeface="+mj-ea"/>
                <a:cs typeface="+mj-cs"/>
              </a:endParaRPr>
            </a:p>
          </p:txBody>
        </p:sp>
        <p:pic>
          <p:nvPicPr>
            <p:cNvPr id="9" name="Picture 2" descr="H:\Documents and Settings\EMatvienko\Рабочий стол\gerb_big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116632"/>
              <a:ext cx="787125" cy="766615"/>
            </a:xfrm>
            <a:prstGeom prst="rect">
              <a:avLst/>
            </a:prstGeom>
            <a:grpFill/>
            <a:ln w="9525">
              <a:solidFill>
                <a:schemeClr val="accent5">
                  <a:lumMod val="25000"/>
                </a:schemeClr>
              </a:solidFill>
              <a:miter lim="800000"/>
              <a:headEnd/>
              <a:tailEnd/>
            </a:ln>
            <a:extLst/>
          </p:spPr>
        </p:pic>
      </p:grpSp>
      <p:sp>
        <p:nvSpPr>
          <p:cNvPr id="8" name="Заголовок 1"/>
          <p:cNvSpPr txBox="1">
            <a:spLocks/>
          </p:cNvSpPr>
          <p:nvPr/>
        </p:nvSpPr>
        <p:spPr>
          <a:xfrm>
            <a:off x="0" y="1150787"/>
            <a:ext cx="12191999" cy="5580213"/>
          </a:xfrm>
          <a:prstGeom prst="rect">
            <a:avLst/>
          </a:prstGeom>
          <a:effectLst/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571500" indent="-571500">
              <a:buFont typeface="+mj-lt"/>
              <a:buAutoNum type="arabicParenR"/>
            </a:pPr>
            <a:endParaRPr lang="ru-RU" sz="2500" cap="none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2500" cap="none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sz="2500" cap="none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endParaRPr lang="ru-RU" sz="2500" cap="none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6497" y="1308100"/>
            <a:ext cx="12003903" cy="542290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Срок </a:t>
            </a:r>
            <a:r>
              <a:rPr lang="ru-RU" sz="4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сдачи годовой отчетности </a:t>
            </a:r>
            <a:endParaRPr lang="ru-RU" sz="4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4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2015 год 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ГРБС </a:t>
            </a:r>
          </a:p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Департамент финансов администрации Петропавловск-Камчатского городского округа </a:t>
            </a:r>
          </a:p>
          <a:p>
            <a:pPr algn="ctr"/>
            <a:r>
              <a:rPr lang="ru-RU" sz="5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 01 ФЕВРАЛЯ 2016 ГОДА</a:t>
            </a:r>
          </a:p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(проект приказа Департамента </a:t>
            </a:r>
            <a:r>
              <a:rPr lang="ru-RU" sz="4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финансов 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проходит независимую экспертизу </a:t>
            </a:r>
            <a:r>
              <a:rPr lang="ru-RU" sz="4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4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коррупциогенность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 22.10.2015) </a:t>
            </a:r>
            <a:endParaRPr lang="ru-RU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4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8156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9"/>
          <p:cNvGrpSpPr>
            <a:grpSpLocks/>
          </p:cNvGrpSpPr>
          <p:nvPr/>
        </p:nvGrpSpPr>
        <p:grpSpPr bwMode="auto">
          <a:xfrm>
            <a:off x="2" y="65128"/>
            <a:ext cx="12191997" cy="1055076"/>
            <a:chOff x="11429" y="116632"/>
            <a:chExt cx="8964485" cy="766615"/>
          </a:xfrm>
          <a:solidFill>
            <a:schemeClr val="tx2">
              <a:lumMod val="20000"/>
              <a:lumOff val="80000"/>
              <a:alpha val="70000"/>
            </a:schemeClr>
          </a:solidFill>
        </p:grpSpPr>
        <p:sp>
          <p:nvSpPr>
            <p:cNvPr id="7" name="Прямоугольник 6"/>
            <p:cNvSpPr/>
            <p:nvPr/>
          </p:nvSpPr>
          <p:spPr>
            <a:xfrm>
              <a:off x="11429" y="332491"/>
              <a:ext cx="8964485" cy="357119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/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Департамент финансов администрации Петропавловск-Камчатского городского округа</a:t>
              </a:r>
              <a:endParaRPr lang="ru-RU" cap="all" dirty="0">
                <a:ln w="3175" cmpd="sng">
                  <a:noFill/>
                </a:ln>
                <a:solidFill>
                  <a:schemeClr val="tx1"/>
                </a:solidFill>
                <a:latin typeface="Franklin Gothic Demi" panose="020B0703020102020204" pitchFamily="34" charset="0"/>
                <a:ea typeface="+mj-ea"/>
                <a:cs typeface="+mj-cs"/>
              </a:endParaRPr>
            </a:p>
          </p:txBody>
        </p:sp>
        <p:pic>
          <p:nvPicPr>
            <p:cNvPr id="9" name="Picture 2" descr="H:\Documents and Settings\EMatvienko\Рабочий стол\gerb_big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116632"/>
              <a:ext cx="787125" cy="766615"/>
            </a:xfrm>
            <a:prstGeom prst="rect">
              <a:avLst/>
            </a:prstGeom>
            <a:grpFill/>
            <a:ln w="9525">
              <a:solidFill>
                <a:schemeClr val="accent5">
                  <a:lumMod val="25000"/>
                </a:schemeClr>
              </a:solidFill>
              <a:miter lim="800000"/>
              <a:headEnd/>
              <a:tailEnd/>
            </a:ln>
            <a:extLst/>
          </p:spPr>
        </p:pic>
      </p:grpSp>
      <p:sp>
        <p:nvSpPr>
          <p:cNvPr id="8" name="Заголовок 1"/>
          <p:cNvSpPr txBox="1">
            <a:spLocks/>
          </p:cNvSpPr>
          <p:nvPr/>
        </p:nvSpPr>
        <p:spPr>
          <a:xfrm>
            <a:off x="0" y="1150787"/>
            <a:ext cx="12191999" cy="5580213"/>
          </a:xfrm>
          <a:prstGeom prst="rect">
            <a:avLst/>
          </a:prstGeom>
          <a:effectLst/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571500" indent="-571500">
              <a:buFont typeface="+mj-lt"/>
              <a:buAutoNum type="arabicParenR"/>
            </a:pPr>
            <a:endParaRPr lang="ru-RU" sz="2500" cap="none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2500" cap="none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sz="2500" cap="none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endParaRPr lang="ru-RU" sz="2500" cap="none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6497" y="1308100"/>
            <a:ext cx="12003903" cy="5422900"/>
          </a:xfrm>
        </p:spPr>
        <p:txBody>
          <a:bodyPr>
            <a:normAutofit fontScale="92500"/>
          </a:bodyPr>
          <a:lstStyle/>
          <a:p>
            <a:pPr algn="ctr"/>
            <a:endParaRPr lang="ru-RU" sz="4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II.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Формирование </a:t>
            </a:r>
            <a:r>
              <a:rPr lang="ru-RU" sz="4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утверждение ведомственных перечней услуг (работ), оказываемых (выполняемых) муниципальными учреждениями </a:t>
            </a:r>
            <a:endParaRPr lang="ru-RU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300538" algn="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Главный специалист-эксперт отдела бюджетной политики и правового обеспечения  </a:t>
            </a:r>
          </a:p>
          <a:p>
            <a:pPr marL="7710488" algn="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А.В.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Зарубенко</a:t>
            </a: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4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6935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9"/>
          <p:cNvGrpSpPr>
            <a:grpSpLocks/>
          </p:cNvGrpSpPr>
          <p:nvPr/>
        </p:nvGrpSpPr>
        <p:grpSpPr bwMode="auto">
          <a:xfrm>
            <a:off x="2" y="65128"/>
            <a:ext cx="12191997" cy="1055076"/>
            <a:chOff x="11429" y="116632"/>
            <a:chExt cx="8964485" cy="766615"/>
          </a:xfrm>
          <a:solidFill>
            <a:schemeClr val="tx2">
              <a:lumMod val="20000"/>
              <a:lumOff val="80000"/>
              <a:alpha val="70000"/>
            </a:schemeClr>
          </a:solidFill>
        </p:grpSpPr>
        <p:sp>
          <p:nvSpPr>
            <p:cNvPr id="7" name="Прямоугольник 6"/>
            <p:cNvSpPr/>
            <p:nvPr/>
          </p:nvSpPr>
          <p:spPr>
            <a:xfrm>
              <a:off x="11429" y="332491"/>
              <a:ext cx="8964485" cy="357119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/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Департамент финансов администрации Петропавловск-Камчатского городского округа</a:t>
              </a:r>
              <a:endParaRPr lang="ru-RU" cap="all" dirty="0">
                <a:ln w="3175" cmpd="sng">
                  <a:noFill/>
                </a:ln>
                <a:solidFill>
                  <a:schemeClr val="tx1"/>
                </a:solidFill>
                <a:latin typeface="Franklin Gothic Demi" panose="020B0703020102020204" pitchFamily="34" charset="0"/>
                <a:ea typeface="+mj-ea"/>
                <a:cs typeface="+mj-cs"/>
              </a:endParaRPr>
            </a:p>
          </p:txBody>
        </p:sp>
        <p:pic>
          <p:nvPicPr>
            <p:cNvPr id="9" name="Picture 2" descr="H:\Documents and Settings\EMatvienko\Рабочий стол\gerb_big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116632"/>
              <a:ext cx="787125" cy="766615"/>
            </a:xfrm>
            <a:prstGeom prst="rect">
              <a:avLst/>
            </a:prstGeom>
            <a:grpFill/>
            <a:ln w="9525">
              <a:solidFill>
                <a:schemeClr val="accent5">
                  <a:lumMod val="25000"/>
                </a:schemeClr>
              </a:solidFill>
              <a:miter lim="800000"/>
              <a:headEnd/>
              <a:tailEnd/>
            </a:ln>
            <a:extLst/>
          </p:spPr>
        </p:pic>
      </p:grpSp>
      <p:sp>
        <p:nvSpPr>
          <p:cNvPr id="8" name="Заголовок 1"/>
          <p:cNvSpPr txBox="1">
            <a:spLocks/>
          </p:cNvSpPr>
          <p:nvPr/>
        </p:nvSpPr>
        <p:spPr>
          <a:xfrm>
            <a:off x="0" y="1150787"/>
            <a:ext cx="12191999" cy="5580213"/>
          </a:xfrm>
          <a:prstGeom prst="rect">
            <a:avLst/>
          </a:prstGeom>
          <a:effectLst/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571500" indent="-571500">
              <a:buFont typeface="+mj-lt"/>
              <a:buAutoNum type="arabicParenR"/>
            </a:pPr>
            <a:endParaRPr lang="ru-RU" sz="2500" cap="none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2500" cap="none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sz="2500" cap="none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endParaRPr lang="ru-RU" sz="2500" cap="none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4047" y="1161881"/>
            <a:ext cx="12003903" cy="1642979"/>
          </a:xfrm>
        </p:spPr>
        <p:txBody>
          <a:bodyPr>
            <a:noAutofit/>
          </a:bodyPr>
          <a:lstStyle/>
          <a:p>
            <a:pPr marL="85725" algn="ctr"/>
            <a:r>
              <a:rPr lang="ru-RU" sz="1800" b="1" dirty="0">
                <a:solidFill>
                  <a:schemeClr val="accent1">
                    <a:lumMod val="50000"/>
                  </a:schemeClr>
                </a:solidFill>
                <a:latin typeface="DIN Pro Regular"/>
              </a:rPr>
              <a:t>Об организации работ по формированию и ведению ведомственных перечней государственных (муниципальных) услуг и работ, оказываемых и выполняемых государственными учреждениями субъектов Российской Федерации (муниципальными учреждениями), и формировании предложений о внесении изменений в базовые (отраслевые) перечни</a:t>
            </a:r>
            <a:br>
              <a:rPr lang="ru-RU" sz="1800" b="1" dirty="0">
                <a:solidFill>
                  <a:schemeClr val="accent1">
                    <a:lumMod val="50000"/>
                  </a:schemeClr>
                </a:solidFill>
                <a:latin typeface="DIN Pro Regular"/>
              </a:rPr>
            </a:br>
            <a:r>
              <a:rPr lang="ru-RU" altLang="ru-RU" sz="1800" b="1" dirty="0">
                <a:solidFill>
                  <a:srgbClr val="077A3E"/>
                </a:solidFill>
                <a:latin typeface="DIN Pro Light"/>
                <a:ea typeface="DINPro-Regular"/>
                <a:cs typeface="DINPro-Regular"/>
              </a:rPr>
              <a:t>НОРМАТИВНОЕ ПРАВОВОЕ РЕГУЛИРОВАНИЕ</a:t>
            </a:r>
            <a:br>
              <a:rPr lang="ru-RU" altLang="ru-RU" sz="1800" b="1" dirty="0">
                <a:solidFill>
                  <a:srgbClr val="077A3E"/>
                </a:solidFill>
                <a:latin typeface="DIN Pro Light"/>
                <a:ea typeface="DINPro-Regular"/>
                <a:cs typeface="DINPro-Regular"/>
              </a:rPr>
            </a:br>
            <a:r>
              <a:rPr lang="ru-RU" altLang="ru-RU" sz="1800" b="1" dirty="0">
                <a:solidFill>
                  <a:srgbClr val="077A3E"/>
                </a:solidFill>
                <a:latin typeface="DIN Pro Light"/>
                <a:ea typeface="DINPro-Regular"/>
                <a:cs typeface="DINPro-Regular"/>
              </a:rPr>
              <a:t>(федеральный уровень)</a:t>
            </a:r>
            <a:endParaRPr lang="ru-RU" sz="18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55194" y="3060575"/>
            <a:ext cx="11393907" cy="101065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711200" fontAlgn="base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ru-RU" b="1" kern="0" dirty="0">
                <a:solidFill>
                  <a:srgbClr val="0C0C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Постановление Правительства Российской Федерации от 26.02.2014 №151</a:t>
            </a:r>
          </a:p>
          <a:p>
            <a:pPr lvl="0" algn="just" defTabSz="711200" fontAlgn="base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ru-RU" sz="1600" b="1" kern="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Общие требования к формированию, ведению и утверждению ведомственных перечней государственных (муниципальных) услуг и работ, оказываемых и выполняемых государственными учреждениями субъектов Российской Федерации (муниципальными учреждениями)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05326" y="4330979"/>
            <a:ext cx="11293644" cy="12512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711200" fontAlgn="base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ru-RU" b="1" kern="0" dirty="0">
                <a:solidFill>
                  <a:srgbClr val="0C0C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Минфина России от 29.12.2014 № 174н </a:t>
            </a:r>
            <a:r>
              <a:rPr lang="ru-RU" b="1" i="1" kern="0" dirty="0">
                <a:solidFill>
                  <a:srgbClr val="0C0C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(п. 5 Общих требований)</a:t>
            </a:r>
          </a:p>
          <a:p>
            <a:pPr lvl="0" algn="just" defTabSz="711200" fontAlgn="base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ru-RU" sz="1600" b="1" kern="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формирования (изменения) реестровых записей при формировании и ведении ведомственных перечней государственных (муниципальных) услуг и работ, оказываемых и выполняемых государственными учреждениями субъектов РФ (муниципальными учреждениями) и структуры их уникального номера, включая правила формирования информации и документов для включения в указанные реестровые записи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05326" y="5730804"/>
            <a:ext cx="11293644" cy="95049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711200" fontAlgn="base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ru-RU" b="1" kern="0" dirty="0">
                <a:solidFill>
                  <a:srgbClr val="0C0C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Минфина России от 17.12.2014 № 152н</a:t>
            </a:r>
          </a:p>
          <a:p>
            <a:pPr lvl="0" algn="just" defTabSz="711200" fontAlgn="base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ru-RU" sz="1600" b="1" kern="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размещения на </a:t>
            </a:r>
            <a:r>
              <a:rPr lang="en-US" sz="1600" b="1" kern="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www.bus.gov.ru</a:t>
            </a:r>
            <a:r>
              <a:rPr lang="en-US" sz="1400" b="1" kern="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kern="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базовых (отраслевых) перечней государственных и муниципальных услуг и работ, ведомственных перечней государственных услуг и работ</a:t>
            </a:r>
          </a:p>
        </p:txBody>
      </p:sp>
    </p:spTree>
    <p:extLst>
      <p:ext uri="{BB962C8B-B14F-4D97-AF65-F5344CB8AC3E}">
        <p14:creationId xmlns:p14="http://schemas.microsoft.com/office/powerpoint/2010/main" val="4016109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3254" y="1888958"/>
            <a:ext cx="11345492" cy="475092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85011" y="1124952"/>
            <a:ext cx="11450052" cy="1846848"/>
          </a:xfrm>
          <a:prstGeom prst="roundRect">
            <a:avLst>
              <a:gd name="adj" fmla="val 2163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C0C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Минфина России от 26.03.2015 </a:t>
            </a:r>
            <a:r>
              <a:rPr lang="ru-RU" b="1" dirty="0" smtClean="0">
                <a:solidFill>
                  <a:srgbClr val="0C0C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lang="ru-RU" b="1" dirty="0">
                <a:solidFill>
                  <a:srgbClr val="0C0C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48н</a:t>
            </a: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 </a:t>
            </a:r>
            <a:r>
              <a:rPr lang="ru-RU" sz="1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утверждении Порядка направления федеральными органами государственной власти (государственными органами), органами государственной власти субъекта Российской Федерации, органами местного самоуправления, осуществляющими функции и полномочия учредителя бюджетных или автономных учреждений, а также главными распорядителями бюджетных средств, в ведении которых находятся казенные учреждения, предложений о внесении изменений в базовые (отраслевые) перечни государственных и муниципальных услуг и </a:t>
            </a:r>
            <a:r>
              <a:rPr lang="ru-RU" sz="1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</a:t>
            </a:r>
            <a:endParaRPr lang="ru-RU" sz="1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85011" y="3272588"/>
            <a:ext cx="11450052" cy="146785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C0C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Минфина России от 16.06.2014 </a:t>
            </a:r>
            <a:r>
              <a:rPr lang="ru-RU" b="1" dirty="0" smtClean="0">
                <a:solidFill>
                  <a:srgbClr val="0C0C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lang="ru-RU" b="1" dirty="0">
                <a:solidFill>
                  <a:srgbClr val="0C0C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49н </a:t>
            </a:r>
            <a:endParaRPr lang="ru-RU" b="1" dirty="0" smtClean="0">
              <a:solidFill>
                <a:srgbClr val="0C0C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 </a:t>
            </a:r>
            <a:r>
              <a:rPr lang="ru-RU" sz="1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утверждении Перечня видов деятельности, по которым федеральными органами исполнительной власти, осуществляющими функции по выработке государственной политики и нормативно-правовому регулированию в установленных сферах деятельности, формируются базовые (отраслевые) перечни государственных и муниципальных услуг и </a:t>
            </a:r>
            <a:r>
              <a:rPr lang="ru-RU" sz="1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</a:t>
            </a:r>
            <a:endParaRPr lang="ru-RU" sz="1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85011" y="5053263"/>
            <a:ext cx="11450052" cy="140769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C0CC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Приказ </a:t>
            </a:r>
            <a:r>
              <a:rPr lang="ru-RU" b="1" dirty="0">
                <a:solidFill>
                  <a:srgbClr val="0C0CC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Минфина России от 28.05.2014 </a:t>
            </a:r>
            <a:r>
              <a:rPr lang="ru-RU" b="1" dirty="0" smtClean="0">
                <a:solidFill>
                  <a:srgbClr val="0C0CC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№ </a:t>
            </a:r>
            <a:r>
              <a:rPr lang="ru-RU" b="1" dirty="0">
                <a:solidFill>
                  <a:srgbClr val="0C0CC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42н </a:t>
            </a:r>
            <a:endParaRPr lang="ru-RU" b="1" dirty="0" smtClean="0">
              <a:solidFill>
                <a:srgbClr val="0C0CC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just"/>
            <a:r>
              <a:rPr lang="ru-RU" sz="16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Об </a:t>
            </a:r>
            <a:r>
              <a:rPr lang="ru-RU" sz="1600" b="1" dirty="0">
                <a:solidFill>
                  <a:srgbClr val="7030A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утверждении Порядка формирования (изменения) реестровых записей при формировании и ведении базовых (отраслевых) перечней государственных и муниципальных услуг и работ, включая правила формирования информации и документов для включения в реестровые записи, структуры уникального номера реестровой </a:t>
            </a:r>
            <a:r>
              <a:rPr lang="ru-RU" sz="16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записи</a:t>
            </a:r>
            <a:endParaRPr lang="ru-RU" sz="1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9" name="Группа 9"/>
          <p:cNvGrpSpPr>
            <a:grpSpLocks/>
          </p:cNvGrpSpPr>
          <p:nvPr/>
        </p:nvGrpSpPr>
        <p:grpSpPr bwMode="auto">
          <a:xfrm>
            <a:off x="2" y="65128"/>
            <a:ext cx="12191997" cy="1055076"/>
            <a:chOff x="11429" y="116632"/>
            <a:chExt cx="8964485" cy="766615"/>
          </a:xfrm>
          <a:solidFill>
            <a:schemeClr val="tx2">
              <a:lumMod val="20000"/>
              <a:lumOff val="80000"/>
              <a:alpha val="70000"/>
            </a:schemeClr>
          </a:solidFill>
        </p:grpSpPr>
        <p:sp>
          <p:nvSpPr>
            <p:cNvPr id="10" name="Прямоугольник 9"/>
            <p:cNvSpPr/>
            <p:nvPr/>
          </p:nvSpPr>
          <p:spPr>
            <a:xfrm>
              <a:off x="11429" y="332491"/>
              <a:ext cx="8964485" cy="357119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/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Департамент финансов администрации Петропавловск-Камчатского городского округа</a:t>
              </a:r>
              <a:endParaRPr lang="ru-RU" cap="all" dirty="0">
                <a:ln w="3175" cmpd="sng">
                  <a:noFill/>
                </a:ln>
                <a:solidFill>
                  <a:schemeClr val="tx1"/>
                </a:solidFill>
                <a:latin typeface="Franklin Gothic Demi" panose="020B0703020102020204" pitchFamily="34" charset="0"/>
                <a:ea typeface="+mj-ea"/>
                <a:cs typeface="+mj-cs"/>
              </a:endParaRPr>
            </a:p>
          </p:txBody>
        </p:sp>
        <p:pic>
          <p:nvPicPr>
            <p:cNvPr id="11" name="Picture 2" descr="H:\Documents and Settings\EMatvienko\Рабочий стол\gerb_big.gi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116632"/>
              <a:ext cx="787125" cy="766615"/>
            </a:xfrm>
            <a:prstGeom prst="rect">
              <a:avLst/>
            </a:prstGeom>
            <a:grpFill/>
            <a:ln w="9525">
              <a:solidFill>
                <a:schemeClr val="accent5">
                  <a:lumMod val="25000"/>
                </a:schemeClr>
              </a:solidFill>
              <a:miter lim="800000"/>
              <a:headEnd/>
              <a:tailEnd/>
            </a:ln>
            <a:extLst/>
          </p:spPr>
        </p:pic>
      </p:grpSp>
    </p:spTree>
    <p:extLst>
      <p:ext uri="{BB962C8B-B14F-4D97-AF65-F5344CB8AC3E}">
        <p14:creationId xmlns:p14="http://schemas.microsoft.com/office/powerpoint/2010/main" val="21381921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9"/>
          <p:cNvGrpSpPr>
            <a:grpSpLocks/>
          </p:cNvGrpSpPr>
          <p:nvPr/>
        </p:nvGrpSpPr>
        <p:grpSpPr bwMode="auto">
          <a:xfrm>
            <a:off x="2" y="65128"/>
            <a:ext cx="12191997" cy="1055076"/>
            <a:chOff x="11429" y="116632"/>
            <a:chExt cx="8964485" cy="766615"/>
          </a:xfrm>
          <a:solidFill>
            <a:schemeClr val="tx2">
              <a:lumMod val="20000"/>
              <a:lumOff val="80000"/>
              <a:alpha val="70000"/>
            </a:schemeClr>
          </a:solidFill>
        </p:grpSpPr>
        <p:sp>
          <p:nvSpPr>
            <p:cNvPr id="7" name="Прямоугольник 6"/>
            <p:cNvSpPr/>
            <p:nvPr/>
          </p:nvSpPr>
          <p:spPr>
            <a:xfrm>
              <a:off x="11429" y="332491"/>
              <a:ext cx="8964485" cy="357119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/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Департамент финансов администрации Петропавловск-Камчатского городского округа</a:t>
              </a:r>
              <a:endParaRPr lang="ru-RU" cap="all" dirty="0">
                <a:ln w="3175" cmpd="sng">
                  <a:noFill/>
                </a:ln>
                <a:solidFill>
                  <a:schemeClr val="tx1"/>
                </a:solidFill>
                <a:latin typeface="Franklin Gothic Demi" panose="020B0703020102020204" pitchFamily="34" charset="0"/>
                <a:ea typeface="+mj-ea"/>
                <a:cs typeface="+mj-cs"/>
              </a:endParaRPr>
            </a:p>
          </p:txBody>
        </p:sp>
        <p:pic>
          <p:nvPicPr>
            <p:cNvPr id="9" name="Picture 2" descr="H:\Documents and Settings\EMatvienko\Рабочий стол\gerb_big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116632"/>
              <a:ext cx="787125" cy="766615"/>
            </a:xfrm>
            <a:prstGeom prst="rect">
              <a:avLst/>
            </a:prstGeom>
            <a:grpFill/>
            <a:ln w="9525">
              <a:solidFill>
                <a:schemeClr val="accent5">
                  <a:lumMod val="25000"/>
                </a:schemeClr>
              </a:solidFill>
              <a:miter lim="800000"/>
              <a:headEnd/>
              <a:tailEnd/>
            </a:ln>
            <a:extLst/>
          </p:spPr>
        </p:pic>
      </p:grpSp>
      <p:sp>
        <p:nvSpPr>
          <p:cNvPr id="8" name="Заголовок 1"/>
          <p:cNvSpPr txBox="1">
            <a:spLocks/>
          </p:cNvSpPr>
          <p:nvPr/>
        </p:nvSpPr>
        <p:spPr>
          <a:xfrm>
            <a:off x="0" y="1150787"/>
            <a:ext cx="12191999" cy="5580213"/>
          </a:xfrm>
          <a:prstGeom prst="rect">
            <a:avLst/>
          </a:prstGeom>
          <a:effectLst/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571500" indent="-571500">
              <a:buFont typeface="+mj-lt"/>
              <a:buAutoNum type="arabicParenR"/>
            </a:pPr>
            <a:endParaRPr lang="ru-RU" sz="2500" cap="none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2500" cap="none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sz="2500" cap="none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endParaRPr lang="ru-RU" sz="2500" cap="none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4047" y="1161881"/>
            <a:ext cx="12003903" cy="1642979"/>
          </a:xfrm>
        </p:spPr>
        <p:txBody>
          <a:bodyPr>
            <a:noAutofit/>
          </a:bodyPr>
          <a:lstStyle/>
          <a:p>
            <a:pPr marL="85725" algn="ctr"/>
            <a:r>
              <a:rPr lang="ru-RU" altLang="ru-RU" sz="3200" b="1" dirty="0">
                <a:solidFill>
                  <a:srgbClr val="077A3E"/>
                </a:solidFill>
                <a:latin typeface="DIN Pro Light"/>
                <a:ea typeface="DINPro-Regular"/>
                <a:cs typeface="DINPro-Regular"/>
              </a:rPr>
              <a:t>НОРМАТИВНОЕ ПРАВОВОЕ РЕГУЛИРОВАНИЕ</a:t>
            </a:r>
            <a:br>
              <a:rPr lang="ru-RU" altLang="ru-RU" sz="3200" b="1" dirty="0">
                <a:solidFill>
                  <a:srgbClr val="077A3E"/>
                </a:solidFill>
                <a:latin typeface="DIN Pro Light"/>
                <a:ea typeface="DINPro-Regular"/>
                <a:cs typeface="DINPro-Regular"/>
              </a:rPr>
            </a:br>
            <a:r>
              <a:rPr lang="ru-RU" altLang="ru-RU" sz="3200" b="1" dirty="0">
                <a:solidFill>
                  <a:srgbClr val="077A3E"/>
                </a:solidFill>
                <a:latin typeface="DIN Pro Light"/>
                <a:ea typeface="DINPro-Regular"/>
                <a:cs typeface="DINPro-Regular"/>
              </a:rPr>
              <a:t>(уровень МО)</a:t>
            </a:r>
            <a:endParaRPr lang="ru-RU" sz="32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87014" y="2666638"/>
            <a:ext cx="11417968" cy="206943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0C0CC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Постановление </a:t>
            </a:r>
            <a:r>
              <a:rPr lang="ru-RU" sz="2400" b="1" dirty="0" smtClean="0">
                <a:solidFill>
                  <a:srgbClr val="0C0CC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администрации </a:t>
            </a:r>
            <a:r>
              <a:rPr lang="ru-RU" sz="2400" b="1" dirty="0">
                <a:solidFill>
                  <a:srgbClr val="0C0CC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Петропавловск-Камчатского городского округа </a:t>
            </a:r>
            <a:r>
              <a:rPr lang="ru-RU" sz="2400" b="1" dirty="0" smtClean="0">
                <a:solidFill>
                  <a:srgbClr val="0C0CC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от </a:t>
            </a:r>
            <a:r>
              <a:rPr lang="ru-RU" sz="2400" b="1" dirty="0">
                <a:solidFill>
                  <a:srgbClr val="0C0CC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30.09.2014 </a:t>
            </a:r>
            <a:r>
              <a:rPr lang="ru-RU" sz="2400" b="1" dirty="0" smtClean="0">
                <a:solidFill>
                  <a:srgbClr val="0C0CC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№ </a:t>
            </a:r>
            <a:r>
              <a:rPr lang="ru-RU" sz="2400" b="1" dirty="0">
                <a:solidFill>
                  <a:srgbClr val="0C0CC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2437 </a:t>
            </a:r>
            <a:endParaRPr lang="ru-RU" sz="2400" b="1" dirty="0" smtClean="0">
              <a:solidFill>
                <a:srgbClr val="0C0CC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just"/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Об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утверждении Порядка формирования, ведения и утверждения ведомственных перечней муниципальных услуг и работ, оказываемых и выполняемых муниципальными учреждениями Петропавловск-Камчатского городского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округа </a:t>
            </a:r>
            <a:endParaRPr lang="ru-RU" sz="20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03059" y="5107893"/>
            <a:ext cx="11417968" cy="125128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C0C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Приказы </a:t>
            </a:r>
            <a:r>
              <a:rPr lang="ru-RU" sz="2400" b="1" dirty="0">
                <a:solidFill>
                  <a:srgbClr val="0C0C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органов администрации, осуществляющих полномочия </a:t>
            </a:r>
            <a:r>
              <a:rPr lang="ru-RU" sz="2400" b="1" dirty="0" smtClean="0">
                <a:solidFill>
                  <a:srgbClr val="0C0C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учредителя</a:t>
            </a:r>
            <a:endParaRPr lang="ru-RU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6031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Другая 1">
      <a:dk1>
        <a:srgbClr val="4472C4"/>
      </a:dk1>
      <a:lt1>
        <a:sysClr val="window" lastClr="FFFFFF"/>
      </a:lt1>
      <a:dk2>
        <a:srgbClr val="8EAADB"/>
      </a:dk2>
      <a:lt2>
        <a:srgbClr val="DEEBF6"/>
      </a:lt2>
      <a:accent1>
        <a:srgbClr val="48A1FA"/>
      </a:accent1>
      <a:accent2>
        <a:srgbClr val="FFFFCC"/>
      </a:accent2>
      <a:accent3>
        <a:srgbClr val="E7E6E6"/>
      </a:accent3>
      <a:accent4>
        <a:srgbClr val="FFF2CC"/>
      </a:accent4>
      <a:accent5>
        <a:srgbClr val="C2DFFD"/>
      </a:accent5>
      <a:accent6>
        <a:srgbClr val="E2EFD9"/>
      </a:accent6>
      <a:hlink>
        <a:srgbClr val="85C0FB"/>
      </a:hlink>
      <a:folHlink>
        <a:srgbClr val="FFCCCC"/>
      </a:folHlink>
    </a:clrScheme>
    <a:fontScheme name="Сектор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2_Сектор">
  <a:themeElements>
    <a:clrScheme name="Другая 1">
      <a:dk1>
        <a:srgbClr val="4472C4"/>
      </a:dk1>
      <a:lt1>
        <a:sysClr val="window" lastClr="FFFFFF"/>
      </a:lt1>
      <a:dk2>
        <a:srgbClr val="8EAADB"/>
      </a:dk2>
      <a:lt2>
        <a:srgbClr val="DEEBF6"/>
      </a:lt2>
      <a:accent1>
        <a:srgbClr val="48A1FA"/>
      </a:accent1>
      <a:accent2>
        <a:srgbClr val="FFFFCC"/>
      </a:accent2>
      <a:accent3>
        <a:srgbClr val="E7E6E6"/>
      </a:accent3>
      <a:accent4>
        <a:srgbClr val="FFF2CC"/>
      </a:accent4>
      <a:accent5>
        <a:srgbClr val="C2DFFD"/>
      </a:accent5>
      <a:accent6>
        <a:srgbClr val="E2EFD9"/>
      </a:accent6>
      <a:hlink>
        <a:srgbClr val="85C0FB"/>
      </a:hlink>
      <a:folHlink>
        <a:srgbClr val="FFCCCC"/>
      </a:folHlink>
    </a:clrScheme>
    <a:fontScheme name="Сектор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ice" id="{0507925B-6AC9-4358-8E18-C330545D08F8}" vid="{13FEC7C6-62A9-40C4-99D2-581AACACAA2F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2374</TotalTime>
  <Words>1590</Words>
  <Application>Microsoft Office PowerPoint</Application>
  <PresentationFormat>Произвольный</PresentationFormat>
  <Paragraphs>309</Paragraphs>
  <Slides>27</Slides>
  <Notes>24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27</vt:i4>
      </vt:variant>
    </vt:vector>
  </HeadingPairs>
  <TitlesOfParts>
    <vt:vector size="29" baseType="lpstr">
      <vt:lpstr>Сектор</vt:lpstr>
      <vt:lpstr>2_Сектор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Доступ пользователей к компонентам системы «Электронный бюджет» в соответствии с Полномочиями</vt:lpstr>
      <vt:lpstr>Информационные материалы (размещены: http://www.minfin.ru/ru/perfomance/ebudget/lists/regional/questions/ и http://pkgo.ru/obzor_mail.html)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ADM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Киселева Елена Петровна</dc:creator>
  <cp:lastModifiedBy>Слепченко Ирина Павловна</cp:lastModifiedBy>
  <cp:revision>239</cp:revision>
  <cp:lastPrinted>2015-10-27T03:56:54Z</cp:lastPrinted>
  <dcterms:created xsi:type="dcterms:W3CDTF">2014-11-16T23:06:28Z</dcterms:created>
  <dcterms:modified xsi:type="dcterms:W3CDTF">2015-10-29T23:57:45Z</dcterms:modified>
</cp:coreProperties>
</file>