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0" r:id="rId2"/>
    <p:sldId id="292" r:id="rId3"/>
    <p:sldId id="291" r:id="rId4"/>
    <p:sldId id="293" r:id="rId5"/>
    <p:sldId id="261" r:id="rId6"/>
    <p:sldId id="262" r:id="rId7"/>
    <p:sldId id="281" r:id="rId8"/>
    <p:sldId id="267" r:id="rId9"/>
    <p:sldId id="289" r:id="rId10"/>
    <p:sldId id="264" r:id="rId11"/>
    <p:sldId id="265" r:id="rId12"/>
    <p:sldId id="266" r:id="rId13"/>
    <p:sldId id="271" r:id="rId14"/>
    <p:sldId id="269" r:id="rId15"/>
    <p:sldId id="282" r:id="rId16"/>
    <p:sldId id="280" r:id="rId17"/>
    <p:sldId id="268" r:id="rId18"/>
    <p:sldId id="279" r:id="rId19"/>
    <p:sldId id="277" r:id="rId20"/>
    <p:sldId id="270" r:id="rId21"/>
    <p:sldId id="276" r:id="rId22"/>
    <p:sldId id="273" r:id="rId23"/>
    <p:sldId id="274" r:id="rId24"/>
    <p:sldId id="288" r:id="rId25"/>
    <p:sldId id="283" r:id="rId26"/>
    <p:sldId id="295" r:id="rId27"/>
    <p:sldId id="284" r:id="rId28"/>
    <p:sldId id="297" r:id="rId29"/>
    <p:sldId id="298" r:id="rId30"/>
    <p:sldId id="286" r:id="rId31"/>
    <p:sldId id="296" r:id="rId32"/>
    <p:sldId id="275" r:id="rId3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99"/>
    <a:srgbClr val="FFFFCC"/>
    <a:srgbClr val="0C0C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25E5076-3810-47DD-B79F-674D7AD40C01}" styleName="Темный стиль 1 — акцент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0505E3EF-67EA-436B-97B2-0124C06EBD24}" styleName="Средний стиль 4 —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347" autoAdjust="0"/>
    <p:restoredTop sz="94660"/>
  </p:normalViewPr>
  <p:slideViewPr>
    <p:cSldViewPr snapToGrid="0">
      <p:cViewPr varScale="1">
        <p:scale>
          <a:sx n="76" d="100"/>
          <a:sy n="76" d="100"/>
        </p:scale>
        <p:origin x="-108" y="-6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6_4">
  <dgm:title val=""/>
  <dgm:desc val=""/>
  <dgm:catLst>
    <dgm:cat type="accent6" pri="11400"/>
  </dgm:catLst>
  <dgm:styleLbl name="node0">
    <dgm:fillClrLst meth="cycle">
      <a:schemeClr val="accent6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6">
        <a:shade val="50000"/>
      </a:schemeClr>
      <a:schemeClr val="accent6">
        <a:tint val="55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/>
    <dgm:txEffectClrLst/>
  </dgm:styleLbl>
  <dgm:styleLbl name="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6">
        <a:shade val="80000"/>
        <a:alpha val="5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55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BA55399-1CE9-44D6-900F-1DA93135E910}" type="doc">
      <dgm:prSet loTypeId="urn:microsoft.com/office/officeart/2005/8/layout/hList3" loCatId="list" qsTypeId="urn:microsoft.com/office/officeart/2005/8/quickstyle/3d1" qsCatId="3D" csTypeId="urn:microsoft.com/office/officeart/2005/8/colors/accent1_1" csCatId="accent1" phldr="1"/>
      <dgm:spPr/>
      <dgm:t>
        <a:bodyPr/>
        <a:lstStyle/>
        <a:p>
          <a:endParaRPr lang="ru-RU"/>
        </a:p>
      </dgm:t>
    </dgm:pt>
    <dgm:pt modelId="{25514F70-C4E3-452C-8FB2-511CC4227CBA}">
      <dgm:prSet phldrT="[Текст]" custT="1"/>
      <dgm:spPr/>
      <dgm:t>
        <a:bodyPr/>
        <a:lstStyle/>
        <a:p>
          <a:r>
            <a:rPr lang="ru-RU" sz="3200" b="1" dirty="0" smtClean="0">
              <a:latin typeface="Times New Roman" panose="02020603050405020304" pitchFamily="18" charset="0"/>
              <a:ea typeface="Times New Roman" panose="02020603050405020304" pitchFamily="18" charset="0"/>
            </a:rPr>
            <a:t>Основание для разработки Порядка </a:t>
          </a:r>
          <a:endParaRPr lang="ru-RU" sz="3200" b="1" dirty="0"/>
        </a:p>
      </dgm:t>
    </dgm:pt>
    <dgm:pt modelId="{F378F7C2-F166-47C9-B60F-920702CA1278}" type="parTrans" cxnId="{A6AF3F77-AFE0-4339-984F-940AA4E5C365}">
      <dgm:prSet/>
      <dgm:spPr/>
      <dgm:t>
        <a:bodyPr/>
        <a:lstStyle/>
        <a:p>
          <a:endParaRPr lang="ru-RU"/>
        </a:p>
      </dgm:t>
    </dgm:pt>
    <dgm:pt modelId="{6CA8EA18-73D5-47D9-80D7-03592A203314}" type="sibTrans" cxnId="{A6AF3F77-AFE0-4339-984F-940AA4E5C365}">
      <dgm:prSet/>
      <dgm:spPr/>
      <dgm:t>
        <a:bodyPr/>
        <a:lstStyle/>
        <a:p>
          <a:endParaRPr lang="ru-RU"/>
        </a:p>
      </dgm:t>
    </dgm:pt>
    <dgm:pt modelId="{757AF932-2A92-4D7A-9C52-8EC066D3E7E7}">
      <dgm:prSet phldrT="[Текст]" custT="1"/>
      <dgm:spPr/>
      <dgm:t>
        <a:bodyPr/>
        <a:lstStyle/>
        <a:p>
          <a:pPr algn="ctr"/>
          <a:r>
            <a:rPr lang="ru-RU" sz="2200" b="1" smtClean="0">
              <a:latin typeface="Times New Roman" panose="02020603050405020304" pitchFamily="18" charset="0"/>
              <a:ea typeface="Times New Roman" panose="02020603050405020304" pitchFamily="18" charset="0"/>
            </a:rPr>
            <a:t>Бюджетный кодекс РФ</a:t>
          </a:r>
        </a:p>
        <a:p>
          <a:pPr algn="ctr"/>
          <a:endParaRPr lang="ru-RU" sz="2200" b="1" smtClean="0">
            <a:latin typeface="Times New Roman" panose="02020603050405020304" pitchFamily="18" charset="0"/>
            <a:ea typeface="Times New Roman" panose="02020603050405020304" pitchFamily="18" charset="0"/>
          </a:endParaRPr>
        </a:p>
        <a:p>
          <a:pPr marL="72000" algn="l"/>
          <a:r>
            <a:rPr lang="ru-RU" sz="2200" b="1" smtClean="0">
              <a:latin typeface="Times New Roman" panose="02020603050405020304" pitchFamily="18" charset="0"/>
              <a:ea typeface="Times New Roman" panose="02020603050405020304" pitchFamily="18" charset="0"/>
            </a:rPr>
            <a:t>- пункты 3 и 4 статьи 69.2, </a:t>
          </a:r>
        </a:p>
        <a:p>
          <a:pPr marL="72000" algn="l"/>
          <a:r>
            <a:rPr lang="ru-RU" sz="2200" b="1" smtClean="0">
              <a:latin typeface="Times New Roman" panose="02020603050405020304" pitchFamily="18" charset="0"/>
              <a:ea typeface="Times New Roman" panose="02020603050405020304" pitchFamily="18" charset="0"/>
            </a:rPr>
            <a:t>- абзацы 2, 4 пункта 1  статьи 78.1</a:t>
          </a:r>
          <a:endParaRPr lang="ru-RU" sz="2200" b="1" dirty="0"/>
        </a:p>
      </dgm:t>
    </dgm:pt>
    <dgm:pt modelId="{EC4B3B5A-8E7A-435A-AA8D-1E82EC509C19}" type="parTrans" cxnId="{83279341-3B9D-49C2-8765-75AEE6214F5B}">
      <dgm:prSet/>
      <dgm:spPr/>
      <dgm:t>
        <a:bodyPr/>
        <a:lstStyle/>
        <a:p>
          <a:endParaRPr lang="ru-RU"/>
        </a:p>
      </dgm:t>
    </dgm:pt>
    <dgm:pt modelId="{D59110D8-BF29-454B-B5FF-7221A44AAA57}" type="sibTrans" cxnId="{83279341-3B9D-49C2-8765-75AEE6214F5B}">
      <dgm:prSet/>
      <dgm:spPr/>
      <dgm:t>
        <a:bodyPr/>
        <a:lstStyle/>
        <a:p>
          <a:endParaRPr lang="ru-RU"/>
        </a:p>
      </dgm:t>
    </dgm:pt>
    <dgm:pt modelId="{C3B27847-4FCD-4F54-822D-9E280AF2B49C}">
      <dgm:prSet phldrT="[Текст]" custT="1"/>
      <dgm:spPr/>
      <dgm:t>
        <a:bodyPr/>
        <a:lstStyle/>
        <a:p>
          <a:pPr algn="ctr"/>
          <a:r>
            <a:rPr lang="ru-RU" sz="2200" b="1" smtClean="0">
              <a:latin typeface="Times New Roman" panose="02020603050405020304" pitchFamily="18" charset="0"/>
              <a:ea typeface="Times New Roman" panose="02020603050405020304" pitchFamily="18" charset="0"/>
            </a:rPr>
            <a:t>Федеральный закон                       от 12.01.1996        № 7-ФЗ «О некоммерческих организациях»</a:t>
          </a:r>
        </a:p>
        <a:p>
          <a:pPr algn="ctr"/>
          <a:endParaRPr lang="ru-RU" sz="2200" b="1" smtClean="0">
            <a:latin typeface="Times New Roman" panose="02020603050405020304" pitchFamily="18" charset="0"/>
            <a:ea typeface="Times New Roman" panose="02020603050405020304" pitchFamily="18" charset="0"/>
          </a:endParaRPr>
        </a:p>
        <a:p>
          <a:pPr marL="72000" algn="l"/>
          <a:r>
            <a:rPr lang="ru-RU" sz="2200" b="1" smtClean="0">
              <a:latin typeface="Times New Roman" panose="02020603050405020304" pitchFamily="18" charset="0"/>
              <a:ea typeface="Times New Roman" panose="02020603050405020304" pitchFamily="18" charset="0"/>
            </a:rPr>
            <a:t> - подпункт 3 пункта 7            статьи 9.2</a:t>
          </a:r>
          <a:endParaRPr lang="ru-RU" sz="2200" b="1" dirty="0"/>
        </a:p>
      </dgm:t>
    </dgm:pt>
    <dgm:pt modelId="{F6787534-F897-4DCD-8537-4569E2B6CF1D}" type="parTrans" cxnId="{C322195E-CC0D-41F0-8FA0-221776C507AE}">
      <dgm:prSet/>
      <dgm:spPr/>
      <dgm:t>
        <a:bodyPr/>
        <a:lstStyle/>
        <a:p>
          <a:endParaRPr lang="ru-RU"/>
        </a:p>
      </dgm:t>
    </dgm:pt>
    <dgm:pt modelId="{DE15440C-3979-41DC-91AC-2F62FBF191FD}" type="sibTrans" cxnId="{C322195E-CC0D-41F0-8FA0-221776C507AE}">
      <dgm:prSet/>
      <dgm:spPr/>
      <dgm:t>
        <a:bodyPr/>
        <a:lstStyle/>
        <a:p>
          <a:endParaRPr lang="ru-RU"/>
        </a:p>
      </dgm:t>
    </dgm:pt>
    <dgm:pt modelId="{355F0AA3-4654-4E6D-AA2C-40BDCC9DA30F}">
      <dgm:prSet phldrT="[Текст]" custT="1"/>
      <dgm:spPr/>
      <dgm:t>
        <a:bodyPr/>
        <a:lstStyle/>
        <a:p>
          <a:r>
            <a:rPr lang="ru-RU" sz="2200" b="1" smtClean="0">
              <a:latin typeface="Times New Roman" panose="02020603050405020304" pitchFamily="18" charset="0"/>
              <a:ea typeface="Times New Roman" panose="02020603050405020304" pitchFamily="18" charset="0"/>
            </a:rPr>
            <a:t>Федеральный закон от 03.11.2006 № 174-ФЗ «Об автономных учреждениях»</a:t>
          </a:r>
        </a:p>
        <a:p>
          <a:endParaRPr lang="ru-RU" sz="2200" b="1" smtClean="0">
            <a:latin typeface="Times New Roman" panose="02020603050405020304" pitchFamily="18" charset="0"/>
          </a:endParaRPr>
        </a:p>
        <a:p>
          <a:r>
            <a:rPr lang="ru-RU" sz="2200" b="1" smtClean="0">
              <a:latin typeface="Times New Roman" panose="02020603050405020304" pitchFamily="18" charset="0"/>
              <a:ea typeface="Times New Roman" panose="02020603050405020304" pitchFamily="18" charset="0"/>
            </a:rPr>
            <a:t>подпункт 3 пункта 5 статьи 4 </a:t>
          </a:r>
          <a:endParaRPr lang="ru-RU" sz="2200" b="1" dirty="0"/>
        </a:p>
      </dgm:t>
    </dgm:pt>
    <dgm:pt modelId="{46222058-0E76-4469-9DA9-D80FDA378DBC}" type="parTrans" cxnId="{9FAA8977-6FA2-421A-94BC-1CDAEE4386A3}">
      <dgm:prSet/>
      <dgm:spPr/>
      <dgm:t>
        <a:bodyPr/>
        <a:lstStyle/>
        <a:p>
          <a:endParaRPr lang="ru-RU"/>
        </a:p>
      </dgm:t>
    </dgm:pt>
    <dgm:pt modelId="{7BFCC503-D0CC-467C-B252-7528BA80DAA4}" type="sibTrans" cxnId="{9FAA8977-6FA2-421A-94BC-1CDAEE4386A3}">
      <dgm:prSet/>
      <dgm:spPr/>
      <dgm:t>
        <a:bodyPr/>
        <a:lstStyle/>
        <a:p>
          <a:endParaRPr lang="ru-RU"/>
        </a:p>
      </dgm:t>
    </dgm:pt>
    <dgm:pt modelId="{580DA6A9-CE74-45D1-B662-8935207BFA2D}">
      <dgm:prSet phldrT="[Текст]" custT="1"/>
      <dgm:spPr>
        <a:solidFill>
          <a:schemeClr val="accent2"/>
        </a:solidFill>
      </dgm:spPr>
      <dgm:t>
        <a:bodyPr/>
        <a:lstStyle/>
        <a:p>
          <a:r>
            <a:rPr lang="ru-RU" sz="2000" b="1" dirty="0" smtClean="0">
              <a:latin typeface="Times New Roman" panose="02020603050405020304" pitchFamily="18" charset="0"/>
              <a:ea typeface="Times New Roman" panose="02020603050405020304" pitchFamily="18" charset="0"/>
            </a:rPr>
            <a:t>Приказ Минфина РФ от 01.07.2015 № 104н «Об утверждении </a:t>
          </a:r>
          <a:r>
            <a:rPr lang="ru-RU" sz="2000" b="1" i="1" u="sng" dirty="0" smtClean="0">
              <a:latin typeface="Times New Roman" panose="02020603050405020304" pitchFamily="18" charset="0"/>
              <a:ea typeface="Times New Roman" panose="02020603050405020304" pitchFamily="18" charset="0"/>
            </a:rPr>
            <a:t>общих требований к определению нормативных затрат</a:t>
          </a:r>
          <a:r>
            <a:rPr lang="ru-RU" sz="2000" b="1" i="1" dirty="0" smtClean="0">
              <a:latin typeface="Times New Roman" panose="02020603050405020304" pitchFamily="18" charset="0"/>
              <a:ea typeface="Times New Roman" panose="02020603050405020304" pitchFamily="18" charset="0"/>
            </a:rPr>
            <a:t> </a:t>
          </a:r>
          <a:r>
            <a:rPr lang="ru-RU" sz="2000" b="1" dirty="0" smtClean="0">
              <a:latin typeface="Times New Roman" panose="02020603050405020304" pitchFamily="18" charset="0"/>
              <a:ea typeface="Times New Roman" panose="02020603050405020304" pitchFamily="18" charset="0"/>
            </a:rPr>
            <a:t>на оказание государственных (муниципальных) услуг, осуществление которых предусмотрено бюджетным законодательством РФ и не отнесенных к иным видам деятельности, применяемых при расчете объема финансового обеспечения выполнения государственного (муниципального) задания на оказание государственных (муниципальных) услуг (выполнение работ) государственным (муниципальным) учреждением»</a:t>
          </a:r>
          <a:endParaRPr lang="ru-RU" sz="2000" b="1" dirty="0"/>
        </a:p>
      </dgm:t>
    </dgm:pt>
    <dgm:pt modelId="{2AC51598-CBDF-48CD-A9BB-5E01429DD202}" type="parTrans" cxnId="{5DA0FBC8-6803-4B48-8B4C-1C6B50220799}">
      <dgm:prSet/>
      <dgm:spPr/>
      <dgm:t>
        <a:bodyPr/>
        <a:lstStyle/>
        <a:p>
          <a:endParaRPr lang="ru-RU"/>
        </a:p>
      </dgm:t>
    </dgm:pt>
    <dgm:pt modelId="{723AC3C6-5FCD-4C7B-BA2F-5AECE7EA1E91}" type="sibTrans" cxnId="{5DA0FBC8-6803-4B48-8B4C-1C6B50220799}">
      <dgm:prSet/>
      <dgm:spPr/>
      <dgm:t>
        <a:bodyPr/>
        <a:lstStyle/>
        <a:p>
          <a:endParaRPr lang="ru-RU"/>
        </a:p>
      </dgm:t>
    </dgm:pt>
    <dgm:pt modelId="{3F0DA313-7729-43AC-8234-01A9599AC066}" type="pres">
      <dgm:prSet presAssocID="{4BA55399-1CE9-44D6-900F-1DA93135E910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C0003DD-1670-423E-9E8B-2080268D823D}" type="pres">
      <dgm:prSet presAssocID="{25514F70-C4E3-452C-8FB2-511CC4227CBA}" presName="roof" presStyleLbl="dkBgShp" presStyleIdx="0" presStyleCnt="2" custScaleY="60736" custLinFactNeighborY="-6545"/>
      <dgm:spPr/>
      <dgm:t>
        <a:bodyPr/>
        <a:lstStyle/>
        <a:p>
          <a:endParaRPr lang="ru-RU"/>
        </a:p>
      </dgm:t>
    </dgm:pt>
    <dgm:pt modelId="{2FFF57BA-B3CD-40D1-93D0-B0288B947576}" type="pres">
      <dgm:prSet presAssocID="{25514F70-C4E3-452C-8FB2-511CC4227CBA}" presName="pillars" presStyleCnt="0"/>
      <dgm:spPr/>
      <dgm:t>
        <a:bodyPr/>
        <a:lstStyle/>
        <a:p>
          <a:endParaRPr lang="ru-RU"/>
        </a:p>
      </dgm:t>
    </dgm:pt>
    <dgm:pt modelId="{C271281E-6469-47E9-A63E-C6C42EB4CA47}" type="pres">
      <dgm:prSet presAssocID="{25514F70-C4E3-452C-8FB2-511CC4227CBA}" presName="pillar1" presStyleLbl="node1" presStyleIdx="0" presStyleCnt="4" custScaleX="48139" custScaleY="113181" custLinFactNeighborX="-79" custLinFactNeighborY="-529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80A4291-C531-4D42-95C7-83B3E65F5201}" type="pres">
      <dgm:prSet presAssocID="{C3B27847-4FCD-4F54-822D-9E280AF2B49C}" presName="pillarX" presStyleLbl="node1" presStyleIdx="1" presStyleCnt="4" custScaleX="53063" custScaleY="112559" custLinFactNeighborX="-729" custLinFactNeighborY="-498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D8C99C3-3B8B-4357-9628-515D53FACFC3}" type="pres">
      <dgm:prSet presAssocID="{355F0AA3-4654-4E6D-AA2C-40BDCC9DA30F}" presName="pillarX" presStyleLbl="node1" presStyleIdx="2" presStyleCnt="4" custScaleX="55134" custScaleY="113182" custLinFactNeighborX="-2208" custLinFactNeighborY="-529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63D0586-6B44-49CA-9965-6D37403AAD16}" type="pres">
      <dgm:prSet presAssocID="{580DA6A9-CE74-45D1-B662-8935207BFA2D}" presName="pillarX" presStyleLbl="node1" presStyleIdx="3" presStyleCnt="4" custScaleX="114047" custScaleY="113804" custLinFactNeighborX="-2519" custLinFactNeighborY="-467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F770AAA-A80A-4F59-A6BB-F819E5339C4C}" type="pres">
      <dgm:prSet presAssocID="{25514F70-C4E3-452C-8FB2-511CC4227CBA}" presName="base" presStyleLbl="dkBgShp" presStyleIdx="1" presStyleCnt="2" custScaleY="132813" custLinFactNeighborY="42075"/>
      <dgm:spPr/>
      <dgm:t>
        <a:bodyPr/>
        <a:lstStyle/>
        <a:p>
          <a:endParaRPr lang="ru-RU"/>
        </a:p>
      </dgm:t>
    </dgm:pt>
  </dgm:ptLst>
  <dgm:cxnLst>
    <dgm:cxn modelId="{58285098-AA67-46EF-968C-A6954D6A6F96}" type="presOf" srcId="{25514F70-C4E3-452C-8FB2-511CC4227CBA}" destId="{7C0003DD-1670-423E-9E8B-2080268D823D}" srcOrd="0" destOrd="0" presId="urn:microsoft.com/office/officeart/2005/8/layout/hList3"/>
    <dgm:cxn modelId="{A6AF3F77-AFE0-4339-984F-940AA4E5C365}" srcId="{4BA55399-1CE9-44D6-900F-1DA93135E910}" destId="{25514F70-C4E3-452C-8FB2-511CC4227CBA}" srcOrd="0" destOrd="0" parTransId="{F378F7C2-F166-47C9-B60F-920702CA1278}" sibTransId="{6CA8EA18-73D5-47D9-80D7-03592A203314}"/>
    <dgm:cxn modelId="{4DB982EA-056F-46FA-B6A6-C594F789B227}" type="presOf" srcId="{757AF932-2A92-4D7A-9C52-8EC066D3E7E7}" destId="{C271281E-6469-47E9-A63E-C6C42EB4CA47}" srcOrd="0" destOrd="0" presId="urn:microsoft.com/office/officeart/2005/8/layout/hList3"/>
    <dgm:cxn modelId="{01A4B7A1-CCBC-42E1-8A36-AF409222C8D0}" type="presOf" srcId="{355F0AA3-4654-4E6D-AA2C-40BDCC9DA30F}" destId="{5D8C99C3-3B8B-4357-9628-515D53FACFC3}" srcOrd="0" destOrd="0" presId="urn:microsoft.com/office/officeart/2005/8/layout/hList3"/>
    <dgm:cxn modelId="{E965FE32-9CFD-42D8-AFBE-5BC393645816}" type="presOf" srcId="{4BA55399-1CE9-44D6-900F-1DA93135E910}" destId="{3F0DA313-7729-43AC-8234-01A9599AC066}" srcOrd="0" destOrd="0" presId="urn:microsoft.com/office/officeart/2005/8/layout/hList3"/>
    <dgm:cxn modelId="{5DA0FBC8-6803-4B48-8B4C-1C6B50220799}" srcId="{25514F70-C4E3-452C-8FB2-511CC4227CBA}" destId="{580DA6A9-CE74-45D1-B662-8935207BFA2D}" srcOrd="3" destOrd="0" parTransId="{2AC51598-CBDF-48CD-A9BB-5E01429DD202}" sibTransId="{723AC3C6-5FCD-4C7B-BA2F-5AECE7EA1E91}"/>
    <dgm:cxn modelId="{9FAA8977-6FA2-421A-94BC-1CDAEE4386A3}" srcId="{25514F70-C4E3-452C-8FB2-511CC4227CBA}" destId="{355F0AA3-4654-4E6D-AA2C-40BDCC9DA30F}" srcOrd="2" destOrd="0" parTransId="{46222058-0E76-4469-9DA9-D80FDA378DBC}" sibTransId="{7BFCC503-D0CC-467C-B252-7528BA80DAA4}"/>
    <dgm:cxn modelId="{92783D6E-977F-464D-86F8-FDF5D7B7A761}" type="presOf" srcId="{C3B27847-4FCD-4F54-822D-9E280AF2B49C}" destId="{080A4291-C531-4D42-95C7-83B3E65F5201}" srcOrd="0" destOrd="0" presId="urn:microsoft.com/office/officeart/2005/8/layout/hList3"/>
    <dgm:cxn modelId="{A3802F3A-1F74-4134-8A3C-83C787187022}" type="presOf" srcId="{580DA6A9-CE74-45D1-B662-8935207BFA2D}" destId="{A63D0586-6B44-49CA-9965-6D37403AAD16}" srcOrd="0" destOrd="0" presId="urn:microsoft.com/office/officeart/2005/8/layout/hList3"/>
    <dgm:cxn modelId="{C322195E-CC0D-41F0-8FA0-221776C507AE}" srcId="{25514F70-C4E3-452C-8FB2-511CC4227CBA}" destId="{C3B27847-4FCD-4F54-822D-9E280AF2B49C}" srcOrd="1" destOrd="0" parTransId="{F6787534-F897-4DCD-8537-4569E2B6CF1D}" sibTransId="{DE15440C-3979-41DC-91AC-2F62FBF191FD}"/>
    <dgm:cxn modelId="{83279341-3B9D-49C2-8765-75AEE6214F5B}" srcId="{25514F70-C4E3-452C-8FB2-511CC4227CBA}" destId="{757AF932-2A92-4D7A-9C52-8EC066D3E7E7}" srcOrd="0" destOrd="0" parTransId="{EC4B3B5A-8E7A-435A-AA8D-1E82EC509C19}" sibTransId="{D59110D8-BF29-454B-B5FF-7221A44AAA57}"/>
    <dgm:cxn modelId="{5993B6D7-F87F-44D1-A24A-724CA7C10850}" type="presParOf" srcId="{3F0DA313-7729-43AC-8234-01A9599AC066}" destId="{7C0003DD-1670-423E-9E8B-2080268D823D}" srcOrd="0" destOrd="0" presId="urn:microsoft.com/office/officeart/2005/8/layout/hList3"/>
    <dgm:cxn modelId="{CE47F942-1B47-430C-8730-B8F97B010DA6}" type="presParOf" srcId="{3F0DA313-7729-43AC-8234-01A9599AC066}" destId="{2FFF57BA-B3CD-40D1-93D0-B0288B947576}" srcOrd="1" destOrd="0" presId="urn:microsoft.com/office/officeart/2005/8/layout/hList3"/>
    <dgm:cxn modelId="{C789CFE7-255F-49C2-890E-465C6FE45423}" type="presParOf" srcId="{2FFF57BA-B3CD-40D1-93D0-B0288B947576}" destId="{C271281E-6469-47E9-A63E-C6C42EB4CA47}" srcOrd="0" destOrd="0" presId="urn:microsoft.com/office/officeart/2005/8/layout/hList3"/>
    <dgm:cxn modelId="{9B2A42D9-C3AE-4BF9-895F-264F7DE03B30}" type="presParOf" srcId="{2FFF57BA-B3CD-40D1-93D0-B0288B947576}" destId="{080A4291-C531-4D42-95C7-83B3E65F5201}" srcOrd="1" destOrd="0" presId="urn:microsoft.com/office/officeart/2005/8/layout/hList3"/>
    <dgm:cxn modelId="{F6904632-6FE7-420C-AB7E-DF99831BC285}" type="presParOf" srcId="{2FFF57BA-B3CD-40D1-93D0-B0288B947576}" destId="{5D8C99C3-3B8B-4357-9628-515D53FACFC3}" srcOrd="2" destOrd="0" presId="urn:microsoft.com/office/officeart/2005/8/layout/hList3"/>
    <dgm:cxn modelId="{2766E606-A236-471E-9FD7-4BAAE726B39E}" type="presParOf" srcId="{2FFF57BA-B3CD-40D1-93D0-B0288B947576}" destId="{A63D0586-6B44-49CA-9965-6D37403AAD16}" srcOrd="3" destOrd="0" presId="urn:microsoft.com/office/officeart/2005/8/layout/hList3"/>
    <dgm:cxn modelId="{8A09073C-622F-40EC-9894-2640B4E1B293}" type="presParOf" srcId="{3F0DA313-7729-43AC-8234-01A9599AC066}" destId="{DF770AAA-A80A-4F59-A6BB-F819E5339C4C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1A2D172-672A-4B62-AE45-85BB7B83D640}" type="doc">
      <dgm:prSet loTypeId="urn:microsoft.com/office/officeart/2005/8/layout/chevron2" loCatId="list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BF6B2A5-48E3-4EC5-B082-901ABC9FB0AD}">
      <dgm:prSet phldrT="[Текст]" custT="1"/>
      <dgm:spPr/>
      <dgm:t>
        <a:bodyPr/>
        <a:lstStyle/>
        <a:p>
          <a:r>
            <a:rPr lang="ru-RU" sz="2000" b="1" dirty="0" smtClean="0"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3.1</a:t>
          </a:r>
          <a:endParaRPr lang="ru-RU" sz="2000" b="1" dirty="0">
            <a:solidFill>
              <a:schemeClr val="bg2">
                <a:lumMod val="5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A4C686A-99C0-4675-85DF-E560B1ECAC86}" type="parTrans" cxnId="{D9DCADE8-9AEB-4654-880C-161266875B64}">
      <dgm:prSet/>
      <dgm:spPr/>
      <dgm:t>
        <a:bodyPr/>
        <a:lstStyle/>
        <a:p>
          <a:endParaRPr lang="ru-RU" sz="20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4073D92-2B69-42A0-A1F1-684EDB0F83BC}" type="sibTrans" cxnId="{D9DCADE8-9AEB-4654-880C-161266875B64}">
      <dgm:prSet/>
      <dgm:spPr/>
      <dgm:t>
        <a:bodyPr/>
        <a:lstStyle/>
        <a:p>
          <a:endParaRPr lang="ru-RU" sz="20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D5A36B4-0C20-4CD6-B4D3-108CFCFB2132}">
      <dgm:prSet phldrT="[Текст]" custT="1"/>
      <dgm:spPr/>
      <dgm:t>
        <a:bodyPr/>
        <a:lstStyle/>
        <a:p>
          <a:r>
            <a:rPr lang="ru-RU" sz="2000" b="1" dirty="0" smtClean="0"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3.3</a:t>
          </a:r>
          <a:endParaRPr lang="ru-RU" sz="2000" b="1" dirty="0">
            <a:solidFill>
              <a:schemeClr val="bg2">
                <a:lumMod val="5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A368FF5-F71E-458E-8354-2694FD71FDE8}" type="parTrans" cxnId="{251CBB0D-43C8-4197-AD6A-8B5E347401B6}">
      <dgm:prSet/>
      <dgm:spPr/>
      <dgm:t>
        <a:bodyPr/>
        <a:lstStyle/>
        <a:p>
          <a:endParaRPr lang="ru-RU" sz="20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A11B3A4-7B46-4D82-BBF1-FEFE190A040B}" type="sibTrans" cxnId="{251CBB0D-43C8-4197-AD6A-8B5E347401B6}">
      <dgm:prSet/>
      <dgm:spPr/>
      <dgm:t>
        <a:bodyPr/>
        <a:lstStyle/>
        <a:p>
          <a:endParaRPr lang="ru-RU" sz="20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CD78DEB-28C6-4D0C-A961-912A3C333865}">
      <dgm:prSet phldrT="[Текст]" custT="1"/>
      <dgm:spPr>
        <a:solidFill>
          <a:schemeClr val="accent2"/>
        </a:solidFill>
      </dgm:spPr>
      <dgm:t>
        <a:bodyPr/>
        <a:lstStyle/>
        <a:p>
          <a:r>
            <a:rPr lang="ru-RU" sz="2000" b="1" dirty="0" smtClean="0"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3.2</a:t>
          </a:r>
          <a:endParaRPr lang="ru-RU" sz="2000" b="1" dirty="0">
            <a:solidFill>
              <a:schemeClr val="bg2">
                <a:lumMod val="5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780D9FF-3CEA-4272-AE74-A2FBDB6D80D1}" type="parTrans" cxnId="{B5852661-5782-468A-8E4C-340813B8ADF1}">
      <dgm:prSet/>
      <dgm:spPr/>
      <dgm:t>
        <a:bodyPr/>
        <a:lstStyle/>
        <a:p>
          <a:endParaRPr lang="ru-RU" sz="20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EC7B138-DCEC-46B4-9C05-6B1F7DA24782}" type="sibTrans" cxnId="{B5852661-5782-468A-8E4C-340813B8ADF1}">
      <dgm:prSet/>
      <dgm:spPr/>
      <dgm:t>
        <a:bodyPr/>
        <a:lstStyle/>
        <a:p>
          <a:endParaRPr lang="ru-RU" sz="20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0608E73-4C40-4680-BD0B-FFB6A7C4E139}">
      <dgm:prSet phldrT="[Текст]" custT="1"/>
      <dgm:spPr>
        <a:solidFill>
          <a:schemeClr val="accent2"/>
        </a:solidFill>
      </dgm:spPr>
      <dgm:t>
        <a:bodyPr/>
        <a:lstStyle/>
        <a:p>
          <a:r>
            <a:rPr lang="ru-RU" sz="2000" b="1" dirty="0" smtClean="0"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финансовое обеспечение выполнения муниципального задания осуществляется в пределах бюджетных ассигнований, предусмотренных в бюджете городского округа на указанные цели</a:t>
          </a:r>
          <a:endParaRPr lang="ru-RU" sz="2000" b="1" dirty="0">
            <a:solidFill>
              <a:schemeClr val="bg2">
                <a:lumMod val="5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ADAA520-930C-444C-A3FD-F14E55D508E3}" type="parTrans" cxnId="{7031D4B4-6C9D-4FA1-BC20-9C6470F0F059}">
      <dgm:prSet/>
      <dgm:spPr/>
      <dgm:t>
        <a:bodyPr/>
        <a:lstStyle/>
        <a:p>
          <a:endParaRPr lang="ru-RU" sz="20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9AC7DE6-2E4A-45D9-8644-69FF3A03801A}" type="sibTrans" cxnId="{7031D4B4-6C9D-4FA1-BC20-9C6470F0F059}">
      <dgm:prSet/>
      <dgm:spPr/>
      <dgm:t>
        <a:bodyPr/>
        <a:lstStyle/>
        <a:p>
          <a:endParaRPr lang="ru-RU" sz="20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230F079-D3A7-46B9-A210-83404EBDC104}">
      <dgm:prSet custT="1"/>
      <dgm:spPr>
        <a:solidFill>
          <a:schemeClr val="accent1">
            <a:lumMod val="20000"/>
            <a:lumOff val="80000"/>
            <a:alpha val="90000"/>
          </a:schemeClr>
        </a:solidFill>
      </dgm:spPr>
      <dgm:t>
        <a:bodyPr/>
        <a:lstStyle/>
        <a:p>
          <a:r>
            <a:rPr lang="ru-RU" sz="2000" b="1" dirty="0" smtClean="0"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объем финансового обеспечения выполнения муниципального задания рассчитывается на основании нормативных затрат с учетом затрат на содержание  имущества (за исключением имущества, сданного в аренду), затрат на уплату налогов</a:t>
          </a:r>
          <a:endParaRPr lang="ru-RU" sz="2000" b="1" dirty="0">
            <a:solidFill>
              <a:schemeClr val="bg2">
                <a:lumMod val="5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A7D908E-E1A1-4B1E-A86A-32D9036C3D2A}" type="parTrans" cxnId="{D9F07F83-9126-4AB3-B7A3-C513BAF12C8B}">
      <dgm:prSet/>
      <dgm:spPr/>
      <dgm:t>
        <a:bodyPr/>
        <a:lstStyle/>
        <a:p>
          <a:endParaRPr lang="ru-RU"/>
        </a:p>
      </dgm:t>
    </dgm:pt>
    <dgm:pt modelId="{427413C0-C9EE-4868-BA56-F8C241D9337C}" type="sibTrans" cxnId="{D9F07F83-9126-4AB3-B7A3-C513BAF12C8B}">
      <dgm:prSet/>
      <dgm:spPr/>
      <dgm:t>
        <a:bodyPr/>
        <a:lstStyle/>
        <a:p>
          <a:endParaRPr lang="ru-RU"/>
        </a:p>
      </dgm:t>
    </dgm:pt>
    <dgm:pt modelId="{2D7B60FC-E21E-44FC-A22F-9300FDE02942}">
      <dgm:prSet custT="1"/>
      <dgm:spPr>
        <a:solidFill>
          <a:schemeClr val="accent2">
            <a:alpha val="90000"/>
          </a:schemeClr>
        </a:solidFill>
      </dgm:spPr>
      <dgm:t>
        <a:bodyPr/>
        <a:lstStyle/>
        <a:p>
          <a:r>
            <a:rPr lang="ru-RU" sz="2000" b="1" dirty="0" smtClean="0"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объем финансового обеспечения выполнения муниципального задания (R) определяется по формуле: </a:t>
          </a:r>
          <a:endParaRPr lang="ru-RU" sz="2000" b="1" dirty="0">
            <a:solidFill>
              <a:schemeClr val="bg2">
                <a:lumMod val="5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93A6D64-C2D5-421E-9611-14D99DBFD280}" type="parTrans" cxnId="{4592749C-BFBB-46F4-AA07-F102C90CB4C9}">
      <dgm:prSet/>
      <dgm:spPr/>
      <dgm:t>
        <a:bodyPr/>
        <a:lstStyle/>
        <a:p>
          <a:endParaRPr lang="ru-RU"/>
        </a:p>
      </dgm:t>
    </dgm:pt>
    <dgm:pt modelId="{EA799ADE-2101-4780-B82F-C46796FE907A}" type="sibTrans" cxnId="{4592749C-BFBB-46F4-AA07-F102C90CB4C9}">
      <dgm:prSet/>
      <dgm:spPr/>
      <dgm:t>
        <a:bodyPr/>
        <a:lstStyle/>
        <a:p>
          <a:endParaRPr lang="ru-RU"/>
        </a:p>
      </dgm:t>
    </dgm:pt>
    <dgm:pt modelId="{63A33E9A-885F-4459-8C6C-7345265CF9C9}" type="pres">
      <dgm:prSet presAssocID="{41A2D172-672A-4B62-AE45-85BB7B83D640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9998D0E-C3D4-4C71-B03F-273370276569}" type="pres">
      <dgm:prSet presAssocID="{2BF6B2A5-48E3-4EC5-B082-901ABC9FB0AD}" presName="composite" presStyleCnt="0"/>
      <dgm:spPr/>
    </dgm:pt>
    <dgm:pt modelId="{F51FE224-1787-4460-BFCE-0A07440D9965}" type="pres">
      <dgm:prSet presAssocID="{2BF6B2A5-48E3-4EC5-B082-901ABC9FB0AD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5CAD351-6597-43C7-859F-FCA3AAB1A216}" type="pres">
      <dgm:prSet presAssocID="{2BF6B2A5-48E3-4EC5-B082-901ABC9FB0AD}" presName="descendantText" presStyleLbl="alignAcc1" presStyleIdx="0" presStyleCnt="3" custLinFactNeighborX="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3B9978D-10C3-495A-9AB4-39CE5B0A22E0}" type="pres">
      <dgm:prSet presAssocID="{54073D92-2B69-42A0-A1F1-684EDB0F83BC}" presName="sp" presStyleCnt="0"/>
      <dgm:spPr/>
    </dgm:pt>
    <dgm:pt modelId="{4C542671-B3C5-456E-AFB4-3F20A3490568}" type="pres">
      <dgm:prSet presAssocID="{3CD78DEB-28C6-4D0C-A961-912A3C333865}" presName="composite" presStyleCnt="0"/>
      <dgm:spPr/>
    </dgm:pt>
    <dgm:pt modelId="{CDC36F21-EBEA-490A-A458-0F37069CDF6D}" type="pres">
      <dgm:prSet presAssocID="{3CD78DEB-28C6-4D0C-A961-912A3C333865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C44042A-433B-4681-99A6-AED438F3370E}" type="pres">
      <dgm:prSet presAssocID="{3CD78DEB-28C6-4D0C-A961-912A3C333865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11A90A9-8D86-4B6C-B949-25C39CBA3497}" type="pres">
      <dgm:prSet presAssocID="{BEC7B138-DCEC-46B4-9C05-6B1F7DA24782}" presName="sp" presStyleCnt="0"/>
      <dgm:spPr/>
    </dgm:pt>
    <dgm:pt modelId="{135D3E5C-DB36-4D31-B22B-B52312FF5D09}" type="pres">
      <dgm:prSet presAssocID="{6D5A36B4-0C20-4CD6-B4D3-108CFCFB2132}" presName="composite" presStyleCnt="0"/>
      <dgm:spPr/>
    </dgm:pt>
    <dgm:pt modelId="{817698D3-1270-4249-A441-3277BE31675D}" type="pres">
      <dgm:prSet presAssocID="{6D5A36B4-0C20-4CD6-B4D3-108CFCFB2132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E930E55-6E23-4333-8029-BD1216E7B68C}" type="pres">
      <dgm:prSet presAssocID="{6D5A36B4-0C20-4CD6-B4D3-108CFCFB2132}" presName="descendantText" presStyleLbl="alignAcc1" presStyleIdx="2" presStyleCnt="3" custScaleY="177371" custLinFactNeighborX="0" custLinFactNeighborY="9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031D4B4-6C9D-4FA1-BC20-9C6470F0F059}" srcId="{2BF6B2A5-48E3-4EC5-B082-901ABC9FB0AD}" destId="{80608E73-4C40-4680-BD0B-FFB6A7C4E139}" srcOrd="0" destOrd="0" parTransId="{EADAA520-930C-444C-A3FD-F14E55D508E3}" sibTransId="{79AC7DE6-2E4A-45D9-8644-69FF3A03801A}"/>
    <dgm:cxn modelId="{B9BC2B2B-574A-431D-B517-74BFD5C34EA5}" type="presOf" srcId="{41A2D172-672A-4B62-AE45-85BB7B83D640}" destId="{63A33E9A-885F-4459-8C6C-7345265CF9C9}" srcOrd="0" destOrd="0" presId="urn:microsoft.com/office/officeart/2005/8/layout/chevron2"/>
    <dgm:cxn modelId="{D9F07F83-9126-4AB3-B7A3-C513BAF12C8B}" srcId="{3CD78DEB-28C6-4D0C-A961-912A3C333865}" destId="{E230F079-D3A7-46B9-A210-83404EBDC104}" srcOrd="0" destOrd="0" parTransId="{EA7D908E-E1A1-4B1E-A86A-32D9036C3D2A}" sibTransId="{427413C0-C9EE-4868-BA56-F8C241D9337C}"/>
    <dgm:cxn modelId="{D2F7F193-A300-43BC-BB23-5B66A4D881A8}" type="presOf" srcId="{2D7B60FC-E21E-44FC-A22F-9300FDE02942}" destId="{3E930E55-6E23-4333-8029-BD1216E7B68C}" srcOrd="0" destOrd="0" presId="urn:microsoft.com/office/officeart/2005/8/layout/chevron2"/>
    <dgm:cxn modelId="{B5852661-5782-468A-8E4C-340813B8ADF1}" srcId="{41A2D172-672A-4B62-AE45-85BB7B83D640}" destId="{3CD78DEB-28C6-4D0C-A961-912A3C333865}" srcOrd="1" destOrd="0" parTransId="{3780D9FF-3CEA-4272-AE74-A2FBDB6D80D1}" sibTransId="{BEC7B138-DCEC-46B4-9C05-6B1F7DA24782}"/>
    <dgm:cxn modelId="{251CBB0D-43C8-4197-AD6A-8B5E347401B6}" srcId="{41A2D172-672A-4B62-AE45-85BB7B83D640}" destId="{6D5A36B4-0C20-4CD6-B4D3-108CFCFB2132}" srcOrd="2" destOrd="0" parTransId="{CA368FF5-F71E-458E-8354-2694FD71FDE8}" sibTransId="{2A11B3A4-7B46-4D82-BBF1-FEFE190A040B}"/>
    <dgm:cxn modelId="{D9DCADE8-9AEB-4654-880C-161266875B64}" srcId="{41A2D172-672A-4B62-AE45-85BB7B83D640}" destId="{2BF6B2A5-48E3-4EC5-B082-901ABC9FB0AD}" srcOrd="0" destOrd="0" parTransId="{BA4C686A-99C0-4675-85DF-E560B1ECAC86}" sibTransId="{54073D92-2B69-42A0-A1F1-684EDB0F83BC}"/>
    <dgm:cxn modelId="{790DA26A-4296-4A7F-989B-767CB6229930}" type="presOf" srcId="{6D5A36B4-0C20-4CD6-B4D3-108CFCFB2132}" destId="{817698D3-1270-4249-A441-3277BE31675D}" srcOrd="0" destOrd="0" presId="urn:microsoft.com/office/officeart/2005/8/layout/chevron2"/>
    <dgm:cxn modelId="{5E07C472-5353-441F-A139-EA618F7829C8}" type="presOf" srcId="{3CD78DEB-28C6-4D0C-A961-912A3C333865}" destId="{CDC36F21-EBEA-490A-A458-0F37069CDF6D}" srcOrd="0" destOrd="0" presId="urn:microsoft.com/office/officeart/2005/8/layout/chevron2"/>
    <dgm:cxn modelId="{7C1258B5-AE7E-44A5-8FB0-AFE9FFBF4F0D}" type="presOf" srcId="{2BF6B2A5-48E3-4EC5-B082-901ABC9FB0AD}" destId="{F51FE224-1787-4460-BFCE-0A07440D9965}" srcOrd="0" destOrd="0" presId="urn:microsoft.com/office/officeart/2005/8/layout/chevron2"/>
    <dgm:cxn modelId="{105C349D-ADBE-4F0A-8BBD-50922908FB25}" type="presOf" srcId="{E230F079-D3A7-46B9-A210-83404EBDC104}" destId="{EC44042A-433B-4681-99A6-AED438F3370E}" srcOrd="0" destOrd="0" presId="urn:microsoft.com/office/officeart/2005/8/layout/chevron2"/>
    <dgm:cxn modelId="{05227D68-420F-4559-80CC-E925AEC57A51}" type="presOf" srcId="{80608E73-4C40-4680-BD0B-FFB6A7C4E139}" destId="{D5CAD351-6597-43C7-859F-FCA3AAB1A216}" srcOrd="0" destOrd="0" presId="urn:microsoft.com/office/officeart/2005/8/layout/chevron2"/>
    <dgm:cxn modelId="{4592749C-BFBB-46F4-AA07-F102C90CB4C9}" srcId="{6D5A36B4-0C20-4CD6-B4D3-108CFCFB2132}" destId="{2D7B60FC-E21E-44FC-A22F-9300FDE02942}" srcOrd="0" destOrd="0" parTransId="{193A6D64-C2D5-421E-9611-14D99DBFD280}" sibTransId="{EA799ADE-2101-4780-B82F-C46796FE907A}"/>
    <dgm:cxn modelId="{10E5F940-4D53-4AEB-A2A3-2713E60A03AB}" type="presParOf" srcId="{63A33E9A-885F-4459-8C6C-7345265CF9C9}" destId="{89998D0E-C3D4-4C71-B03F-273370276569}" srcOrd="0" destOrd="0" presId="urn:microsoft.com/office/officeart/2005/8/layout/chevron2"/>
    <dgm:cxn modelId="{C4756ECF-1049-4106-A6D4-097F17605DE5}" type="presParOf" srcId="{89998D0E-C3D4-4C71-B03F-273370276569}" destId="{F51FE224-1787-4460-BFCE-0A07440D9965}" srcOrd="0" destOrd="0" presId="urn:microsoft.com/office/officeart/2005/8/layout/chevron2"/>
    <dgm:cxn modelId="{D421A1CC-3C62-4FAC-8C23-FB2E936D3E75}" type="presParOf" srcId="{89998D0E-C3D4-4C71-B03F-273370276569}" destId="{D5CAD351-6597-43C7-859F-FCA3AAB1A216}" srcOrd="1" destOrd="0" presId="urn:microsoft.com/office/officeart/2005/8/layout/chevron2"/>
    <dgm:cxn modelId="{13ADA978-46B0-4215-9B9B-23E4D2306AA8}" type="presParOf" srcId="{63A33E9A-885F-4459-8C6C-7345265CF9C9}" destId="{63B9978D-10C3-495A-9AB4-39CE5B0A22E0}" srcOrd="1" destOrd="0" presId="urn:microsoft.com/office/officeart/2005/8/layout/chevron2"/>
    <dgm:cxn modelId="{1D0C79E2-8A81-4157-871D-80B3E7EF2B3C}" type="presParOf" srcId="{63A33E9A-885F-4459-8C6C-7345265CF9C9}" destId="{4C542671-B3C5-456E-AFB4-3F20A3490568}" srcOrd="2" destOrd="0" presId="urn:microsoft.com/office/officeart/2005/8/layout/chevron2"/>
    <dgm:cxn modelId="{2ECFAA8E-5BD7-4BF0-BE32-5D939201DC75}" type="presParOf" srcId="{4C542671-B3C5-456E-AFB4-3F20A3490568}" destId="{CDC36F21-EBEA-490A-A458-0F37069CDF6D}" srcOrd="0" destOrd="0" presId="urn:microsoft.com/office/officeart/2005/8/layout/chevron2"/>
    <dgm:cxn modelId="{1984E220-700C-40A0-A3ED-CF0FD414CD27}" type="presParOf" srcId="{4C542671-B3C5-456E-AFB4-3F20A3490568}" destId="{EC44042A-433B-4681-99A6-AED438F3370E}" srcOrd="1" destOrd="0" presId="urn:microsoft.com/office/officeart/2005/8/layout/chevron2"/>
    <dgm:cxn modelId="{EDE4F493-E2FA-443A-B827-1CB08E54ED3E}" type="presParOf" srcId="{63A33E9A-885F-4459-8C6C-7345265CF9C9}" destId="{411A90A9-8D86-4B6C-B949-25C39CBA3497}" srcOrd="3" destOrd="0" presId="urn:microsoft.com/office/officeart/2005/8/layout/chevron2"/>
    <dgm:cxn modelId="{20DAB40C-0185-4F46-8483-5749078C66BE}" type="presParOf" srcId="{63A33E9A-885F-4459-8C6C-7345265CF9C9}" destId="{135D3E5C-DB36-4D31-B22B-B52312FF5D09}" srcOrd="4" destOrd="0" presId="urn:microsoft.com/office/officeart/2005/8/layout/chevron2"/>
    <dgm:cxn modelId="{9FF8DC6F-ACD0-4D70-83A8-63E39AF2C141}" type="presParOf" srcId="{135D3E5C-DB36-4D31-B22B-B52312FF5D09}" destId="{817698D3-1270-4249-A441-3277BE31675D}" srcOrd="0" destOrd="0" presId="urn:microsoft.com/office/officeart/2005/8/layout/chevron2"/>
    <dgm:cxn modelId="{6DD0BD43-DDDF-4EC9-B3F0-017DEF3F0A10}" type="presParOf" srcId="{135D3E5C-DB36-4D31-B22B-B52312FF5D09}" destId="{3E930E55-6E23-4333-8029-BD1216E7B68C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0D25C7F-A173-49B3-91FC-DE06F9F7573B}" type="doc">
      <dgm:prSet loTypeId="urn:microsoft.com/office/officeart/2008/layout/HorizontalMultiLevelHierarchy" loCatId="hierarchy" qsTypeId="urn:microsoft.com/office/officeart/2005/8/quickstyle/simple3" qsCatId="simple" csTypeId="urn:microsoft.com/office/officeart/2005/8/colors/accent6_4" csCatId="accent6" phldr="1"/>
      <dgm:spPr/>
      <dgm:t>
        <a:bodyPr/>
        <a:lstStyle/>
        <a:p>
          <a:endParaRPr lang="ru-RU"/>
        </a:p>
      </dgm:t>
    </dgm:pt>
    <dgm:pt modelId="{65F5E10E-FABC-4C2A-836D-93AA21D5E83C}">
      <dgm:prSet phldrT="[Текст]" custT="1"/>
      <dgm:spPr/>
      <dgm:t>
        <a:bodyPr/>
        <a:lstStyle/>
        <a:p>
          <a:r>
            <a:rPr lang="ru-RU" sz="3900" b="1" dirty="0" smtClean="0">
              <a:solidFill>
                <a:schemeClr val="bg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Уполномоченный орган</a:t>
          </a:r>
          <a:endParaRPr lang="ru-RU" sz="3900" b="1" dirty="0">
            <a:solidFill>
              <a:schemeClr val="bg2">
                <a:lumMod val="50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0B2CA71-6ECF-4466-80CC-057438B6DBA0}" type="parTrans" cxnId="{BB5483BC-41B2-439D-A948-F8D1CFC76C27}">
      <dgm:prSet/>
      <dgm:spPr/>
      <dgm:t>
        <a:bodyPr/>
        <a:lstStyle/>
        <a:p>
          <a:endParaRPr lang="ru-RU"/>
        </a:p>
      </dgm:t>
    </dgm:pt>
    <dgm:pt modelId="{6779126B-E9E0-4859-BB96-04B28186EC45}" type="sibTrans" cxnId="{BB5483BC-41B2-439D-A948-F8D1CFC76C27}">
      <dgm:prSet/>
      <dgm:spPr/>
      <dgm:t>
        <a:bodyPr/>
        <a:lstStyle/>
        <a:p>
          <a:endParaRPr lang="ru-RU"/>
        </a:p>
      </dgm:t>
    </dgm:pt>
    <dgm:pt modelId="{72F5D3F1-CD1A-4260-A41F-4FE15C4D0767}">
      <dgm:prSet phldrT="[Текст]" custT="1"/>
      <dgm:spPr/>
      <dgm:t>
        <a:bodyPr/>
        <a:lstStyle/>
        <a:p>
          <a:pPr algn="l">
            <a:spcBef>
              <a:spcPts val="20"/>
            </a:spcBef>
          </a:pPr>
          <a:r>
            <a:rPr lang="ru-RU" sz="2200" b="1" dirty="0" smtClean="0">
              <a:solidFill>
                <a:schemeClr val="bg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определяет базовый норматив затрат и корректирующие коэффициенты (территориальный, отраслевой)  к базовым нормативам затрат (далее - корректирующие коэффициенты) (п. 3.4 Положения)</a:t>
          </a:r>
          <a:endParaRPr lang="ru-RU" sz="2200" b="1" dirty="0">
            <a:solidFill>
              <a:schemeClr val="bg2">
                <a:lumMod val="50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1A3E185-FD9C-4577-923F-156C0AC311E2}" type="parTrans" cxnId="{CED2C550-8433-4FEE-B208-1C4B6BA07CFA}">
      <dgm:prSet/>
      <dgm:spPr>
        <a:ln>
          <a:solidFill>
            <a:srgbClr val="003399"/>
          </a:solidFill>
        </a:ln>
      </dgm:spPr>
      <dgm:t>
        <a:bodyPr/>
        <a:lstStyle/>
        <a:p>
          <a:endParaRPr lang="ru-RU"/>
        </a:p>
      </dgm:t>
    </dgm:pt>
    <dgm:pt modelId="{F342485E-542E-4D02-A34F-CD8DD229D5BD}" type="sibTrans" cxnId="{CED2C550-8433-4FEE-B208-1C4B6BA07CFA}">
      <dgm:prSet/>
      <dgm:spPr/>
      <dgm:t>
        <a:bodyPr/>
        <a:lstStyle/>
        <a:p>
          <a:endParaRPr lang="ru-RU"/>
        </a:p>
      </dgm:t>
    </dgm:pt>
    <dgm:pt modelId="{2C7D0DD8-751F-4E4E-B815-BC807516801B}">
      <dgm:prSet phldrT="[Текст]" custT="1"/>
      <dgm:spPr/>
      <dgm:t>
        <a:bodyPr/>
        <a:lstStyle/>
        <a:p>
          <a:pPr marL="72000" algn="l"/>
          <a:r>
            <a:rPr lang="ru-RU" sz="2200" b="1" dirty="0" smtClean="0">
              <a:solidFill>
                <a:schemeClr val="bg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на основании базовых нормативов затрат и корректирующих коэффициентов рассчитывает и утверждает значения нормативных затрат                                 (п. 3.4, 3.5 Положения)</a:t>
          </a:r>
          <a:endParaRPr lang="ru-RU" sz="2200" b="1" dirty="0">
            <a:solidFill>
              <a:schemeClr val="bg2">
                <a:lumMod val="50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4B19258-E361-4EA9-88CF-686BE1043AC3}" type="parTrans" cxnId="{13777867-F2FB-4BB3-B113-E8A2B821A5E0}">
      <dgm:prSet/>
      <dgm:spPr>
        <a:ln>
          <a:solidFill>
            <a:srgbClr val="003399"/>
          </a:solidFill>
        </a:ln>
      </dgm:spPr>
      <dgm:t>
        <a:bodyPr/>
        <a:lstStyle/>
        <a:p>
          <a:endParaRPr lang="ru-RU"/>
        </a:p>
      </dgm:t>
    </dgm:pt>
    <dgm:pt modelId="{B0120968-0193-4F43-8F62-9224FB422A50}" type="sibTrans" cxnId="{13777867-F2FB-4BB3-B113-E8A2B821A5E0}">
      <dgm:prSet/>
      <dgm:spPr/>
      <dgm:t>
        <a:bodyPr/>
        <a:lstStyle/>
        <a:p>
          <a:endParaRPr lang="ru-RU"/>
        </a:p>
      </dgm:t>
    </dgm:pt>
    <dgm:pt modelId="{0BB57912-F863-489F-B7CF-753B99E68950}">
      <dgm:prSet phldrT="[Текст]" custT="1"/>
      <dgm:spPr/>
      <dgm:t>
        <a:bodyPr/>
        <a:lstStyle/>
        <a:p>
          <a:pPr marL="72000" algn="l"/>
          <a:r>
            <a:rPr lang="ru-RU" sz="2200" b="1" dirty="0" smtClean="0">
              <a:solidFill>
                <a:schemeClr val="bg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утверждает значение базового норматива (п. 3.12 Положения)</a:t>
          </a:r>
          <a:endParaRPr lang="ru-RU" sz="2200" b="1" dirty="0">
            <a:solidFill>
              <a:schemeClr val="bg2">
                <a:lumMod val="50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DADF6C4-454E-4640-B0CA-8BA8F3DF4348}" type="parTrans" cxnId="{C7F4A39F-9B24-4008-8F08-4894756D528D}">
      <dgm:prSet/>
      <dgm:spPr>
        <a:ln>
          <a:solidFill>
            <a:srgbClr val="003399"/>
          </a:solidFill>
        </a:ln>
      </dgm:spPr>
      <dgm:t>
        <a:bodyPr/>
        <a:lstStyle/>
        <a:p>
          <a:endParaRPr lang="ru-RU"/>
        </a:p>
      </dgm:t>
    </dgm:pt>
    <dgm:pt modelId="{D763A4C3-660A-491D-8CE5-6A595E6058A3}" type="sibTrans" cxnId="{C7F4A39F-9B24-4008-8F08-4894756D528D}">
      <dgm:prSet/>
      <dgm:spPr/>
      <dgm:t>
        <a:bodyPr/>
        <a:lstStyle/>
        <a:p>
          <a:endParaRPr lang="ru-RU"/>
        </a:p>
      </dgm:t>
    </dgm:pt>
    <dgm:pt modelId="{54EF3232-73F6-478E-BC00-7371A7BBA981}">
      <dgm:prSet custT="1"/>
      <dgm:spPr/>
      <dgm:t>
        <a:bodyPr/>
        <a:lstStyle/>
        <a:p>
          <a:pPr marL="72000" algn="l"/>
          <a:r>
            <a:rPr lang="ru-RU" sz="2200" b="1" dirty="0" smtClean="0">
              <a:solidFill>
                <a:schemeClr val="bg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утверждает значение корректирующих коэффициентов                                          (п. 3.14, 3.15 Положения)</a:t>
          </a:r>
          <a:endParaRPr lang="ru-RU" sz="2200" b="1" dirty="0">
            <a:solidFill>
              <a:schemeClr val="bg2">
                <a:lumMod val="50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E60B7E3-34EE-49A8-8D16-5586C33D3609}" type="parTrans" cxnId="{8AB1847F-70AF-4574-8803-5752315D1142}">
      <dgm:prSet/>
      <dgm:spPr>
        <a:ln>
          <a:solidFill>
            <a:srgbClr val="003399"/>
          </a:solidFill>
        </a:ln>
      </dgm:spPr>
      <dgm:t>
        <a:bodyPr/>
        <a:lstStyle/>
        <a:p>
          <a:endParaRPr lang="ru-RU"/>
        </a:p>
      </dgm:t>
    </dgm:pt>
    <dgm:pt modelId="{F7CCA2AC-E99D-4626-917B-C0131E6ED371}" type="sibTrans" cxnId="{8AB1847F-70AF-4574-8803-5752315D1142}">
      <dgm:prSet/>
      <dgm:spPr/>
      <dgm:t>
        <a:bodyPr/>
        <a:lstStyle/>
        <a:p>
          <a:endParaRPr lang="ru-RU"/>
        </a:p>
      </dgm:t>
    </dgm:pt>
    <dgm:pt modelId="{63CEF6B0-9D7E-4FFC-B125-2A5AA0012314}" type="pres">
      <dgm:prSet presAssocID="{B0D25C7F-A173-49B3-91FC-DE06F9F7573B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4C63AC3-D483-4D96-9ED9-7583B707AA4F}" type="pres">
      <dgm:prSet presAssocID="{65F5E10E-FABC-4C2A-836D-93AA21D5E83C}" presName="root1" presStyleCnt="0"/>
      <dgm:spPr/>
    </dgm:pt>
    <dgm:pt modelId="{2BF84208-CE89-4F2B-B5E7-D321A773FC28}" type="pres">
      <dgm:prSet presAssocID="{65F5E10E-FABC-4C2A-836D-93AA21D5E83C}" presName="LevelOneTextNode" presStyleLbl="node0" presStyleIdx="0" presStyleCnt="1" custScaleX="10651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EC68FAD-A94C-4C04-9028-DC10AF13F960}" type="pres">
      <dgm:prSet presAssocID="{65F5E10E-FABC-4C2A-836D-93AA21D5E83C}" presName="level2hierChild" presStyleCnt="0"/>
      <dgm:spPr/>
    </dgm:pt>
    <dgm:pt modelId="{1F8C16CC-004D-4A17-BB90-AD30BB2C331D}" type="pres">
      <dgm:prSet presAssocID="{51A3E185-FD9C-4577-923F-156C0AC311E2}" presName="conn2-1" presStyleLbl="parChTrans1D2" presStyleIdx="0" presStyleCnt="4"/>
      <dgm:spPr/>
      <dgm:t>
        <a:bodyPr/>
        <a:lstStyle/>
        <a:p>
          <a:endParaRPr lang="ru-RU"/>
        </a:p>
      </dgm:t>
    </dgm:pt>
    <dgm:pt modelId="{F7C0373B-B8BD-4C78-B377-035EF4CD745B}" type="pres">
      <dgm:prSet presAssocID="{51A3E185-FD9C-4577-923F-156C0AC311E2}" presName="connTx" presStyleLbl="parChTrans1D2" presStyleIdx="0" presStyleCnt="4"/>
      <dgm:spPr/>
      <dgm:t>
        <a:bodyPr/>
        <a:lstStyle/>
        <a:p>
          <a:endParaRPr lang="ru-RU"/>
        </a:p>
      </dgm:t>
    </dgm:pt>
    <dgm:pt modelId="{AF85F3D1-0CB6-4ECD-BC01-37067A3D0F44}" type="pres">
      <dgm:prSet presAssocID="{72F5D3F1-CD1A-4260-A41F-4FE15C4D0767}" presName="root2" presStyleCnt="0"/>
      <dgm:spPr/>
    </dgm:pt>
    <dgm:pt modelId="{51BE8C08-5867-4F26-BCB5-3E7B83308130}" type="pres">
      <dgm:prSet presAssocID="{72F5D3F1-CD1A-4260-A41F-4FE15C4D0767}" presName="LevelTwoTextNode" presStyleLbl="node2" presStyleIdx="0" presStyleCnt="4" custScaleX="32168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AD872DB-2373-4D88-9307-14EC0220A854}" type="pres">
      <dgm:prSet presAssocID="{72F5D3F1-CD1A-4260-A41F-4FE15C4D0767}" presName="level3hierChild" presStyleCnt="0"/>
      <dgm:spPr/>
    </dgm:pt>
    <dgm:pt modelId="{16C981D8-3D1A-4B7F-B119-31C3407BE9F8}" type="pres">
      <dgm:prSet presAssocID="{9DADF6C4-454E-4640-B0CA-8BA8F3DF4348}" presName="conn2-1" presStyleLbl="parChTrans1D2" presStyleIdx="1" presStyleCnt="4"/>
      <dgm:spPr/>
      <dgm:t>
        <a:bodyPr/>
        <a:lstStyle/>
        <a:p>
          <a:endParaRPr lang="ru-RU"/>
        </a:p>
      </dgm:t>
    </dgm:pt>
    <dgm:pt modelId="{83FAAF6C-B5CF-4F49-9282-356B508D7D3E}" type="pres">
      <dgm:prSet presAssocID="{9DADF6C4-454E-4640-B0CA-8BA8F3DF4348}" presName="connTx" presStyleLbl="parChTrans1D2" presStyleIdx="1" presStyleCnt="4"/>
      <dgm:spPr/>
      <dgm:t>
        <a:bodyPr/>
        <a:lstStyle/>
        <a:p>
          <a:endParaRPr lang="ru-RU"/>
        </a:p>
      </dgm:t>
    </dgm:pt>
    <dgm:pt modelId="{326C093D-9413-42E4-8BF1-35E7D202D604}" type="pres">
      <dgm:prSet presAssocID="{0BB57912-F863-489F-B7CF-753B99E68950}" presName="root2" presStyleCnt="0"/>
      <dgm:spPr/>
    </dgm:pt>
    <dgm:pt modelId="{8E03F439-2D89-4BDF-A9D1-9885A7D0BDB1}" type="pres">
      <dgm:prSet presAssocID="{0BB57912-F863-489F-B7CF-753B99E68950}" presName="LevelTwoTextNode" presStyleLbl="node2" presStyleIdx="1" presStyleCnt="4" custScaleX="32164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9E3E221-90DE-4F1B-BE0A-248BB0DDEF0B}" type="pres">
      <dgm:prSet presAssocID="{0BB57912-F863-489F-B7CF-753B99E68950}" presName="level3hierChild" presStyleCnt="0"/>
      <dgm:spPr/>
    </dgm:pt>
    <dgm:pt modelId="{12792976-DF11-4178-B55E-9411F2D85179}" type="pres">
      <dgm:prSet presAssocID="{FE60B7E3-34EE-49A8-8D16-5586C33D3609}" presName="conn2-1" presStyleLbl="parChTrans1D2" presStyleIdx="2" presStyleCnt="4"/>
      <dgm:spPr/>
      <dgm:t>
        <a:bodyPr/>
        <a:lstStyle/>
        <a:p>
          <a:endParaRPr lang="ru-RU"/>
        </a:p>
      </dgm:t>
    </dgm:pt>
    <dgm:pt modelId="{9DD659F0-A443-47F8-BE72-7B5DC513BDFE}" type="pres">
      <dgm:prSet presAssocID="{FE60B7E3-34EE-49A8-8D16-5586C33D3609}" presName="connTx" presStyleLbl="parChTrans1D2" presStyleIdx="2" presStyleCnt="4"/>
      <dgm:spPr/>
      <dgm:t>
        <a:bodyPr/>
        <a:lstStyle/>
        <a:p>
          <a:endParaRPr lang="ru-RU"/>
        </a:p>
      </dgm:t>
    </dgm:pt>
    <dgm:pt modelId="{F32459D6-548C-478F-A3FA-91D736310C60}" type="pres">
      <dgm:prSet presAssocID="{54EF3232-73F6-478E-BC00-7371A7BBA981}" presName="root2" presStyleCnt="0"/>
      <dgm:spPr/>
    </dgm:pt>
    <dgm:pt modelId="{21F9C3D4-1FE4-4896-A17E-42B6EFBC8620}" type="pres">
      <dgm:prSet presAssocID="{54EF3232-73F6-478E-BC00-7371A7BBA981}" presName="LevelTwoTextNode" presStyleLbl="node2" presStyleIdx="2" presStyleCnt="4" custScaleX="32113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91D4BF3-F325-4296-B6D8-97B4B3AB5763}" type="pres">
      <dgm:prSet presAssocID="{54EF3232-73F6-478E-BC00-7371A7BBA981}" presName="level3hierChild" presStyleCnt="0"/>
      <dgm:spPr/>
    </dgm:pt>
    <dgm:pt modelId="{6999ACC1-8998-479B-82CB-2E6C5452D3D5}" type="pres">
      <dgm:prSet presAssocID="{24B19258-E361-4EA9-88CF-686BE1043AC3}" presName="conn2-1" presStyleLbl="parChTrans1D2" presStyleIdx="3" presStyleCnt="4"/>
      <dgm:spPr/>
      <dgm:t>
        <a:bodyPr/>
        <a:lstStyle/>
        <a:p>
          <a:endParaRPr lang="ru-RU"/>
        </a:p>
      </dgm:t>
    </dgm:pt>
    <dgm:pt modelId="{109AACB7-8C1F-4904-90E3-0130BB0D30E1}" type="pres">
      <dgm:prSet presAssocID="{24B19258-E361-4EA9-88CF-686BE1043AC3}" presName="connTx" presStyleLbl="parChTrans1D2" presStyleIdx="3" presStyleCnt="4"/>
      <dgm:spPr/>
      <dgm:t>
        <a:bodyPr/>
        <a:lstStyle/>
        <a:p>
          <a:endParaRPr lang="ru-RU"/>
        </a:p>
      </dgm:t>
    </dgm:pt>
    <dgm:pt modelId="{94C31E37-2A95-4FE6-B24A-FA757744E5DD}" type="pres">
      <dgm:prSet presAssocID="{2C7D0DD8-751F-4E4E-B815-BC807516801B}" presName="root2" presStyleCnt="0"/>
      <dgm:spPr/>
    </dgm:pt>
    <dgm:pt modelId="{0764496C-F2ED-46DF-9FE2-FCEDFBEA8473}" type="pres">
      <dgm:prSet presAssocID="{2C7D0DD8-751F-4E4E-B815-BC807516801B}" presName="LevelTwoTextNode" presStyleLbl="node2" presStyleIdx="3" presStyleCnt="4" custScaleX="32038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A486EDC-DC56-4D73-BE8C-F2E165ED1737}" type="pres">
      <dgm:prSet presAssocID="{2C7D0DD8-751F-4E4E-B815-BC807516801B}" presName="level3hierChild" presStyleCnt="0"/>
      <dgm:spPr/>
    </dgm:pt>
  </dgm:ptLst>
  <dgm:cxnLst>
    <dgm:cxn modelId="{66EB723D-A45D-4169-838A-6173401597F0}" type="presOf" srcId="{0BB57912-F863-489F-B7CF-753B99E68950}" destId="{8E03F439-2D89-4BDF-A9D1-9885A7D0BDB1}" srcOrd="0" destOrd="0" presId="urn:microsoft.com/office/officeart/2008/layout/HorizontalMultiLevelHierarchy"/>
    <dgm:cxn modelId="{BB5483BC-41B2-439D-A948-F8D1CFC76C27}" srcId="{B0D25C7F-A173-49B3-91FC-DE06F9F7573B}" destId="{65F5E10E-FABC-4C2A-836D-93AA21D5E83C}" srcOrd="0" destOrd="0" parTransId="{60B2CA71-6ECF-4466-80CC-057438B6DBA0}" sibTransId="{6779126B-E9E0-4859-BB96-04B28186EC45}"/>
    <dgm:cxn modelId="{47CA47AD-F46F-4A71-BDE0-5F0FD2554EE3}" type="presOf" srcId="{2C7D0DD8-751F-4E4E-B815-BC807516801B}" destId="{0764496C-F2ED-46DF-9FE2-FCEDFBEA8473}" srcOrd="0" destOrd="0" presId="urn:microsoft.com/office/officeart/2008/layout/HorizontalMultiLevelHierarchy"/>
    <dgm:cxn modelId="{13777867-F2FB-4BB3-B113-E8A2B821A5E0}" srcId="{65F5E10E-FABC-4C2A-836D-93AA21D5E83C}" destId="{2C7D0DD8-751F-4E4E-B815-BC807516801B}" srcOrd="3" destOrd="0" parTransId="{24B19258-E361-4EA9-88CF-686BE1043AC3}" sibTransId="{B0120968-0193-4F43-8F62-9224FB422A50}"/>
    <dgm:cxn modelId="{CB1C6C99-71E2-4356-9786-671AA802D946}" type="presOf" srcId="{24B19258-E361-4EA9-88CF-686BE1043AC3}" destId="{6999ACC1-8998-479B-82CB-2E6C5452D3D5}" srcOrd="0" destOrd="0" presId="urn:microsoft.com/office/officeart/2008/layout/HorizontalMultiLevelHierarchy"/>
    <dgm:cxn modelId="{99053046-9991-4C26-BCD8-7E6AD817A634}" type="presOf" srcId="{72F5D3F1-CD1A-4260-A41F-4FE15C4D0767}" destId="{51BE8C08-5867-4F26-BCB5-3E7B83308130}" srcOrd="0" destOrd="0" presId="urn:microsoft.com/office/officeart/2008/layout/HorizontalMultiLevelHierarchy"/>
    <dgm:cxn modelId="{4DA43FBE-14E5-4C33-8D38-E6440E31408F}" type="presOf" srcId="{51A3E185-FD9C-4577-923F-156C0AC311E2}" destId="{1F8C16CC-004D-4A17-BB90-AD30BB2C331D}" srcOrd="0" destOrd="0" presId="urn:microsoft.com/office/officeart/2008/layout/HorizontalMultiLevelHierarchy"/>
    <dgm:cxn modelId="{65A6FCC3-0E73-4A3C-85F1-40DF357A682B}" type="presOf" srcId="{54EF3232-73F6-478E-BC00-7371A7BBA981}" destId="{21F9C3D4-1FE4-4896-A17E-42B6EFBC8620}" srcOrd="0" destOrd="0" presId="urn:microsoft.com/office/officeart/2008/layout/HorizontalMultiLevelHierarchy"/>
    <dgm:cxn modelId="{BF6ED2C4-8A47-4312-B129-43EC2D147B41}" type="presOf" srcId="{24B19258-E361-4EA9-88CF-686BE1043AC3}" destId="{109AACB7-8C1F-4904-90E3-0130BB0D30E1}" srcOrd="1" destOrd="0" presId="urn:microsoft.com/office/officeart/2008/layout/HorizontalMultiLevelHierarchy"/>
    <dgm:cxn modelId="{51469E69-3449-4FBF-88F2-CD02967876AE}" type="presOf" srcId="{65F5E10E-FABC-4C2A-836D-93AA21D5E83C}" destId="{2BF84208-CE89-4F2B-B5E7-D321A773FC28}" srcOrd="0" destOrd="0" presId="urn:microsoft.com/office/officeart/2008/layout/HorizontalMultiLevelHierarchy"/>
    <dgm:cxn modelId="{F5F59B42-5ED6-4B9C-B080-A4D52876A34E}" type="presOf" srcId="{FE60B7E3-34EE-49A8-8D16-5586C33D3609}" destId="{12792976-DF11-4178-B55E-9411F2D85179}" srcOrd="0" destOrd="0" presId="urn:microsoft.com/office/officeart/2008/layout/HorizontalMultiLevelHierarchy"/>
    <dgm:cxn modelId="{8AB1847F-70AF-4574-8803-5752315D1142}" srcId="{65F5E10E-FABC-4C2A-836D-93AA21D5E83C}" destId="{54EF3232-73F6-478E-BC00-7371A7BBA981}" srcOrd="2" destOrd="0" parTransId="{FE60B7E3-34EE-49A8-8D16-5586C33D3609}" sibTransId="{F7CCA2AC-E99D-4626-917B-C0131E6ED371}"/>
    <dgm:cxn modelId="{4EA90343-20D9-41F7-A1C7-C964D64C8280}" type="presOf" srcId="{B0D25C7F-A173-49B3-91FC-DE06F9F7573B}" destId="{63CEF6B0-9D7E-4FFC-B125-2A5AA0012314}" srcOrd="0" destOrd="0" presId="urn:microsoft.com/office/officeart/2008/layout/HorizontalMultiLevelHierarchy"/>
    <dgm:cxn modelId="{A2615CDC-F7D0-4685-8988-B67F31B695E5}" type="presOf" srcId="{FE60B7E3-34EE-49A8-8D16-5586C33D3609}" destId="{9DD659F0-A443-47F8-BE72-7B5DC513BDFE}" srcOrd="1" destOrd="0" presId="urn:microsoft.com/office/officeart/2008/layout/HorizontalMultiLevelHierarchy"/>
    <dgm:cxn modelId="{C7F4A39F-9B24-4008-8F08-4894756D528D}" srcId="{65F5E10E-FABC-4C2A-836D-93AA21D5E83C}" destId="{0BB57912-F863-489F-B7CF-753B99E68950}" srcOrd="1" destOrd="0" parTransId="{9DADF6C4-454E-4640-B0CA-8BA8F3DF4348}" sibTransId="{D763A4C3-660A-491D-8CE5-6A595E6058A3}"/>
    <dgm:cxn modelId="{0D7AE71E-1DB7-424C-814D-C065C4B83632}" type="presOf" srcId="{51A3E185-FD9C-4577-923F-156C0AC311E2}" destId="{F7C0373B-B8BD-4C78-B377-035EF4CD745B}" srcOrd="1" destOrd="0" presId="urn:microsoft.com/office/officeart/2008/layout/HorizontalMultiLevelHierarchy"/>
    <dgm:cxn modelId="{CED2C550-8433-4FEE-B208-1C4B6BA07CFA}" srcId="{65F5E10E-FABC-4C2A-836D-93AA21D5E83C}" destId="{72F5D3F1-CD1A-4260-A41F-4FE15C4D0767}" srcOrd="0" destOrd="0" parTransId="{51A3E185-FD9C-4577-923F-156C0AC311E2}" sibTransId="{F342485E-542E-4D02-A34F-CD8DD229D5BD}"/>
    <dgm:cxn modelId="{1C77CF1E-9A10-4695-98EB-4D8D0BF52282}" type="presOf" srcId="{9DADF6C4-454E-4640-B0CA-8BA8F3DF4348}" destId="{83FAAF6C-B5CF-4F49-9282-356B508D7D3E}" srcOrd="1" destOrd="0" presId="urn:microsoft.com/office/officeart/2008/layout/HorizontalMultiLevelHierarchy"/>
    <dgm:cxn modelId="{8B5FEF04-1639-46E7-80FC-3A2D3F271992}" type="presOf" srcId="{9DADF6C4-454E-4640-B0CA-8BA8F3DF4348}" destId="{16C981D8-3D1A-4B7F-B119-31C3407BE9F8}" srcOrd="0" destOrd="0" presId="urn:microsoft.com/office/officeart/2008/layout/HorizontalMultiLevelHierarchy"/>
    <dgm:cxn modelId="{CE1471B0-2DC3-4520-953D-AC7FC7D52096}" type="presParOf" srcId="{63CEF6B0-9D7E-4FFC-B125-2A5AA0012314}" destId="{14C63AC3-D483-4D96-9ED9-7583B707AA4F}" srcOrd="0" destOrd="0" presId="urn:microsoft.com/office/officeart/2008/layout/HorizontalMultiLevelHierarchy"/>
    <dgm:cxn modelId="{94103EB8-D92E-4C7D-95BD-27EF5919697B}" type="presParOf" srcId="{14C63AC3-D483-4D96-9ED9-7583B707AA4F}" destId="{2BF84208-CE89-4F2B-B5E7-D321A773FC28}" srcOrd="0" destOrd="0" presId="urn:microsoft.com/office/officeart/2008/layout/HorizontalMultiLevelHierarchy"/>
    <dgm:cxn modelId="{B67E91F3-BF64-4D68-8D0E-4B32DCB466B4}" type="presParOf" srcId="{14C63AC3-D483-4D96-9ED9-7583B707AA4F}" destId="{AEC68FAD-A94C-4C04-9028-DC10AF13F960}" srcOrd="1" destOrd="0" presId="urn:microsoft.com/office/officeart/2008/layout/HorizontalMultiLevelHierarchy"/>
    <dgm:cxn modelId="{FA5AF9CC-7961-4D53-8433-C0D0FB85345B}" type="presParOf" srcId="{AEC68FAD-A94C-4C04-9028-DC10AF13F960}" destId="{1F8C16CC-004D-4A17-BB90-AD30BB2C331D}" srcOrd="0" destOrd="0" presId="urn:microsoft.com/office/officeart/2008/layout/HorizontalMultiLevelHierarchy"/>
    <dgm:cxn modelId="{E82D3C64-74BD-42E2-A80B-7F9541109094}" type="presParOf" srcId="{1F8C16CC-004D-4A17-BB90-AD30BB2C331D}" destId="{F7C0373B-B8BD-4C78-B377-035EF4CD745B}" srcOrd="0" destOrd="0" presId="urn:microsoft.com/office/officeart/2008/layout/HorizontalMultiLevelHierarchy"/>
    <dgm:cxn modelId="{4BB363E6-D3E5-46CA-85FE-C27C37950F78}" type="presParOf" srcId="{AEC68FAD-A94C-4C04-9028-DC10AF13F960}" destId="{AF85F3D1-0CB6-4ECD-BC01-37067A3D0F44}" srcOrd="1" destOrd="0" presId="urn:microsoft.com/office/officeart/2008/layout/HorizontalMultiLevelHierarchy"/>
    <dgm:cxn modelId="{618395E3-09DA-4338-9660-4A656E28F477}" type="presParOf" srcId="{AF85F3D1-0CB6-4ECD-BC01-37067A3D0F44}" destId="{51BE8C08-5867-4F26-BCB5-3E7B83308130}" srcOrd="0" destOrd="0" presId="urn:microsoft.com/office/officeart/2008/layout/HorizontalMultiLevelHierarchy"/>
    <dgm:cxn modelId="{379E2383-A35D-4A98-BA78-732F38E7E5A0}" type="presParOf" srcId="{AF85F3D1-0CB6-4ECD-BC01-37067A3D0F44}" destId="{4AD872DB-2373-4D88-9307-14EC0220A854}" srcOrd="1" destOrd="0" presId="urn:microsoft.com/office/officeart/2008/layout/HorizontalMultiLevelHierarchy"/>
    <dgm:cxn modelId="{363F4CF0-CFB4-42C7-957B-3C68C50F62BB}" type="presParOf" srcId="{AEC68FAD-A94C-4C04-9028-DC10AF13F960}" destId="{16C981D8-3D1A-4B7F-B119-31C3407BE9F8}" srcOrd="2" destOrd="0" presId="urn:microsoft.com/office/officeart/2008/layout/HorizontalMultiLevelHierarchy"/>
    <dgm:cxn modelId="{B12BA4CF-39E7-4B4E-A026-51D882DE143B}" type="presParOf" srcId="{16C981D8-3D1A-4B7F-B119-31C3407BE9F8}" destId="{83FAAF6C-B5CF-4F49-9282-356B508D7D3E}" srcOrd="0" destOrd="0" presId="urn:microsoft.com/office/officeart/2008/layout/HorizontalMultiLevelHierarchy"/>
    <dgm:cxn modelId="{2607C593-7EA2-4087-A334-89B793E6742F}" type="presParOf" srcId="{AEC68FAD-A94C-4C04-9028-DC10AF13F960}" destId="{326C093D-9413-42E4-8BF1-35E7D202D604}" srcOrd="3" destOrd="0" presId="urn:microsoft.com/office/officeart/2008/layout/HorizontalMultiLevelHierarchy"/>
    <dgm:cxn modelId="{C9FFFC23-971A-4CC9-B5A0-808C64AAD847}" type="presParOf" srcId="{326C093D-9413-42E4-8BF1-35E7D202D604}" destId="{8E03F439-2D89-4BDF-A9D1-9885A7D0BDB1}" srcOrd="0" destOrd="0" presId="urn:microsoft.com/office/officeart/2008/layout/HorizontalMultiLevelHierarchy"/>
    <dgm:cxn modelId="{8070B90D-6F29-4CC3-BBD4-46436669226F}" type="presParOf" srcId="{326C093D-9413-42E4-8BF1-35E7D202D604}" destId="{B9E3E221-90DE-4F1B-BE0A-248BB0DDEF0B}" srcOrd="1" destOrd="0" presId="urn:microsoft.com/office/officeart/2008/layout/HorizontalMultiLevelHierarchy"/>
    <dgm:cxn modelId="{9EB62C01-A18C-424E-8052-EC9AAAD692A7}" type="presParOf" srcId="{AEC68FAD-A94C-4C04-9028-DC10AF13F960}" destId="{12792976-DF11-4178-B55E-9411F2D85179}" srcOrd="4" destOrd="0" presId="urn:microsoft.com/office/officeart/2008/layout/HorizontalMultiLevelHierarchy"/>
    <dgm:cxn modelId="{CE1EB4F9-B341-44CB-B1D3-CD402290B64C}" type="presParOf" srcId="{12792976-DF11-4178-B55E-9411F2D85179}" destId="{9DD659F0-A443-47F8-BE72-7B5DC513BDFE}" srcOrd="0" destOrd="0" presId="urn:microsoft.com/office/officeart/2008/layout/HorizontalMultiLevelHierarchy"/>
    <dgm:cxn modelId="{B96D5D9A-E5A7-41F5-B18C-D795CF0DDDF8}" type="presParOf" srcId="{AEC68FAD-A94C-4C04-9028-DC10AF13F960}" destId="{F32459D6-548C-478F-A3FA-91D736310C60}" srcOrd="5" destOrd="0" presId="urn:microsoft.com/office/officeart/2008/layout/HorizontalMultiLevelHierarchy"/>
    <dgm:cxn modelId="{51804B76-A2AA-4488-87F9-79774CFFB197}" type="presParOf" srcId="{F32459D6-548C-478F-A3FA-91D736310C60}" destId="{21F9C3D4-1FE4-4896-A17E-42B6EFBC8620}" srcOrd="0" destOrd="0" presId="urn:microsoft.com/office/officeart/2008/layout/HorizontalMultiLevelHierarchy"/>
    <dgm:cxn modelId="{5B0F47C3-90B4-468A-8F27-28A1D5B68C7F}" type="presParOf" srcId="{F32459D6-548C-478F-A3FA-91D736310C60}" destId="{691D4BF3-F325-4296-B6D8-97B4B3AB5763}" srcOrd="1" destOrd="0" presId="urn:microsoft.com/office/officeart/2008/layout/HorizontalMultiLevelHierarchy"/>
    <dgm:cxn modelId="{5247031A-6EB3-4D4F-AF79-7C901269B1D1}" type="presParOf" srcId="{AEC68FAD-A94C-4C04-9028-DC10AF13F960}" destId="{6999ACC1-8998-479B-82CB-2E6C5452D3D5}" srcOrd="6" destOrd="0" presId="urn:microsoft.com/office/officeart/2008/layout/HorizontalMultiLevelHierarchy"/>
    <dgm:cxn modelId="{69F0E615-4327-4A7B-AF4B-E5B225C1C54A}" type="presParOf" srcId="{6999ACC1-8998-479B-82CB-2E6C5452D3D5}" destId="{109AACB7-8C1F-4904-90E3-0130BB0D30E1}" srcOrd="0" destOrd="0" presId="urn:microsoft.com/office/officeart/2008/layout/HorizontalMultiLevelHierarchy"/>
    <dgm:cxn modelId="{71D6F333-A5FE-4FFC-92EE-147DAAADBF5E}" type="presParOf" srcId="{AEC68FAD-A94C-4C04-9028-DC10AF13F960}" destId="{94C31E37-2A95-4FE6-B24A-FA757744E5DD}" srcOrd="7" destOrd="0" presId="urn:microsoft.com/office/officeart/2008/layout/HorizontalMultiLevelHierarchy"/>
    <dgm:cxn modelId="{F489AEB1-4D11-4A4C-B009-8BD0AAE57B3F}" type="presParOf" srcId="{94C31E37-2A95-4FE6-B24A-FA757744E5DD}" destId="{0764496C-F2ED-46DF-9FE2-FCEDFBEA8473}" srcOrd="0" destOrd="0" presId="urn:microsoft.com/office/officeart/2008/layout/HorizontalMultiLevelHierarchy"/>
    <dgm:cxn modelId="{98BF5B2F-E699-49B8-9288-1CE81EECD7E7}" type="presParOf" srcId="{94C31E37-2A95-4FE6-B24A-FA757744E5DD}" destId="{CA486EDC-DC56-4D73-BE8C-F2E165ED1737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4AE7CD0-7EA8-4117-9DEF-DE99D6ADDEA8}" type="doc">
      <dgm:prSet loTypeId="urn:microsoft.com/office/officeart/2005/8/layout/hList3" loCatId="list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CC54688-3198-4DDB-AD13-C27E298C3522}">
      <dgm:prSet phldrT="[Текст]"/>
      <dgm:spPr>
        <a:solidFill>
          <a:schemeClr val="bg1">
            <a:lumMod val="75000"/>
          </a:schemeClr>
        </a:solidFill>
      </dgm:spPr>
      <dgm:t>
        <a:bodyPr/>
        <a:lstStyle/>
        <a:p>
          <a:r>
            <a:rPr lang="ru-RU" u="sng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1. По фактически сложившимся</a:t>
          </a:r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нормам материальных, технических и трудовых ресурсов, используемых для оказания муниципальной услуги </a:t>
          </a:r>
          <a:r>
            <a:rPr lang="ru-RU" b="1" u="sng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на основе данных прошлых лет</a:t>
          </a:r>
          <a:endParaRPr lang="ru-RU" dirty="0"/>
        </a:p>
      </dgm:t>
    </dgm:pt>
    <dgm:pt modelId="{A7759ADA-9676-4254-95B9-7147224C0DC0}" type="parTrans" cxnId="{CFF45E12-F2AF-4DD5-ACEE-1A59332681FF}">
      <dgm:prSet/>
      <dgm:spPr/>
      <dgm:t>
        <a:bodyPr/>
        <a:lstStyle/>
        <a:p>
          <a:endParaRPr lang="ru-RU"/>
        </a:p>
      </dgm:t>
    </dgm:pt>
    <dgm:pt modelId="{FCDC1955-FB35-499A-A5E7-F8E81B2FA5B2}" type="sibTrans" cxnId="{CFF45E12-F2AF-4DD5-ACEE-1A59332681FF}">
      <dgm:prSet/>
      <dgm:spPr/>
      <dgm:t>
        <a:bodyPr/>
        <a:lstStyle/>
        <a:p>
          <a:endParaRPr lang="ru-RU"/>
        </a:p>
      </dgm:t>
    </dgm:pt>
    <dgm:pt modelId="{303143D0-B2C8-4FC3-A9AE-8E80F7F02373}">
      <dgm:prSet phldrT="[Текст]"/>
      <dgm:spPr>
        <a:solidFill>
          <a:schemeClr val="bg1">
            <a:lumMod val="75000"/>
          </a:schemeClr>
        </a:solidFill>
      </dgm:spPr>
      <dgm:t>
        <a:bodyPr/>
        <a:lstStyle/>
        <a:p>
          <a:r>
            <a:rPr lang="ru-RU" b="0" u="none" dirty="0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rPr>
            <a:t>2.</a:t>
          </a:r>
          <a:r>
            <a:rPr lang="ru-RU" b="1" u="sng" dirty="0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rPr>
            <a:t> На основе медианного значения</a:t>
          </a:r>
          <a:r>
            <a:rPr lang="ru-RU" b="1" dirty="0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dirty="0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rPr>
            <a:t>по муниципальным учреждениям, оказывающим муниципальную услугу</a:t>
          </a:r>
          <a:endParaRPr lang="ru-RU" dirty="0"/>
        </a:p>
      </dgm:t>
    </dgm:pt>
    <dgm:pt modelId="{1429D4F0-31AE-4EFE-9590-DC99EAE53825}" type="parTrans" cxnId="{DADB22BC-6F83-40FD-A0AC-7590EF9086B4}">
      <dgm:prSet/>
      <dgm:spPr/>
      <dgm:t>
        <a:bodyPr/>
        <a:lstStyle/>
        <a:p>
          <a:endParaRPr lang="ru-RU"/>
        </a:p>
      </dgm:t>
    </dgm:pt>
    <dgm:pt modelId="{8A5D18F4-7E86-4F35-89B7-24B83ACE6F0F}" type="sibTrans" cxnId="{DADB22BC-6F83-40FD-A0AC-7590EF9086B4}">
      <dgm:prSet/>
      <dgm:spPr/>
      <dgm:t>
        <a:bodyPr/>
        <a:lstStyle/>
        <a:p>
          <a:endParaRPr lang="ru-RU"/>
        </a:p>
      </dgm:t>
    </dgm:pt>
    <dgm:pt modelId="{BDFDE626-95D7-4073-A0E0-69CF7DC608CB}">
      <dgm:prSet/>
      <dgm:spPr/>
      <dgm:t>
        <a:bodyPr/>
        <a:lstStyle/>
        <a:p>
          <a:endParaRPr lang="ru-RU"/>
        </a:p>
      </dgm:t>
    </dgm:pt>
    <dgm:pt modelId="{B5E36F45-2A95-4C95-8FE1-6872C4521997}" type="parTrans" cxnId="{62C96A31-EE61-4706-88BB-F6BAECDC6D18}">
      <dgm:prSet/>
      <dgm:spPr/>
      <dgm:t>
        <a:bodyPr/>
        <a:lstStyle/>
        <a:p>
          <a:endParaRPr lang="ru-RU"/>
        </a:p>
      </dgm:t>
    </dgm:pt>
    <dgm:pt modelId="{1CDB71F3-B356-422B-AA38-11395DEA34A3}" type="sibTrans" cxnId="{62C96A31-EE61-4706-88BB-F6BAECDC6D18}">
      <dgm:prSet/>
      <dgm:spPr/>
      <dgm:t>
        <a:bodyPr/>
        <a:lstStyle/>
        <a:p>
          <a:endParaRPr lang="ru-RU"/>
        </a:p>
      </dgm:t>
    </dgm:pt>
    <dgm:pt modelId="{E909AA7D-5946-45B4-95D0-ED7B3D2289F1}">
      <dgm:prSet/>
      <dgm:spPr/>
      <dgm:t>
        <a:bodyPr/>
        <a:lstStyle/>
        <a:p>
          <a:endParaRPr lang="ru-RU"/>
        </a:p>
      </dgm:t>
    </dgm:pt>
    <dgm:pt modelId="{B143BA97-4B7F-485C-ADAA-E6C1BB5A2025}" type="parTrans" cxnId="{0E63C8F8-3F4B-4DE0-A506-492C136CAD30}">
      <dgm:prSet/>
      <dgm:spPr/>
      <dgm:t>
        <a:bodyPr/>
        <a:lstStyle/>
        <a:p>
          <a:endParaRPr lang="ru-RU"/>
        </a:p>
      </dgm:t>
    </dgm:pt>
    <dgm:pt modelId="{8A420F2E-A00D-46A6-9764-349949923AD7}" type="sibTrans" cxnId="{0E63C8F8-3F4B-4DE0-A506-492C136CAD30}">
      <dgm:prSet/>
      <dgm:spPr/>
      <dgm:t>
        <a:bodyPr/>
        <a:lstStyle/>
        <a:p>
          <a:endParaRPr lang="ru-RU"/>
        </a:p>
      </dgm:t>
    </dgm:pt>
    <dgm:pt modelId="{D6D04987-5D95-4080-915F-D98BBCF1B850}">
      <dgm:prSet/>
      <dgm:spPr>
        <a:solidFill>
          <a:schemeClr val="bg1">
            <a:lumMod val="75000"/>
          </a:schemeClr>
        </a:solidFill>
      </dgm:spPr>
      <dgm:t>
        <a:bodyPr/>
        <a:lstStyle/>
        <a:p>
          <a:pPr algn="l"/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Пункт 3.8. Положения: при </a:t>
          </a:r>
          <a:r>
            <a:rPr lang="ru-RU" u="sng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отсутствии норм, выраженных в натуральных показателях</a:t>
          </a:r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, установленных стандартом оказания услуги, </a:t>
          </a:r>
          <a:r>
            <a:rPr lang="ru-RU" u="sng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применяются методы:</a:t>
          </a:r>
          <a:endParaRPr lang="ru-RU" u="sng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2E4062B-C4EA-4E12-B9A6-767E546F2C63}" type="parTrans" cxnId="{FAC014FD-4146-4C82-9968-5E313C872056}">
      <dgm:prSet/>
      <dgm:spPr/>
      <dgm:t>
        <a:bodyPr/>
        <a:lstStyle/>
        <a:p>
          <a:endParaRPr lang="ru-RU"/>
        </a:p>
      </dgm:t>
    </dgm:pt>
    <dgm:pt modelId="{92147135-429A-4125-99D7-42726C123C2C}" type="sibTrans" cxnId="{FAC014FD-4146-4C82-9968-5E313C872056}">
      <dgm:prSet/>
      <dgm:spPr/>
      <dgm:t>
        <a:bodyPr/>
        <a:lstStyle/>
        <a:p>
          <a:endParaRPr lang="ru-RU"/>
        </a:p>
      </dgm:t>
    </dgm:pt>
    <dgm:pt modelId="{1A4C510E-A690-4FAE-BE26-701EA3C2CCD9}">
      <dgm:prSet phldrT="[Текст]"/>
      <dgm:spPr>
        <a:solidFill>
          <a:schemeClr val="bg1">
            <a:lumMod val="75000"/>
          </a:schemeClr>
        </a:solidFill>
      </dgm:spPr>
      <dgm:t>
        <a:bodyPr/>
        <a:lstStyle/>
        <a:p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3. На основе </a:t>
          </a:r>
          <a:r>
            <a:rPr lang="ru-RU" b="1" u="sng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анализа и усреднения показателей деятельности муниципального учреждения, которое имеет минимальный объем затрат на оказание единицы муниципальной услуги</a:t>
          </a:r>
          <a:endParaRPr lang="ru-RU" dirty="0"/>
        </a:p>
      </dgm:t>
    </dgm:pt>
    <dgm:pt modelId="{B3A441A7-AAB3-49FE-8548-ED9A14EFC461}" type="parTrans" cxnId="{98E59E91-DEE4-4DD8-9343-96007F69592D}">
      <dgm:prSet/>
      <dgm:spPr/>
      <dgm:t>
        <a:bodyPr/>
        <a:lstStyle/>
        <a:p>
          <a:endParaRPr lang="ru-RU"/>
        </a:p>
      </dgm:t>
    </dgm:pt>
    <dgm:pt modelId="{1F25D7CE-E0FB-41C4-B876-B60D5D11C7F6}" type="sibTrans" cxnId="{98E59E91-DEE4-4DD8-9343-96007F69592D}">
      <dgm:prSet/>
      <dgm:spPr/>
      <dgm:t>
        <a:bodyPr/>
        <a:lstStyle/>
        <a:p>
          <a:endParaRPr lang="ru-RU"/>
        </a:p>
      </dgm:t>
    </dgm:pt>
    <dgm:pt modelId="{F394B18C-4CB5-4B5C-A3F5-C953BF131D45}" type="pres">
      <dgm:prSet presAssocID="{74AE7CD0-7EA8-4117-9DEF-DE99D6ADDEA8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CA48AB7-A7E4-4C5D-85E5-7E33D5B03C72}" type="pres">
      <dgm:prSet presAssocID="{D6D04987-5D95-4080-915F-D98BBCF1B850}" presName="roof" presStyleLbl="dkBgShp" presStyleIdx="0" presStyleCnt="2" custScaleY="62770" custLinFactNeighborX="17" custLinFactNeighborY="-1618"/>
      <dgm:spPr/>
      <dgm:t>
        <a:bodyPr/>
        <a:lstStyle/>
        <a:p>
          <a:endParaRPr lang="ru-RU"/>
        </a:p>
      </dgm:t>
    </dgm:pt>
    <dgm:pt modelId="{D1309506-D123-4CEB-8815-F338A24CD602}" type="pres">
      <dgm:prSet presAssocID="{D6D04987-5D95-4080-915F-D98BBCF1B850}" presName="pillars" presStyleCnt="0"/>
      <dgm:spPr/>
    </dgm:pt>
    <dgm:pt modelId="{449ACF77-35BC-4945-B54E-18E901537D6D}" type="pres">
      <dgm:prSet presAssocID="{D6D04987-5D95-4080-915F-D98BBCF1B850}" presName="pillar1" presStyleLbl="node1" presStyleIdx="0" presStyleCnt="3" custScaleX="100600" custScaleY="111655" custLinFactNeighborX="-64" custLinFactNeighborY="-318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E731F2D-1095-498E-8979-8061429655F4}" type="pres">
      <dgm:prSet presAssocID="{303143D0-B2C8-4FC3-A9AE-8E80F7F02373}" presName="pillarX" presStyleLbl="node1" presStyleIdx="1" presStyleCnt="3" custScaleY="109837" custLinFactNeighborY="-363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8A8EF38-FD95-4381-8C9F-C24209A31439}" type="pres">
      <dgm:prSet presAssocID="{1A4C510E-A690-4FAE-BE26-701EA3C2CCD9}" presName="pillarX" presStyleLbl="node1" presStyleIdx="2" presStyleCnt="3" custScaleY="108019" custLinFactNeighborX="48" custLinFactNeighborY="-454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7CBF668-A83A-4909-A078-BB10CD2B50C3}" type="pres">
      <dgm:prSet presAssocID="{D6D04987-5D95-4080-915F-D98BBCF1B850}" presName="base" presStyleLbl="dkBgShp" presStyleIdx="1" presStyleCnt="2"/>
      <dgm:spPr>
        <a:solidFill>
          <a:schemeClr val="bg1">
            <a:lumMod val="75000"/>
          </a:schemeClr>
        </a:solidFill>
      </dgm:spPr>
      <dgm:t>
        <a:bodyPr/>
        <a:lstStyle/>
        <a:p>
          <a:endParaRPr lang="ru-RU"/>
        </a:p>
      </dgm:t>
    </dgm:pt>
  </dgm:ptLst>
  <dgm:cxnLst>
    <dgm:cxn modelId="{98E59E91-DEE4-4DD8-9343-96007F69592D}" srcId="{D6D04987-5D95-4080-915F-D98BBCF1B850}" destId="{1A4C510E-A690-4FAE-BE26-701EA3C2CCD9}" srcOrd="2" destOrd="0" parTransId="{B3A441A7-AAB3-49FE-8548-ED9A14EFC461}" sibTransId="{1F25D7CE-E0FB-41C4-B876-B60D5D11C7F6}"/>
    <dgm:cxn modelId="{57C77C8D-BB06-41FC-84AA-2F2AF33583C9}" type="presOf" srcId="{D6D04987-5D95-4080-915F-D98BBCF1B850}" destId="{4CA48AB7-A7E4-4C5D-85E5-7E33D5B03C72}" srcOrd="0" destOrd="0" presId="urn:microsoft.com/office/officeart/2005/8/layout/hList3"/>
    <dgm:cxn modelId="{0E63C8F8-3F4B-4DE0-A506-492C136CAD30}" srcId="{74AE7CD0-7EA8-4117-9DEF-DE99D6ADDEA8}" destId="{E909AA7D-5946-45B4-95D0-ED7B3D2289F1}" srcOrd="2" destOrd="0" parTransId="{B143BA97-4B7F-485C-ADAA-E6C1BB5A2025}" sibTransId="{8A420F2E-A00D-46A6-9764-349949923AD7}"/>
    <dgm:cxn modelId="{FAC014FD-4146-4C82-9968-5E313C872056}" srcId="{74AE7CD0-7EA8-4117-9DEF-DE99D6ADDEA8}" destId="{D6D04987-5D95-4080-915F-D98BBCF1B850}" srcOrd="0" destOrd="0" parTransId="{52E4062B-C4EA-4E12-B9A6-767E546F2C63}" sibTransId="{92147135-429A-4125-99D7-42726C123C2C}"/>
    <dgm:cxn modelId="{97D48F74-D683-49A0-8704-C419803197FA}" type="presOf" srcId="{1A4C510E-A690-4FAE-BE26-701EA3C2CCD9}" destId="{68A8EF38-FD95-4381-8C9F-C24209A31439}" srcOrd="0" destOrd="0" presId="urn:microsoft.com/office/officeart/2005/8/layout/hList3"/>
    <dgm:cxn modelId="{62C96A31-EE61-4706-88BB-F6BAECDC6D18}" srcId="{74AE7CD0-7EA8-4117-9DEF-DE99D6ADDEA8}" destId="{BDFDE626-95D7-4073-A0E0-69CF7DC608CB}" srcOrd="1" destOrd="0" parTransId="{B5E36F45-2A95-4C95-8FE1-6872C4521997}" sibTransId="{1CDB71F3-B356-422B-AA38-11395DEA34A3}"/>
    <dgm:cxn modelId="{92BFC574-A52F-45FE-A927-92371B943DBD}" type="presOf" srcId="{74AE7CD0-7EA8-4117-9DEF-DE99D6ADDEA8}" destId="{F394B18C-4CB5-4B5C-A3F5-C953BF131D45}" srcOrd="0" destOrd="0" presId="urn:microsoft.com/office/officeart/2005/8/layout/hList3"/>
    <dgm:cxn modelId="{0C66EE5F-9EF0-4F96-B9B1-27EB51092C22}" type="presOf" srcId="{303143D0-B2C8-4FC3-A9AE-8E80F7F02373}" destId="{4E731F2D-1095-498E-8979-8061429655F4}" srcOrd="0" destOrd="0" presId="urn:microsoft.com/office/officeart/2005/8/layout/hList3"/>
    <dgm:cxn modelId="{CFF45E12-F2AF-4DD5-ACEE-1A59332681FF}" srcId="{D6D04987-5D95-4080-915F-D98BBCF1B850}" destId="{6CC54688-3198-4DDB-AD13-C27E298C3522}" srcOrd="0" destOrd="0" parTransId="{A7759ADA-9676-4254-95B9-7147224C0DC0}" sibTransId="{FCDC1955-FB35-499A-A5E7-F8E81B2FA5B2}"/>
    <dgm:cxn modelId="{DADB22BC-6F83-40FD-A0AC-7590EF9086B4}" srcId="{D6D04987-5D95-4080-915F-D98BBCF1B850}" destId="{303143D0-B2C8-4FC3-A9AE-8E80F7F02373}" srcOrd="1" destOrd="0" parTransId="{1429D4F0-31AE-4EFE-9590-DC99EAE53825}" sibTransId="{8A5D18F4-7E86-4F35-89B7-24B83ACE6F0F}"/>
    <dgm:cxn modelId="{5B046831-30EF-47AF-BC32-8026A699B9F9}" type="presOf" srcId="{6CC54688-3198-4DDB-AD13-C27E298C3522}" destId="{449ACF77-35BC-4945-B54E-18E901537D6D}" srcOrd="0" destOrd="0" presId="urn:microsoft.com/office/officeart/2005/8/layout/hList3"/>
    <dgm:cxn modelId="{916FC1D6-F105-43AD-A15A-C518E7CF2107}" type="presParOf" srcId="{F394B18C-4CB5-4B5C-A3F5-C953BF131D45}" destId="{4CA48AB7-A7E4-4C5D-85E5-7E33D5B03C72}" srcOrd="0" destOrd="0" presId="urn:microsoft.com/office/officeart/2005/8/layout/hList3"/>
    <dgm:cxn modelId="{A209B435-1B0F-4442-98C5-A9646B277E2A}" type="presParOf" srcId="{F394B18C-4CB5-4B5C-A3F5-C953BF131D45}" destId="{D1309506-D123-4CEB-8815-F338A24CD602}" srcOrd="1" destOrd="0" presId="urn:microsoft.com/office/officeart/2005/8/layout/hList3"/>
    <dgm:cxn modelId="{5302C83E-FA5A-4B61-8CF3-CB43C83DFEA7}" type="presParOf" srcId="{D1309506-D123-4CEB-8815-F338A24CD602}" destId="{449ACF77-35BC-4945-B54E-18E901537D6D}" srcOrd="0" destOrd="0" presId="urn:microsoft.com/office/officeart/2005/8/layout/hList3"/>
    <dgm:cxn modelId="{92B17896-1D97-4E9D-8915-25C24ECD8BAC}" type="presParOf" srcId="{D1309506-D123-4CEB-8815-F338A24CD602}" destId="{4E731F2D-1095-498E-8979-8061429655F4}" srcOrd="1" destOrd="0" presId="urn:microsoft.com/office/officeart/2005/8/layout/hList3"/>
    <dgm:cxn modelId="{ABFB5113-9448-4023-BD67-C23E2CDCA255}" type="presParOf" srcId="{D1309506-D123-4CEB-8815-F338A24CD602}" destId="{68A8EF38-FD95-4381-8C9F-C24209A31439}" srcOrd="2" destOrd="0" presId="urn:microsoft.com/office/officeart/2005/8/layout/hList3"/>
    <dgm:cxn modelId="{9B44FF58-08C8-47C7-A27E-72C4DDE5A524}" type="presParOf" srcId="{F394B18C-4CB5-4B5C-A3F5-C953BF131D45}" destId="{F7CBF668-A83A-4909-A078-BB10CD2B50C3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C0003DD-1670-423E-9E8B-2080268D823D}">
      <dsp:nvSpPr>
        <dsp:cNvPr id="0" name=""/>
        <dsp:cNvSpPr/>
      </dsp:nvSpPr>
      <dsp:spPr>
        <a:xfrm>
          <a:off x="0" y="24620"/>
          <a:ext cx="12192000" cy="1102008"/>
        </a:xfrm>
        <a:prstGeom prst="rect">
          <a:avLst/>
        </a:prstGeom>
        <a:gradFill rotWithShape="0">
          <a:gsLst>
            <a:gs pos="0">
              <a:schemeClr val="accent1">
                <a:shade val="80000"/>
                <a:hueOff val="0"/>
                <a:satOff val="0"/>
                <a:lumOff val="0"/>
                <a:alphaOff val="0"/>
                <a:tint val="62000"/>
                <a:hueMod val="94000"/>
                <a:satMod val="140000"/>
                <a:lumMod val="110000"/>
              </a:schemeClr>
            </a:gs>
            <a:gs pos="100000">
              <a:schemeClr val="accent1">
                <a:shade val="80000"/>
                <a:hueOff val="0"/>
                <a:satOff val="0"/>
                <a:lumOff val="0"/>
                <a:alphaOff val="0"/>
                <a:tint val="84000"/>
                <a:satMod val="16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0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>
              <a:latin typeface="Times New Roman" panose="02020603050405020304" pitchFamily="18" charset="0"/>
              <a:ea typeface="Times New Roman" panose="02020603050405020304" pitchFamily="18" charset="0"/>
            </a:rPr>
            <a:t>Основание для разработки Порядка </a:t>
          </a:r>
          <a:endParaRPr lang="ru-RU" sz="3200" b="1" kern="1200" dirty="0"/>
        </a:p>
      </dsp:txBody>
      <dsp:txXfrm>
        <a:off x="0" y="24620"/>
        <a:ext cx="12192000" cy="1102008"/>
      </dsp:txXfrm>
    </dsp:sp>
    <dsp:sp modelId="{C271281E-6469-47E9-A63E-C6C42EB4CA47}">
      <dsp:nvSpPr>
        <dsp:cNvPr id="0" name=""/>
        <dsp:cNvSpPr/>
      </dsp:nvSpPr>
      <dsp:spPr>
        <a:xfrm>
          <a:off x="13" y="1148717"/>
          <a:ext cx="2169391" cy="4312522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98000"/>
                <a:hueMod val="94000"/>
                <a:satMod val="130000"/>
                <a:lumMod val="128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lumMod val="88000"/>
              </a:schemeClr>
            </a:gs>
          </a:gsLst>
          <a:lin ang="5400000" scaled="0"/>
        </a:grad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smtClean="0">
              <a:latin typeface="Times New Roman" panose="02020603050405020304" pitchFamily="18" charset="0"/>
              <a:ea typeface="Times New Roman" panose="02020603050405020304" pitchFamily="18" charset="0"/>
            </a:rPr>
            <a:t>Бюджетный кодекс РФ</a:t>
          </a:r>
        </a:p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200" b="1" kern="1200" smtClean="0">
            <a:latin typeface="Times New Roman" panose="02020603050405020304" pitchFamily="18" charset="0"/>
            <a:ea typeface="Times New Roman" panose="02020603050405020304" pitchFamily="18" charset="0"/>
          </a:endParaRPr>
        </a:p>
        <a:p>
          <a:pPr marL="72000"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smtClean="0">
              <a:latin typeface="Times New Roman" panose="02020603050405020304" pitchFamily="18" charset="0"/>
              <a:ea typeface="Times New Roman" panose="02020603050405020304" pitchFamily="18" charset="0"/>
            </a:rPr>
            <a:t>- пункты 3 и 4 статьи 69.2, </a:t>
          </a:r>
        </a:p>
        <a:p>
          <a:pPr marL="72000"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smtClean="0">
              <a:latin typeface="Times New Roman" panose="02020603050405020304" pitchFamily="18" charset="0"/>
              <a:ea typeface="Times New Roman" panose="02020603050405020304" pitchFamily="18" charset="0"/>
            </a:rPr>
            <a:t>- абзацы 2, 4 пункта 1  статьи 78.1</a:t>
          </a:r>
          <a:endParaRPr lang="ru-RU" sz="2200" b="1" kern="1200" dirty="0"/>
        </a:p>
      </dsp:txBody>
      <dsp:txXfrm>
        <a:off x="13" y="1148717"/>
        <a:ext cx="2169391" cy="4312522"/>
      </dsp:txXfrm>
    </dsp:sp>
    <dsp:sp modelId="{080A4291-C531-4D42-95C7-83B3E65F5201}">
      <dsp:nvSpPr>
        <dsp:cNvPr id="0" name=""/>
        <dsp:cNvSpPr/>
      </dsp:nvSpPr>
      <dsp:spPr>
        <a:xfrm>
          <a:off x="2140112" y="1172265"/>
          <a:ext cx="2391292" cy="4288822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98000"/>
                <a:hueMod val="94000"/>
                <a:satMod val="130000"/>
                <a:lumMod val="128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lumMod val="88000"/>
              </a:schemeClr>
            </a:gs>
          </a:gsLst>
          <a:lin ang="5400000" scaled="0"/>
        </a:grad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smtClean="0">
              <a:latin typeface="Times New Roman" panose="02020603050405020304" pitchFamily="18" charset="0"/>
              <a:ea typeface="Times New Roman" panose="02020603050405020304" pitchFamily="18" charset="0"/>
            </a:rPr>
            <a:t>Федеральный закон                       от 12.01.1996        № 7-ФЗ «О некоммерческих организациях»</a:t>
          </a:r>
        </a:p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200" b="1" kern="1200" smtClean="0">
            <a:latin typeface="Times New Roman" panose="02020603050405020304" pitchFamily="18" charset="0"/>
            <a:ea typeface="Times New Roman" panose="02020603050405020304" pitchFamily="18" charset="0"/>
          </a:endParaRPr>
        </a:p>
        <a:p>
          <a:pPr marL="72000"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smtClean="0">
              <a:latin typeface="Times New Roman" panose="02020603050405020304" pitchFamily="18" charset="0"/>
              <a:ea typeface="Times New Roman" panose="02020603050405020304" pitchFamily="18" charset="0"/>
            </a:rPr>
            <a:t> - подпункт 3 пункта 7            статьи 9.2</a:t>
          </a:r>
          <a:endParaRPr lang="ru-RU" sz="2200" b="1" kern="1200" dirty="0"/>
        </a:p>
      </dsp:txBody>
      <dsp:txXfrm>
        <a:off x="2140112" y="1172265"/>
        <a:ext cx="2391292" cy="4288822"/>
      </dsp:txXfrm>
    </dsp:sp>
    <dsp:sp modelId="{5D8C99C3-3B8B-4357-9628-515D53FACFC3}">
      <dsp:nvSpPr>
        <dsp:cNvPr id="0" name=""/>
        <dsp:cNvSpPr/>
      </dsp:nvSpPr>
      <dsp:spPr>
        <a:xfrm>
          <a:off x="4464754" y="1148546"/>
          <a:ext cx="2484622" cy="4312560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98000"/>
                <a:hueMod val="94000"/>
                <a:satMod val="130000"/>
                <a:lumMod val="128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lumMod val="88000"/>
              </a:schemeClr>
            </a:gs>
          </a:gsLst>
          <a:lin ang="5400000" scaled="0"/>
        </a:grad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smtClean="0">
              <a:latin typeface="Times New Roman" panose="02020603050405020304" pitchFamily="18" charset="0"/>
              <a:ea typeface="Times New Roman" panose="02020603050405020304" pitchFamily="18" charset="0"/>
            </a:rPr>
            <a:t>Федеральный закон от 03.11.2006 № 174-ФЗ «Об автономных учреждениях»</a:t>
          </a:r>
        </a:p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200" b="1" kern="1200" smtClean="0">
            <a:latin typeface="Times New Roman" panose="02020603050405020304" pitchFamily="18" charset="0"/>
          </a:endParaRPr>
        </a:p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smtClean="0">
              <a:latin typeface="Times New Roman" panose="02020603050405020304" pitchFamily="18" charset="0"/>
              <a:ea typeface="Times New Roman" panose="02020603050405020304" pitchFamily="18" charset="0"/>
            </a:rPr>
            <a:t>подпункт 3 пункта 5 статьи 4 </a:t>
          </a:r>
          <a:endParaRPr lang="ru-RU" sz="2200" b="1" kern="1200" dirty="0"/>
        </a:p>
      </dsp:txBody>
      <dsp:txXfrm>
        <a:off x="4464754" y="1148546"/>
        <a:ext cx="2484622" cy="4312560"/>
      </dsp:txXfrm>
    </dsp:sp>
    <dsp:sp modelId="{A63D0586-6B44-49CA-9965-6D37403AAD16}">
      <dsp:nvSpPr>
        <dsp:cNvPr id="0" name=""/>
        <dsp:cNvSpPr/>
      </dsp:nvSpPr>
      <dsp:spPr>
        <a:xfrm>
          <a:off x="6935361" y="1160472"/>
          <a:ext cx="5139545" cy="4336260"/>
        </a:xfrm>
        <a:prstGeom prst="rect">
          <a:avLst/>
        </a:prstGeom>
        <a:solidFill>
          <a:schemeClr val="accent2"/>
        </a:solid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latin typeface="Times New Roman" panose="02020603050405020304" pitchFamily="18" charset="0"/>
              <a:ea typeface="Times New Roman" panose="02020603050405020304" pitchFamily="18" charset="0"/>
            </a:rPr>
            <a:t>Приказ Минфина РФ от 01.07.2015 № 104н «Об утверждении </a:t>
          </a:r>
          <a:r>
            <a:rPr lang="ru-RU" sz="2000" b="1" i="1" u="sng" kern="1200" dirty="0" smtClean="0">
              <a:latin typeface="Times New Roman" panose="02020603050405020304" pitchFamily="18" charset="0"/>
              <a:ea typeface="Times New Roman" panose="02020603050405020304" pitchFamily="18" charset="0"/>
            </a:rPr>
            <a:t>общих требований к определению нормативных затрат</a:t>
          </a:r>
          <a:r>
            <a:rPr lang="ru-RU" sz="2000" b="1" i="1" kern="1200" dirty="0" smtClean="0">
              <a:latin typeface="Times New Roman" panose="02020603050405020304" pitchFamily="18" charset="0"/>
              <a:ea typeface="Times New Roman" panose="02020603050405020304" pitchFamily="18" charset="0"/>
            </a:rPr>
            <a:t> </a:t>
          </a:r>
          <a:r>
            <a:rPr lang="ru-RU" sz="2000" b="1" kern="1200" dirty="0" smtClean="0">
              <a:latin typeface="Times New Roman" panose="02020603050405020304" pitchFamily="18" charset="0"/>
              <a:ea typeface="Times New Roman" panose="02020603050405020304" pitchFamily="18" charset="0"/>
            </a:rPr>
            <a:t>на оказание государственных (муниципальных) услуг, осуществление которых предусмотрено бюджетным законодательством РФ и не отнесенных к иным видам деятельности, применяемых при расчете объема финансового обеспечения выполнения государственного (муниципального) задания на оказание государственных (муниципальных) услуг (выполнение работ) государственным (муниципальным) учреждением»</a:t>
          </a:r>
          <a:endParaRPr lang="ru-RU" sz="2000" b="1" kern="1200" dirty="0"/>
        </a:p>
      </dsp:txBody>
      <dsp:txXfrm>
        <a:off x="6935361" y="1160472"/>
        <a:ext cx="5139545" cy="4336260"/>
      </dsp:txXfrm>
    </dsp:sp>
    <dsp:sp modelId="{DF770AAA-A80A-4F59-A6BB-F819E5339C4C}">
      <dsp:nvSpPr>
        <dsp:cNvPr id="0" name=""/>
        <dsp:cNvSpPr/>
      </dsp:nvSpPr>
      <dsp:spPr>
        <a:xfrm>
          <a:off x="0" y="5485792"/>
          <a:ext cx="12192000" cy="562284"/>
        </a:xfrm>
        <a:prstGeom prst="rect">
          <a:avLst/>
        </a:prstGeom>
        <a:gradFill rotWithShape="0">
          <a:gsLst>
            <a:gs pos="0">
              <a:schemeClr val="accent1">
                <a:shade val="80000"/>
                <a:hueOff val="0"/>
                <a:satOff val="0"/>
                <a:lumOff val="0"/>
                <a:alphaOff val="0"/>
                <a:tint val="62000"/>
                <a:hueMod val="94000"/>
                <a:satMod val="140000"/>
                <a:lumMod val="110000"/>
              </a:schemeClr>
            </a:gs>
            <a:gs pos="100000">
              <a:schemeClr val="accent1">
                <a:shade val="80000"/>
                <a:hueOff val="0"/>
                <a:satOff val="0"/>
                <a:lumOff val="0"/>
                <a:alphaOff val="0"/>
                <a:tint val="84000"/>
                <a:satMod val="16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0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51FE224-1787-4460-BFCE-0A07440D9965}">
      <dsp:nvSpPr>
        <dsp:cNvPr id="0" name=""/>
        <dsp:cNvSpPr/>
      </dsp:nvSpPr>
      <dsp:spPr>
        <a:xfrm rot="5400000">
          <a:off x="-250246" y="252469"/>
          <a:ext cx="1668312" cy="1167818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hueMod val="94000"/>
                <a:satMod val="130000"/>
                <a:lumMod val="128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lumMod val="88000"/>
              </a:schemeClr>
            </a:gs>
          </a:gsLst>
          <a:lin ang="5400000" scaled="0"/>
        </a:gradFill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3.1</a:t>
          </a:r>
          <a:endParaRPr lang="ru-RU" sz="2000" b="1" kern="1200" dirty="0">
            <a:solidFill>
              <a:schemeClr val="bg2">
                <a:lumMod val="5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5400000">
        <a:off x="1" y="586131"/>
        <a:ext cx="1167818" cy="500494"/>
      </dsp:txXfrm>
    </dsp:sp>
    <dsp:sp modelId="{D5CAD351-6597-43C7-859F-FCA3AAB1A216}">
      <dsp:nvSpPr>
        <dsp:cNvPr id="0" name=""/>
        <dsp:cNvSpPr/>
      </dsp:nvSpPr>
      <dsp:spPr>
        <a:xfrm rot="5400000">
          <a:off x="6137707" y="-4967666"/>
          <a:ext cx="1084403" cy="11024181"/>
        </a:xfrm>
        <a:prstGeom prst="round2SameRect">
          <a:avLst/>
        </a:prstGeom>
        <a:solidFill>
          <a:schemeClr val="accent2"/>
        </a:solidFill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b="1" kern="1200" dirty="0" smtClean="0"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финансовое обеспечение выполнения муниципального задания осуществляется в пределах бюджетных ассигнований, предусмотренных в бюджете городского округа на указанные цели</a:t>
          </a:r>
          <a:endParaRPr lang="ru-RU" sz="2000" b="1" kern="1200" dirty="0">
            <a:solidFill>
              <a:schemeClr val="bg2">
                <a:lumMod val="5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5400000">
        <a:off x="1167818" y="55159"/>
        <a:ext cx="10971245" cy="978531"/>
      </dsp:txXfrm>
    </dsp:sp>
    <dsp:sp modelId="{CDC36F21-EBEA-490A-A458-0F37069CDF6D}">
      <dsp:nvSpPr>
        <dsp:cNvPr id="0" name=""/>
        <dsp:cNvSpPr/>
      </dsp:nvSpPr>
      <dsp:spPr>
        <a:xfrm rot="5400000">
          <a:off x="-250246" y="1744750"/>
          <a:ext cx="1668312" cy="1167818"/>
        </a:xfrm>
        <a:prstGeom prst="chevron">
          <a:avLst/>
        </a:prstGeom>
        <a:solidFill>
          <a:schemeClr val="accent2"/>
        </a:solidFill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3.2</a:t>
          </a:r>
          <a:endParaRPr lang="ru-RU" sz="2000" b="1" kern="1200" dirty="0">
            <a:solidFill>
              <a:schemeClr val="bg2">
                <a:lumMod val="5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5400000">
        <a:off x="1" y="2078412"/>
        <a:ext cx="1167818" cy="500494"/>
      </dsp:txXfrm>
    </dsp:sp>
    <dsp:sp modelId="{EC44042A-433B-4681-99A6-AED438F3370E}">
      <dsp:nvSpPr>
        <dsp:cNvPr id="0" name=""/>
        <dsp:cNvSpPr/>
      </dsp:nvSpPr>
      <dsp:spPr>
        <a:xfrm rot="5400000">
          <a:off x="6137707" y="-3475385"/>
          <a:ext cx="1084403" cy="11024181"/>
        </a:xfrm>
        <a:prstGeom prst="round2SameRect">
          <a:avLst/>
        </a:prstGeom>
        <a:solidFill>
          <a:schemeClr val="accent1">
            <a:lumMod val="20000"/>
            <a:lumOff val="80000"/>
            <a:alpha val="90000"/>
          </a:schemeClr>
        </a:solidFill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b="1" kern="1200" dirty="0" smtClean="0"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объем финансового обеспечения выполнения муниципального задания рассчитывается на основании нормативных затрат с учетом затрат на содержание  имущества (за исключением имущества, сданного в аренду), затрат на уплату налогов</a:t>
          </a:r>
          <a:endParaRPr lang="ru-RU" sz="2000" b="1" kern="1200" dirty="0">
            <a:solidFill>
              <a:schemeClr val="bg2">
                <a:lumMod val="5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5400000">
        <a:off x="1167818" y="1547440"/>
        <a:ext cx="10971245" cy="978531"/>
      </dsp:txXfrm>
    </dsp:sp>
    <dsp:sp modelId="{817698D3-1270-4249-A441-3277BE31675D}">
      <dsp:nvSpPr>
        <dsp:cNvPr id="0" name=""/>
        <dsp:cNvSpPr/>
      </dsp:nvSpPr>
      <dsp:spPr>
        <a:xfrm rot="5400000">
          <a:off x="-250246" y="3656537"/>
          <a:ext cx="1668312" cy="1167818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hueMod val="94000"/>
                <a:satMod val="130000"/>
                <a:lumMod val="128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lumMod val="88000"/>
              </a:schemeClr>
            </a:gs>
          </a:gsLst>
          <a:lin ang="5400000" scaled="0"/>
        </a:gradFill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3.3</a:t>
          </a:r>
          <a:endParaRPr lang="ru-RU" sz="2000" b="1" kern="1200" dirty="0">
            <a:solidFill>
              <a:schemeClr val="bg2">
                <a:lumMod val="5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5400000">
        <a:off x="1" y="3990199"/>
        <a:ext cx="1167818" cy="500494"/>
      </dsp:txXfrm>
    </dsp:sp>
    <dsp:sp modelId="{3E930E55-6E23-4333-8029-BD1216E7B68C}">
      <dsp:nvSpPr>
        <dsp:cNvPr id="0" name=""/>
        <dsp:cNvSpPr/>
      </dsp:nvSpPr>
      <dsp:spPr>
        <a:xfrm rot="5400000">
          <a:off x="5718201" y="-1562589"/>
          <a:ext cx="1923416" cy="11024181"/>
        </a:xfrm>
        <a:prstGeom prst="round2SameRect">
          <a:avLst/>
        </a:prstGeom>
        <a:solidFill>
          <a:schemeClr val="accent2">
            <a:alpha val="90000"/>
          </a:schemeClr>
        </a:solidFill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b="1" kern="1200" dirty="0" smtClean="0"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объем финансового обеспечения выполнения муниципального задания (R) определяется по формуле: </a:t>
          </a:r>
          <a:endParaRPr lang="ru-RU" sz="2000" b="1" kern="1200" dirty="0">
            <a:solidFill>
              <a:schemeClr val="bg2">
                <a:lumMod val="5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5400000">
        <a:off x="1167819" y="3081686"/>
        <a:ext cx="10930288" cy="173563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999ACC1-8998-479B-82CB-2E6C5452D3D5}">
      <dsp:nvSpPr>
        <dsp:cNvPr id="0" name=""/>
        <dsp:cNvSpPr/>
      </dsp:nvSpPr>
      <dsp:spPr>
        <a:xfrm>
          <a:off x="1214187" y="2538350"/>
          <a:ext cx="631524" cy="180504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315762" y="0"/>
              </a:lnTo>
              <a:lnTo>
                <a:pt x="315762" y="1805044"/>
              </a:lnTo>
              <a:lnTo>
                <a:pt x="631524" y="1805044"/>
              </a:lnTo>
            </a:path>
          </a:pathLst>
        </a:custGeom>
        <a:noFill/>
        <a:ln w="15875" cap="rnd" cmpd="sng" algn="ctr">
          <a:solidFill>
            <a:srgbClr val="003399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00" kern="1200"/>
        </a:p>
      </dsp:txBody>
      <dsp:txXfrm>
        <a:off x="1482141" y="3393064"/>
        <a:ext cx="95616" cy="95616"/>
      </dsp:txXfrm>
    </dsp:sp>
    <dsp:sp modelId="{12792976-DF11-4178-B55E-9411F2D85179}">
      <dsp:nvSpPr>
        <dsp:cNvPr id="0" name=""/>
        <dsp:cNvSpPr/>
      </dsp:nvSpPr>
      <dsp:spPr>
        <a:xfrm>
          <a:off x="1214187" y="2538350"/>
          <a:ext cx="631524" cy="60168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315762" y="0"/>
              </a:lnTo>
              <a:lnTo>
                <a:pt x="315762" y="601681"/>
              </a:lnTo>
              <a:lnTo>
                <a:pt x="631524" y="601681"/>
              </a:lnTo>
            </a:path>
          </a:pathLst>
        </a:custGeom>
        <a:noFill/>
        <a:ln w="15875" cap="rnd" cmpd="sng" algn="ctr">
          <a:solidFill>
            <a:srgbClr val="003399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1508143" y="2817384"/>
        <a:ext cx="43613" cy="43613"/>
      </dsp:txXfrm>
    </dsp:sp>
    <dsp:sp modelId="{16C981D8-3D1A-4B7F-B119-31C3407BE9F8}">
      <dsp:nvSpPr>
        <dsp:cNvPr id="0" name=""/>
        <dsp:cNvSpPr/>
      </dsp:nvSpPr>
      <dsp:spPr>
        <a:xfrm>
          <a:off x="1214187" y="1936669"/>
          <a:ext cx="631524" cy="601681"/>
        </a:xfrm>
        <a:custGeom>
          <a:avLst/>
          <a:gdLst/>
          <a:ahLst/>
          <a:cxnLst/>
          <a:rect l="0" t="0" r="0" b="0"/>
          <a:pathLst>
            <a:path>
              <a:moveTo>
                <a:pt x="0" y="601681"/>
              </a:moveTo>
              <a:lnTo>
                <a:pt x="315762" y="601681"/>
              </a:lnTo>
              <a:lnTo>
                <a:pt x="315762" y="0"/>
              </a:lnTo>
              <a:lnTo>
                <a:pt x="631524" y="0"/>
              </a:lnTo>
            </a:path>
          </a:pathLst>
        </a:custGeom>
        <a:noFill/>
        <a:ln w="15875" cap="rnd" cmpd="sng" algn="ctr">
          <a:solidFill>
            <a:srgbClr val="003399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1508143" y="2215703"/>
        <a:ext cx="43613" cy="43613"/>
      </dsp:txXfrm>
    </dsp:sp>
    <dsp:sp modelId="{1F8C16CC-004D-4A17-BB90-AD30BB2C331D}">
      <dsp:nvSpPr>
        <dsp:cNvPr id="0" name=""/>
        <dsp:cNvSpPr/>
      </dsp:nvSpPr>
      <dsp:spPr>
        <a:xfrm>
          <a:off x="1214187" y="733306"/>
          <a:ext cx="631524" cy="1805044"/>
        </a:xfrm>
        <a:custGeom>
          <a:avLst/>
          <a:gdLst/>
          <a:ahLst/>
          <a:cxnLst/>
          <a:rect l="0" t="0" r="0" b="0"/>
          <a:pathLst>
            <a:path>
              <a:moveTo>
                <a:pt x="0" y="1805044"/>
              </a:moveTo>
              <a:lnTo>
                <a:pt x="315762" y="1805044"/>
              </a:lnTo>
              <a:lnTo>
                <a:pt x="315762" y="0"/>
              </a:lnTo>
              <a:lnTo>
                <a:pt x="631524" y="0"/>
              </a:lnTo>
            </a:path>
          </a:pathLst>
        </a:custGeom>
        <a:noFill/>
        <a:ln w="15875" cap="rnd" cmpd="sng" algn="ctr">
          <a:solidFill>
            <a:srgbClr val="003399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00" kern="1200"/>
        </a:p>
      </dsp:txBody>
      <dsp:txXfrm>
        <a:off x="1482141" y="1588020"/>
        <a:ext cx="95616" cy="95616"/>
      </dsp:txXfrm>
    </dsp:sp>
    <dsp:sp modelId="{2BF84208-CE89-4F2B-B5E7-D321A773FC28}">
      <dsp:nvSpPr>
        <dsp:cNvPr id="0" name=""/>
        <dsp:cNvSpPr/>
      </dsp:nvSpPr>
      <dsp:spPr>
        <a:xfrm rot="16200000">
          <a:off x="-1831927" y="2025631"/>
          <a:ext cx="5066790" cy="1025438"/>
        </a:xfrm>
        <a:prstGeom prst="rect">
          <a:avLst/>
        </a:prstGeom>
        <a:gradFill rotWithShape="0">
          <a:gsLst>
            <a:gs pos="0">
              <a:schemeClr val="accent6">
                <a:shade val="60000"/>
                <a:hueOff val="0"/>
                <a:satOff val="0"/>
                <a:lumOff val="0"/>
                <a:alphaOff val="0"/>
                <a:tint val="62000"/>
                <a:hueMod val="94000"/>
                <a:satMod val="140000"/>
                <a:lumMod val="110000"/>
              </a:schemeClr>
            </a:gs>
            <a:gs pos="100000">
              <a:schemeClr val="accent6">
                <a:shade val="60000"/>
                <a:hueOff val="0"/>
                <a:satOff val="0"/>
                <a:lumOff val="0"/>
                <a:alphaOff val="0"/>
                <a:tint val="84000"/>
                <a:satMod val="16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4765" tIns="24765" rIns="24765" bIns="24765" numCol="1" spcCol="1270" anchor="ctr" anchorCtr="0">
          <a:noAutofit/>
        </a:bodyPr>
        <a:lstStyle/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900" b="1" kern="1200" dirty="0" smtClean="0">
              <a:solidFill>
                <a:schemeClr val="bg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Уполномоченный орган</a:t>
          </a:r>
          <a:endParaRPr lang="ru-RU" sz="3900" b="1" kern="1200" dirty="0">
            <a:solidFill>
              <a:schemeClr val="bg2">
                <a:lumMod val="50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-1831927" y="2025631"/>
        <a:ext cx="5066790" cy="1025438"/>
      </dsp:txXfrm>
    </dsp:sp>
    <dsp:sp modelId="{51BE8C08-5867-4F26-BCB5-3E7B83308130}">
      <dsp:nvSpPr>
        <dsp:cNvPr id="0" name=""/>
        <dsp:cNvSpPr/>
      </dsp:nvSpPr>
      <dsp:spPr>
        <a:xfrm>
          <a:off x="1845712" y="251961"/>
          <a:ext cx="10157538" cy="962690"/>
        </a:xfrm>
        <a:prstGeom prst="rect">
          <a:avLst/>
        </a:prstGeom>
        <a:gradFill rotWithShape="0">
          <a:gsLst>
            <a:gs pos="0">
              <a:schemeClr val="accent6">
                <a:shade val="80000"/>
                <a:hueOff val="0"/>
                <a:satOff val="0"/>
                <a:lumOff val="0"/>
                <a:alphaOff val="0"/>
                <a:tint val="62000"/>
                <a:hueMod val="94000"/>
                <a:satMod val="140000"/>
                <a:lumMod val="110000"/>
              </a:schemeClr>
            </a:gs>
            <a:gs pos="100000">
              <a:schemeClr val="accent6">
                <a:shade val="80000"/>
                <a:hueOff val="0"/>
                <a:satOff val="0"/>
                <a:lumOff val="0"/>
                <a:alphaOff val="0"/>
                <a:tint val="84000"/>
                <a:satMod val="16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dirty="0" smtClean="0">
              <a:solidFill>
                <a:schemeClr val="bg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определяет базовый норматив затрат и корректирующие коэффициенты (территориальный, отраслевой)  к базовым нормативам затрат (далее - корректирующие коэффициенты) (п. 3.4 Положения)</a:t>
          </a:r>
          <a:endParaRPr lang="ru-RU" sz="2200" b="1" kern="1200" dirty="0">
            <a:solidFill>
              <a:schemeClr val="bg2">
                <a:lumMod val="50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845712" y="251961"/>
        <a:ext cx="10157538" cy="962690"/>
      </dsp:txXfrm>
    </dsp:sp>
    <dsp:sp modelId="{8E03F439-2D89-4BDF-A9D1-9885A7D0BDB1}">
      <dsp:nvSpPr>
        <dsp:cNvPr id="0" name=""/>
        <dsp:cNvSpPr/>
      </dsp:nvSpPr>
      <dsp:spPr>
        <a:xfrm>
          <a:off x="1845712" y="1455324"/>
          <a:ext cx="10156433" cy="962690"/>
        </a:xfrm>
        <a:prstGeom prst="rect">
          <a:avLst/>
        </a:prstGeom>
        <a:gradFill rotWithShape="0">
          <a:gsLst>
            <a:gs pos="0">
              <a:schemeClr val="accent6">
                <a:shade val="80000"/>
                <a:hueOff val="0"/>
                <a:satOff val="0"/>
                <a:lumOff val="0"/>
                <a:alphaOff val="0"/>
                <a:tint val="62000"/>
                <a:hueMod val="94000"/>
                <a:satMod val="140000"/>
                <a:lumMod val="110000"/>
              </a:schemeClr>
            </a:gs>
            <a:gs pos="100000">
              <a:schemeClr val="accent6">
                <a:shade val="80000"/>
                <a:hueOff val="0"/>
                <a:satOff val="0"/>
                <a:lumOff val="0"/>
                <a:alphaOff val="0"/>
                <a:tint val="84000"/>
                <a:satMod val="16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72000"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dirty="0" smtClean="0">
              <a:solidFill>
                <a:schemeClr val="bg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утверждает значение базового норматива (п. 3.12 Положения)</a:t>
          </a:r>
          <a:endParaRPr lang="ru-RU" sz="2200" b="1" kern="1200" dirty="0">
            <a:solidFill>
              <a:schemeClr val="bg2">
                <a:lumMod val="50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845712" y="1455324"/>
        <a:ext cx="10156433" cy="962690"/>
      </dsp:txXfrm>
    </dsp:sp>
    <dsp:sp modelId="{21F9C3D4-1FE4-4896-A17E-42B6EFBC8620}">
      <dsp:nvSpPr>
        <dsp:cNvPr id="0" name=""/>
        <dsp:cNvSpPr/>
      </dsp:nvSpPr>
      <dsp:spPr>
        <a:xfrm>
          <a:off x="1845712" y="2658686"/>
          <a:ext cx="10140298" cy="962690"/>
        </a:xfrm>
        <a:prstGeom prst="rect">
          <a:avLst/>
        </a:prstGeom>
        <a:gradFill rotWithShape="0">
          <a:gsLst>
            <a:gs pos="0">
              <a:schemeClr val="accent6">
                <a:shade val="80000"/>
                <a:hueOff val="0"/>
                <a:satOff val="0"/>
                <a:lumOff val="0"/>
                <a:alphaOff val="0"/>
                <a:tint val="62000"/>
                <a:hueMod val="94000"/>
                <a:satMod val="140000"/>
                <a:lumMod val="110000"/>
              </a:schemeClr>
            </a:gs>
            <a:gs pos="100000">
              <a:schemeClr val="accent6">
                <a:shade val="80000"/>
                <a:hueOff val="0"/>
                <a:satOff val="0"/>
                <a:lumOff val="0"/>
                <a:alphaOff val="0"/>
                <a:tint val="84000"/>
                <a:satMod val="16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72000"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dirty="0" smtClean="0">
              <a:solidFill>
                <a:schemeClr val="bg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утверждает значение корректирующих коэффициентов                                          (п. 3.14, 3.15 Положения)</a:t>
          </a:r>
          <a:endParaRPr lang="ru-RU" sz="2200" b="1" kern="1200" dirty="0">
            <a:solidFill>
              <a:schemeClr val="bg2">
                <a:lumMod val="50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845712" y="2658686"/>
        <a:ext cx="10140298" cy="962690"/>
      </dsp:txXfrm>
    </dsp:sp>
    <dsp:sp modelId="{0764496C-F2ED-46DF-9FE2-FCEDFBEA8473}">
      <dsp:nvSpPr>
        <dsp:cNvPr id="0" name=""/>
        <dsp:cNvSpPr/>
      </dsp:nvSpPr>
      <dsp:spPr>
        <a:xfrm>
          <a:off x="1845712" y="3862049"/>
          <a:ext cx="10116584" cy="962690"/>
        </a:xfrm>
        <a:prstGeom prst="rect">
          <a:avLst/>
        </a:prstGeom>
        <a:gradFill rotWithShape="0">
          <a:gsLst>
            <a:gs pos="0">
              <a:schemeClr val="accent6">
                <a:shade val="80000"/>
                <a:hueOff val="0"/>
                <a:satOff val="0"/>
                <a:lumOff val="0"/>
                <a:alphaOff val="0"/>
                <a:tint val="62000"/>
                <a:hueMod val="94000"/>
                <a:satMod val="140000"/>
                <a:lumMod val="110000"/>
              </a:schemeClr>
            </a:gs>
            <a:gs pos="100000">
              <a:schemeClr val="accent6">
                <a:shade val="80000"/>
                <a:hueOff val="0"/>
                <a:satOff val="0"/>
                <a:lumOff val="0"/>
                <a:alphaOff val="0"/>
                <a:tint val="84000"/>
                <a:satMod val="16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72000"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dirty="0" smtClean="0">
              <a:solidFill>
                <a:schemeClr val="bg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на основании базовых нормативов затрат и корректирующих коэффициентов рассчитывает и утверждает значения нормативных затрат                                 (п. 3.4, 3.5 Положения)</a:t>
          </a:r>
          <a:endParaRPr lang="ru-RU" sz="2200" b="1" kern="1200" dirty="0">
            <a:solidFill>
              <a:schemeClr val="bg2">
                <a:lumMod val="50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845712" y="3862049"/>
        <a:ext cx="10116584" cy="96269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CA48AB7-A7E4-4C5D-85E5-7E33D5B03C72}">
      <dsp:nvSpPr>
        <dsp:cNvPr id="0" name=""/>
        <dsp:cNvSpPr/>
      </dsp:nvSpPr>
      <dsp:spPr>
        <a:xfrm>
          <a:off x="0" y="125729"/>
          <a:ext cx="12019547" cy="1026342"/>
        </a:xfrm>
        <a:prstGeom prst="rect">
          <a:avLst/>
        </a:prstGeom>
        <a:solidFill>
          <a:schemeClr val="bg1">
            <a:lumMod val="75000"/>
          </a:schemeClr>
        </a:solid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  <a:bevelB w="88900" h="121750" prst="angle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Пункт 3.8. Положения: при </a:t>
          </a:r>
          <a:r>
            <a:rPr lang="ru-RU" sz="2700" u="sng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отсутствии норм, выраженных в натуральных показателях</a:t>
          </a:r>
          <a:r>
            <a:rPr lang="ru-RU" sz="27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, установленных стандартом оказания услуги, </a:t>
          </a:r>
          <a:r>
            <a:rPr lang="ru-RU" sz="2700" u="sng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применяются методы:</a:t>
          </a:r>
          <a:endParaRPr lang="ru-RU" sz="2700" u="sng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0" y="125729"/>
        <a:ext cx="12019547" cy="1026342"/>
      </dsp:txXfrm>
    </dsp:sp>
    <dsp:sp modelId="{449ACF77-35BC-4945-B54E-18E901537D6D}">
      <dsp:nvSpPr>
        <dsp:cNvPr id="0" name=""/>
        <dsp:cNvSpPr/>
      </dsp:nvSpPr>
      <dsp:spPr>
        <a:xfrm>
          <a:off x="124" y="1173541"/>
          <a:ext cx="4020714" cy="3833871"/>
        </a:xfrm>
        <a:prstGeom prst="rect">
          <a:avLst/>
        </a:prstGeom>
        <a:solidFill>
          <a:schemeClr val="bg1">
            <a:lumMod val="75000"/>
          </a:schemeClr>
        </a:solid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u="sng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1. По фактически сложившимся</a:t>
          </a:r>
          <a:r>
            <a:rPr lang="ru-RU" sz="27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нормам материальных, технических и трудовых ресурсов, используемых для оказания муниципальной услуги </a:t>
          </a:r>
          <a:r>
            <a:rPr lang="ru-RU" sz="2700" b="1" u="sng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на основе данных прошлых лет</a:t>
          </a:r>
          <a:endParaRPr lang="ru-RU" sz="2700" kern="1200" dirty="0"/>
        </a:p>
      </dsp:txBody>
      <dsp:txXfrm>
        <a:off x="124" y="1173541"/>
        <a:ext cx="4020714" cy="3833871"/>
      </dsp:txXfrm>
    </dsp:sp>
    <dsp:sp modelId="{4E731F2D-1095-498E-8979-8061429655F4}">
      <dsp:nvSpPr>
        <dsp:cNvPr id="0" name=""/>
        <dsp:cNvSpPr/>
      </dsp:nvSpPr>
      <dsp:spPr>
        <a:xfrm>
          <a:off x="4023396" y="1189130"/>
          <a:ext cx="3996734" cy="3771447"/>
        </a:xfrm>
        <a:prstGeom prst="rect">
          <a:avLst/>
        </a:prstGeom>
        <a:solidFill>
          <a:schemeClr val="bg1">
            <a:lumMod val="75000"/>
          </a:schemeClr>
        </a:solid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b="0" u="none" kern="1200" dirty="0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rPr>
            <a:t>2.</a:t>
          </a:r>
          <a:r>
            <a:rPr lang="ru-RU" sz="2700" b="1" u="sng" kern="1200" dirty="0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rPr>
            <a:t> На основе медианного значения</a:t>
          </a:r>
          <a:r>
            <a:rPr lang="ru-RU" sz="2700" b="1" kern="1200" dirty="0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2700" kern="1200" dirty="0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rPr>
            <a:t>по муниципальным учреждениям, оказывающим муниципальную услугу</a:t>
          </a:r>
          <a:endParaRPr lang="ru-RU" sz="2700" kern="1200" dirty="0"/>
        </a:p>
      </dsp:txBody>
      <dsp:txXfrm>
        <a:off x="4023396" y="1189130"/>
        <a:ext cx="3996734" cy="3771447"/>
      </dsp:txXfrm>
    </dsp:sp>
    <dsp:sp modelId="{68A8EF38-FD95-4381-8C9F-C24209A31439}">
      <dsp:nvSpPr>
        <dsp:cNvPr id="0" name=""/>
        <dsp:cNvSpPr/>
      </dsp:nvSpPr>
      <dsp:spPr>
        <a:xfrm>
          <a:off x="8022049" y="1189130"/>
          <a:ext cx="3996734" cy="3709022"/>
        </a:xfrm>
        <a:prstGeom prst="rect">
          <a:avLst/>
        </a:prstGeom>
        <a:solidFill>
          <a:schemeClr val="bg1">
            <a:lumMod val="75000"/>
          </a:schemeClr>
        </a:solid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3. На основе </a:t>
          </a:r>
          <a:r>
            <a:rPr lang="ru-RU" sz="2700" b="1" u="sng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анализа и усреднения показателей деятельности муниципального учреждения, которое имеет минимальный объем затрат на оказание единицы муниципальной услуги</a:t>
          </a:r>
          <a:endParaRPr lang="ru-RU" sz="2700" kern="1200" dirty="0"/>
        </a:p>
      </dsp:txBody>
      <dsp:txXfrm>
        <a:off x="8022049" y="1189130"/>
        <a:ext cx="3996734" cy="3709022"/>
      </dsp:txXfrm>
    </dsp:sp>
    <dsp:sp modelId="{F7CBF668-A83A-4909-A078-BB10CD2B50C3}">
      <dsp:nvSpPr>
        <dsp:cNvPr id="0" name=""/>
        <dsp:cNvSpPr/>
      </dsp:nvSpPr>
      <dsp:spPr>
        <a:xfrm>
          <a:off x="0" y="4916574"/>
          <a:ext cx="12019547" cy="381519"/>
        </a:xfrm>
        <a:prstGeom prst="rect">
          <a:avLst/>
        </a:prstGeom>
        <a:solidFill>
          <a:schemeClr val="bg1">
            <a:lumMod val="75000"/>
          </a:schemeClr>
        </a:solid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  <a:bevelB w="88900" h="121750" prst="angle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image" Target="../media/image9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ECB58-61CA-4C1B-A32E-C63168DFBAF4}" type="datetimeFigureOut">
              <a:rPr lang="ru-RU" smtClean="0"/>
              <a:t>20.02.2016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25C8-7EB0-47FD-B6F3-7B7768AB46E4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407332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ECB58-61CA-4C1B-A32E-C63168DFBAF4}" type="datetimeFigureOut">
              <a:rPr lang="ru-RU" smtClean="0"/>
              <a:t>20.02.2016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25C8-7EB0-47FD-B6F3-7B7768AB46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88906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ECB58-61CA-4C1B-A32E-C63168DFBAF4}" type="datetimeFigureOut">
              <a:rPr lang="ru-RU" smtClean="0"/>
              <a:t>20.02.2016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25C8-7EB0-47FD-B6F3-7B7768AB46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91335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ECB58-61CA-4C1B-A32E-C63168DFBAF4}" type="datetimeFigureOut">
              <a:rPr lang="ru-RU" smtClean="0"/>
              <a:t>20.02.2016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25C8-7EB0-47FD-B6F3-7B7768AB46E4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1137385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ECB58-61CA-4C1B-A32E-C63168DFBAF4}" type="datetimeFigureOut">
              <a:rPr lang="ru-RU" smtClean="0"/>
              <a:t>20.02.2016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25C8-7EB0-47FD-B6F3-7B7768AB46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857992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ECB58-61CA-4C1B-A32E-C63168DFBAF4}" type="datetimeFigureOut">
              <a:rPr lang="ru-RU" smtClean="0"/>
              <a:t>20.02.2016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25C8-7EB0-47FD-B6F3-7B7768AB46E4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2306521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ECB58-61CA-4C1B-A32E-C63168DFBAF4}" type="datetimeFigureOut">
              <a:rPr lang="ru-RU" smtClean="0"/>
              <a:t>20.02.2016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25C8-7EB0-47FD-B6F3-7B7768AB46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62078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ECB58-61CA-4C1B-A32E-C63168DFBAF4}" type="datetimeFigureOut">
              <a:rPr lang="ru-RU" smtClean="0"/>
              <a:t>20.02.2016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25C8-7EB0-47FD-B6F3-7B7768AB46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244547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ECB58-61CA-4C1B-A32E-C63168DFBAF4}" type="datetimeFigureOut">
              <a:rPr lang="ru-RU" smtClean="0"/>
              <a:t>20.02.2016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25C8-7EB0-47FD-B6F3-7B7768AB46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94914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ECB58-61CA-4C1B-A32E-C63168DFBAF4}" type="datetimeFigureOut">
              <a:rPr lang="ru-RU" smtClean="0"/>
              <a:t>20.02.2016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25C8-7EB0-47FD-B6F3-7B7768AB46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69757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ECB58-61CA-4C1B-A32E-C63168DFBAF4}" type="datetimeFigureOut">
              <a:rPr lang="ru-RU" smtClean="0"/>
              <a:t>20.02.2016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25C8-7EB0-47FD-B6F3-7B7768AB46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82672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ECB58-61CA-4C1B-A32E-C63168DFBAF4}" type="datetimeFigureOut">
              <a:rPr lang="ru-RU" smtClean="0"/>
              <a:t>20.02.2016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25C8-7EB0-47FD-B6F3-7B7768AB46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5818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ECB58-61CA-4C1B-A32E-C63168DFBAF4}" type="datetimeFigureOut">
              <a:rPr lang="ru-RU" smtClean="0"/>
              <a:t>20.02.2016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25C8-7EB0-47FD-B6F3-7B7768AB46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09306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ECB58-61CA-4C1B-A32E-C63168DFBAF4}" type="datetimeFigureOut">
              <a:rPr lang="ru-RU" smtClean="0"/>
              <a:t>20.02.2016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25C8-7EB0-47FD-B6F3-7B7768AB46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80288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ECB58-61CA-4C1B-A32E-C63168DFBAF4}" type="datetimeFigureOut">
              <a:rPr lang="ru-RU" smtClean="0"/>
              <a:t>20.02.2016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25C8-7EB0-47FD-B6F3-7B7768AB46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11481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ECB58-61CA-4C1B-A32E-C63168DFBAF4}" type="datetimeFigureOut">
              <a:rPr lang="ru-RU" smtClean="0"/>
              <a:t>20.02.2016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25C8-7EB0-47FD-B6F3-7B7768AB46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33782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ECB58-61CA-4C1B-A32E-C63168DFBAF4}" type="datetimeFigureOut">
              <a:rPr lang="ru-RU" smtClean="0"/>
              <a:t>20.02.2016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25C8-7EB0-47FD-B6F3-7B7768AB46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99139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12AECB58-61CA-4C1B-A32E-C63168DFBAF4}" type="datetimeFigureOut">
              <a:rPr lang="ru-RU" smtClean="0"/>
              <a:t>20.02.2016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8AC25C8-7EB0-47FD-B6F3-7B7768AB46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705141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wmf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1.jpe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wmf"/><Relationship Id="rId4" Type="http://schemas.openxmlformats.org/officeDocument/2006/relationships/image" Target="../media/image7.wmf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wmf"/><Relationship Id="rId3" Type="http://schemas.openxmlformats.org/officeDocument/2006/relationships/image" Target="../media/image11.png"/><Relationship Id="rId7" Type="http://schemas.openxmlformats.org/officeDocument/2006/relationships/oleObject" Target="../embeddings/oleObject2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9.w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1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10000">
              <a:schemeClr val="bg2">
                <a:tint val="97000"/>
                <a:hueMod val="92000"/>
                <a:satMod val="169000"/>
                <a:lumMod val="164000"/>
              </a:schemeClr>
            </a:gs>
            <a:gs pos="100000">
              <a:schemeClr val="accent5">
                <a:lumMod val="90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-1" y="809924"/>
            <a:ext cx="12019547" cy="5935260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оперативное совещание 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финансовым вопросам в администрации Петропавловск-Камчатского городского округа по формированию и исполнению бюджета Петропавловск-Камчатского городского 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округа </a:t>
            </a:r>
            <a:br>
              <a:rPr lang="ru-RU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300" b="1" dirty="0" smtClean="0">
              <a:solidFill>
                <a:schemeClr val="bg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3783"/>
            <a:ext cx="12192000" cy="806141"/>
          </a:xfrm>
          <a:prstGeom prst="rect">
            <a:avLst/>
          </a:prstGeom>
          <a:solidFill>
            <a:srgbClr val="003399"/>
          </a:solidFill>
          <a:ln w="28575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Управление финансов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 descr="Описание: Петропавловск-Камчатский-герб_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15304" y="3783"/>
            <a:ext cx="1076696" cy="806141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2260180"/>
              </p:ext>
            </p:extLst>
          </p:nvPr>
        </p:nvGraphicFramePr>
        <p:xfrm>
          <a:off x="191168" y="6051883"/>
          <a:ext cx="11828378" cy="7218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914189"/>
                <a:gridCol w="5914189"/>
              </a:tblGrid>
              <a:tr h="721895">
                <a:tc>
                  <a:txBody>
                    <a:bodyPr/>
                    <a:lstStyle/>
                    <a:p>
                      <a:r>
                        <a:rPr lang="ru-RU" sz="260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19 февраля 2016 года</a:t>
                      </a:r>
                      <a:endParaRPr lang="ru-RU" sz="2600" dirty="0">
                        <a:solidFill>
                          <a:schemeClr val="bg2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60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Петропавловск-Камчатский</a:t>
                      </a:r>
                      <a:endParaRPr lang="ru-RU" sz="2600" dirty="0">
                        <a:solidFill>
                          <a:schemeClr val="bg2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6328228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10000">
              <a:schemeClr val="bg2">
                <a:tint val="97000"/>
                <a:hueMod val="92000"/>
                <a:satMod val="169000"/>
                <a:lumMod val="164000"/>
              </a:schemeClr>
            </a:gs>
            <a:gs pos="100000">
              <a:schemeClr val="accent5">
                <a:lumMod val="90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809924"/>
            <a:ext cx="12192000" cy="42511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500" b="1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задание:</a:t>
            </a:r>
            <a:endParaRPr lang="ru-RU" sz="2500" b="1" dirty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26447269"/>
              </p:ext>
            </p:extLst>
          </p:nvPr>
        </p:nvGraphicFramePr>
        <p:xfrm>
          <a:off x="0" y="1235034"/>
          <a:ext cx="12322629" cy="69418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560515"/>
                <a:gridCol w="4762114"/>
              </a:tblGrid>
              <a:tr h="291576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kern="1200" dirty="0" smtClean="0">
                          <a:solidFill>
                            <a:schemeClr val="lt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ЧАСТЬ 1. Сведения об оказываемых муниципальных услугах </a:t>
                      </a:r>
                      <a:r>
                        <a:rPr lang="ru-RU" sz="2000" b="1" kern="1200" baseline="30000" dirty="0" smtClean="0">
                          <a:solidFill>
                            <a:schemeClr val="lt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1)</a:t>
                      </a:r>
                      <a:endParaRPr lang="ru-RU" sz="2000" b="1" dirty="0">
                        <a:solidFill>
                          <a:schemeClr val="bg1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0C0C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kern="1200" dirty="0" smtClean="0">
                          <a:solidFill>
                            <a:schemeClr val="lt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ЧАСТЬ 2. Сведения о выполняемых работах </a:t>
                      </a:r>
                      <a:r>
                        <a:rPr lang="ru-RU" sz="2000" b="1" kern="1200" baseline="30000" dirty="0" smtClean="0">
                          <a:solidFill>
                            <a:schemeClr val="lt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1)</a:t>
                      </a:r>
                      <a:endParaRPr lang="ru-RU" sz="2000" b="1" dirty="0">
                        <a:solidFill>
                          <a:schemeClr val="bg1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0C0CC0"/>
                    </a:solidFill>
                  </a:tcPr>
                </a:tc>
              </a:tr>
              <a:tr h="4625894">
                <a:tc>
                  <a:txBody>
                    <a:bodyPr/>
                    <a:lstStyle/>
                    <a:p>
                      <a:pPr marL="342900" indent="-342900">
                        <a:buAutoNum type="arabicPeriod"/>
                      </a:pPr>
                      <a:r>
                        <a:rPr lang="ru-RU" sz="2000" b="1" kern="120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Наименование </a:t>
                      </a:r>
                      <a:r>
                        <a:rPr lang="ru-RU" sz="2000" b="1" kern="120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услуги </a:t>
                      </a:r>
                      <a:endParaRPr lang="ru-RU" sz="2000" b="1" kern="1200" dirty="0" smtClean="0"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342900" indent="-342900">
                        <a:buAutoNum type="arabicPeriod"/>
                      </a:pPr>
                      <a:r>
                        <a:rPr lang="ru-RU" sz="2000" b="1" kern="120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Категории потребителей </a:t>
                      </a:r>
                      <a:endParaRPr lang="ru-RU" sz="2000" b="1" kern="1200" dirty="0" smtClean="0"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342900" indent="-342900">
                        <a:buAutoNum type="arabicPeriod"/>
                      </a:pPr>
                      <a:r>
                        <a:rPr lang="ru-RU" sz="2000" b="1" kern="120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Показатели</a:t>
                      </a:r>
                      <a:r>
                        <a:rPr lang="ru-RU" sz="2000" b="1" kern="120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, характеризующие объем и (или) качество </a:t>
                      </a:r>
                      <a:r>
                        <a:rPr lang="ru-RU" sz="2000" b="1" kern="120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услуги:</a:t>
                      </a:r>
                    </a:p>
                    <a:p>
                      <a:pPr marL="0" indent="0">
                        <a:buNone/>
                      </a:pPr>
                      <a:r>
                        <a:rPr lang="ru-RU" sz="2000" b="1" i="1" u="sng" kern="120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3.1 показатели, характеризующие качество </a:t>
                      </a:r>
                      <a:r>
                        <a:rPr lang="ru-RU" sz="2000" b="1" i="1" u="sng" kern="1200" baseline="300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2)</a:t>
                      </a:r>
                      <a:r>
                        <a:rPr lang="ru-RU" sz="2000" b="1" i="1" u="sng" kern="120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: </a:t>
                      </a:r>
                      <a:endParaRPr lang="ru-RU" sz="2000" b="1" i="1" u="sng" strike="noStrike" kern="1200" dirty="0" smtClean="0"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ru-RU" sz="2000" b="0" u="none" strike="noStrike" kern="120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уникальный </a:t>
                      </a:r>
                      <a:r>
                        <a:rPr lang="ru-RU" sz="2000" b="0" u="none" strike="noStrike" kern="120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номер реестровой записи;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ru-RU" sz="2000" b="0" u="none" strike="noStrike" kern="120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показатель, характеризующий содержание </a:t>
                      </a:r>
                      <a:r>
                        <a:rPr lang="ru-RU" sz="2000" b="0" u="none" strike="noStrike" kern="120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услуги</a:t>
                      </a:r>
                      <a:r>
                        <a:rPr lang="ru-RU" sz="2000" b="0" u="none" strike="noStrike" kern="120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;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ru-RU" sz="2000" b="0" u="none" strike="noStrike" kern="120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показатель, характеризующий условия (формы) оказания </a:t>
                      </a:r>
                      <a:r>
                        <a:rPr lang="ru-RU" sz="2000" b="0" u="none" strike="noStrike" kern="120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услуги</a:t>
                      </a:r>
                      <a:r>
                        <a:rPr lang="ru-RU" sz="2000" b="0" u="none" strike="noStrike" kern="120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;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ru-RU" sz="2000" b="0" u="none" strike="noStrike" kern="120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показатель качества </a:t>
                      </a:r>
                      <a:r>
                        <a:rPr lang="ru-RU" sz="2000" b="0" u="none" strike="noStrike" kern="120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услуги</a:t>
                      </a:r>
                      <a:r>
                        <a:rPr lang="ru-RU" sz="2000" b="0" u="none" strike="noStrike" kern="120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; 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ru-RU" sz="2000" b="0" u="none" strike="noStrike" kern="120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значение показателя качества </a:t>
                      </a:r>
                      <a:r>
                        <a:rPr lang="ru-RU" sz="2000" b="0" u="none" strike="noStrike" kern="120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услуги</a:t>
                      </a:r>
                      <a:endParaRPr lang="ru-RU" sz="2000" b="0" u="none" strike="noStrike" kern="1200" dirty="0" smtClean="0"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0" indent="0">
                        <a:buNone/>
                      </a:pPr>
                      <a:r>
                        <a:rPr lang="ru-RU" sz="2000" b="1" i="1" u="sng" kern="120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3.2 показатели, характеризующие объем </a:t>
                      </a:r>
                      <a:endParaRPr lang="ru-RU" sz="2000" b="1" i="1" u="sng" kern="1200" dirty="0" smtClean="0"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0" indent="0">
                        <a:buNone/>
                      </a:pPr>
                      <a:r>
                        <a:rPr lang="ru-RU" sz="2000" b="1" kern="120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ru-RU" sz="2000" b="1" kern="120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. Нормативные правовые акты, устанавливающие размер платы (цену, тариф) либо порядок их установления</a:t>
                      </a:r>
                    </a:p>
                    <a:p>
                      <a:pPr marL="0" indent="0">
                        <a:buNone/>
                      </a:pPr>
                      <a:r>
                        <a:rPr lang="ru-RU" sz="2000" b="1" kern="120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5. Порядок оказания </a:t>
                      </a:r>
                      <a:r>
                        <a:rPr lang="ru-RU" sz="2000" b="1" kern="120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услуги </a:t>
                      </a:r>
                      <a:endParaRPr lang="ru-RU" sz="2000" b="1" i="0" u="none" strike="noStrike" kern="1200" baseline="0" dirty="0" smtClean="0">
                        <a:solidFill>
                          <a:schemeClr val="bg2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AutoNum type="arabicPeriod"/>
                      </a:pPr>
                      <a:r>
                        <a:rPr lang="ru-RU" sz="2000" b="1" kern="120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Наименование 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ru-RU" sz="2000" b="1" kern="120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Категории потребителей 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ru-RU" sz="2000" b="1" kern="120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Показатели, характеризующие объем и (или) качество </a:t>
                      </a:r>
                    </a:p>
                    <a:p>
                      <a:pPr marL="0" indent="0">
                        <a:buNone/>
                      </a:pPr>
                      <a:r>
                        <a:rPr lang="ru-RU" sz="2000" b="1" i="1" u="sng" kern="120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3.1 показатели, характеризующие качество </a:t>
                      </a:r>
                      <a:r>
                        <a:rPr lang="ru-RU" sz="2000" b="0" kern="1200" baseline="300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2)</a:t>
                      </a:r>
                      <a:r>
                        <a:rPr lang="ru-RU" sz="2000" b="1" i="1" u="sng" kern="120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: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sz="2000" b="0" u="none" strike="noStrike" kern="120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уникальный номер реестровой записи;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sz="2000" b="0" u="none" strike="noStrike" kern="120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показатель, характеризующий содержание работы;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sz="2000" b="0" u="none" strike="noStrike" kern="120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показатель, характеризующий условия (формы) выполнения работы;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sz="2000" b="0" u="none" strike="noStrike" kern="120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показатель качества;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sz="2000" b="0" u="none" strike="noStrike" kern="120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значение показателя качества 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ru-RU" sz="2000" b="1" i="1" u="sng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3.2 </a:t>
                      </a:r>
                      <a:r>
                        <a:rPr lang="ru-RU" sz="2000" b="1" i="1" u="sng" kern="120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показатели, характеризующие объем работы</a:t>
                      </a:r>
                    </a:p>
                    <a:p>
                      <a:endParaRPr lang="ru-RU" sz="2000" dirty="0">
                        <a:solidFill>
                          <a:schemeClr val="bg2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628599">
                <a:tc gridSpan="2"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ru-RU" sz="1550" b="1" i="0" u="none" strike="noStrike" kern="12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1) </a:t>
                      </a:r>
                      <a:r>
                        <a:rPr lang="ru-RU" sz="155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формируется </a:t>
                      </a:r>
                      <a:r>
                        <a:rPr lang="ru-RU" sz="155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при установлении муниципального задания на оказание муниципальной услуги (услуг) и работы (работ) и содержит требования к оказанию муниципальной услуги (услуг) раздельно по каждой из муниципальных услуг с указанием порядкового номера раздела</a:t>
                      </a:r>
                      <a:endParaRPr lang="ru-RU" sz="1550" b="1" i="0" u="none" strike="noStrike" kern="1200" baseline="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0" indent="0">
                        <a:buNone/>
                      </a:pPr>
                      <a:r>
                        <a:rPr lang="ru-RU" sz="1550" b="1" i="0" u="none" strike="noStrike" kern="12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2) </a:t>
                      </a:r>
                      <a:r>
                        <a:rPr lang="ru-RU" sz="1550" b="1" i="0" u="none" strike="noStrike" kern="12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з</a:t>
                      </a:r>
                      <a:r>
                        <a:rPr lang="ru-RU" sz="1550" b="1" i="0" u="none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аполняется </a:t>
                      </a:r>
                      <a:r>
                        <a:rPr lang="ru-RU" sz="1550" b="1" i="0" u="none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при установлении показателей, характеризующих качество работы, в ведомственном перечне муниципальных услуг и работ</a:t>
                      </a:r>
                      <a:endParaRPr lang="ru-RU" sz="1550" b="1" i="0" u="none" strike="noStrike" kern="1200" baseline="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0C0C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sz="1600" dirty="0">
                        <a:solidFill>
                          <a:schemeClr val="bg2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0" y="3783"/>
            <a:ext cx="12192000" cy="806141"/>
          </a:xfrm>
          <a:prstGeom prst="rect">
            <a:avLst/>
          </a:prstGeom>
          <a:solidFill>
            <a:srgbClr val="003399"/>
          </a:solidFill>
          <a:ln w="28575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Управление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финансов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 descr="Описание: Петропавловск-Камчатский-герб_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15304" y="3783"/>
            <a:ext cx="1076696" cy="80614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0935271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10000">
              <a:schemeClr val="bg2">
                <a:tint val="97000"/>
                <a:hueMod val="92000"/>
                <a:satMod val="169000"/>
                <a:lumMod val="164000"/>
              </a:schemeClr>
            </a:gs>
            <a:gs pos="100000">
              <a:schemeClr val="accent5">
                <a:lumMod val="90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809925"/>
            <a:ext cx="12192000" cy="508236"/>
          </a:xfrm>
        </p:spPr>
        <p:txBody>
          <a:bodyPr anchor="t">
            <a:normAutofit fontScale="90000"/>
          </a:bodyPr>
          <a:lstStyle/>
          <a:p>
            <a:r>
              <a:rPr lang="ru-RU" sz="2700" b="1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ЧАСТЬ 3. Прочие сведения о муниципальном задании </a:t>
            </a:r>
            <a:r>
              <a:rPr lang="ru-RU" sz="2700" b="1" baseline="300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2700" baseline="300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318161"/>
            <a:ext cx="12192000" cy="5415148"/>
          </a:xfrm>
        </p:spPr>
        <p:txBody>
          <a:bodyPr>
            <a:noAutofit/>
          </a:bodyPr>
          <a:lstStyle/>
          <a:p>
            <a:pPr marL="0" lvl="0" indent="0">
              <a:buNone/>
            </a:pPr>
            <a:r>
              <a:rPr lang="ru-RU" b="1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Основания </a:t>
            </a:r>
            <a:r>
              <a:rPr lang="ru-RU" b="1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досрочного прекращения исполнения </a:t>
            </a:r>
            <a:endParaRPr lang="ru-RU" b="1" dirty="0" smtClean="0">
              <a:solidFill>
                <a:schemeClr val="bg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r>
              <a:rPr lang="ru-RU" b="1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b="1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Иная информация, необходимая для исполнения (контроля за исполнением) </a:t>
            </a:r>
            <a:endParaRPr lang="ru-RU" b="1" dirty="0" smtClean="0">
              <a:solidFill>
                <a:schemeClr val="bg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r>
              <a:rPr lang="ru-RU" b="1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b="1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Порядок контроля за исполнением </a:t>
            </a:r>
            <a:endParaRPr lang="ru-RU" b="1" dirty="0" smtClean="0">
              <a:solidFill>
                <a:schemeClr val="bg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r>
              <a:rPr lang="ru-RU" b="1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b="1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Требования к отчетности об </a:t>
            </a:r>
            <a:r>
              <a:rPr lang="ru-RU" b="1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исполнении</a:t>
            </a:r>
            <a:endParaRPr lang="ru-RU" b="1" dirty="0">
              <a:solidFill>
                <a:schemeClr val="bg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4.1 периодичность 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представления отчетов об 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исполнении</a:t>
            </a:r>
            <a:endParaRPr lang="ru-RU" dirty="0">
              <a:solidFill>
                <a:schemeClr val="bg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4.2 сроки 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представления отчетов об исполнении </a:t>
            </a:r>
            <a:endParaRPr lang="ru-RU" dirty="0" smtClean="0">
              <a:solidFill>
                <a:schemeClr val="bg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4.3  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иные 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требования к отчетности об исполнении </a:t>
            </a:r>
            <a:endParaRPr lang="ru-RU" dirty="0" smtClean="0">
              <a:solidFill>
                <a:schemeClr val="bg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b="1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ru-RU" b="1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Иные показатели, связанные с выполнением муниципального задания </a:t>
            </a:r>
            <a:r>
              <a:rPr lang="ru-RU" b="1" baseline="30000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2)</a:t>
            </a:r>
          </a:p>
          <a:p>
            <a:pPr marL="0" indent="0">
              <a:buNone/>
            </a:pPr>
            <a:r>
              <a:rPr lang="ru-RU" baseline="30000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baseline="300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Заполняется в целом по муниципальному заданию.</a:t>
            </a:r>
          </a:p>
          <a:p>
            <a:pPr marL="0" indent="0">
              <a:buNone/>
            </a:pPr>
            <a:r>
              <a:rPr lang="ru-RU" baseline="300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2)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числе иных показателей может быть указано допустимое (возможное) отклонение от выполнения муниципального задания, в пределах которого оно считается выполненным, при принятии 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уполномоченным органом, 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решения об установлении общего допустимого (возможного) отклонения от выполнения муниципального задания, в пределах которого оно считается выполненным (в %). В этом случае допустимые (возможные) отклонения, предусмотренные в пунктах 3.1 и 3.2 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муниципального 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задания, не заполняются.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0" y="3783"/>
            <a:ext cx="12192000" cy="806141"/>
          </a:xfrm>
          <a:prstGeom prst="rect">
            <a:avLst/>
          </a:prstGeom>
          <a:solidFill>
            <a:srgbClr val="003399"/>
          </a:solidFill>
          <a:ln w="28575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Управление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финансов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 descr="Описание: Петропавловск-Камчатский-герб_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15304" y="3783"/>
            <a:ext cx="1076696" cy="80614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5681965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10000">
              <a:schemeClr val="bg2">
                <a:tint val="97000"/>
                <a:hueMod val="92000"/>
                <a:satMod val="169000"/>
                <a:lumMod val="164000"/>
              </a:schemeClr>
            </a:gs>
            <a:gs pos="100000">
              <a:schemeClr val="accent5">
                <a:lumMod val="90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809924"/>
            <a:ext cx="12192000" cy="971375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Финансовое обеспечение выполнения муниципального задания</a:t>
            </a:r>
            <a:endParaRPr lang="ru-RU" dirty="0">
              <a:solidFill>
                <a:schemeClr val="bg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3783"/>
            <a:ext cx="12192000" cy="806141"/>
          </a:xfrm>
          <a:prstGeom prst="rect">
            <a:avLst/>
          </a:prstGeom>
          <a:solidFill>
            <a:srgbClr val="003399"/>
          </a:solidFill>
          <a:ln w="28575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Управление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финансов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 descr="Описание: Петропавловск-Камчатский-герб_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15304" y="3783"/>
            <a:ext cx="1076696" cy="806141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8" name="Объект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97269157"/>
              </p:ext>
            </p:extLst>
          </p:nvPr>
        </p:nvGraphicFramePr>
        <p:xfrm>
          <a:off x="0" y="1781174"/>
          <a:ext cx="12192000" cy="50768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0" name="Рисунок 9"/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6961" y="5973288"/>
            <a:ext cx="7873340" cy="71251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2152451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10000">
              <a:schemeClr val="bg2">
                <a:tint val="97000"/>
                <a:hueMod val="92000"/>
                <a:satMod val="169000"/>
                <a:lumMod val="164000"/>
              </a:schemeClr>
            </a:gs>
            <a:gs pos="100000">
              <a:schemeClr val="accent5">
                <a:lumMod val="90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809924"/>
            <a:ext cx="12192000" cy="971375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Финансовое обеспечение выполнения муниципального задания</a:t>
            </a:r>
            <a:endParaRPr lang="ru-RU" dirty="0">
              <a:solidFill>
                <a:schemeClr val="bg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97302960"/>
              </p:ext>
            </p:extLst>
          </p:nvPr>
        </p:nvGraphicFramePr>
        <p:xfrm>
          <a:off x="0" y="1781299"/>
          <a:ext cx="12192000" cy="507670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0" y="3783"/>
            <a:ext cx="12192000" cy="806141"/>
          </a:xfrm>
          <a:prstGeom prst="rect">
            <a:avLst/>
          </a:prstGeom>
          <a:solidFill>
            <a:srgbClr val="003399"/>
          </a:solidFill>
          <a:ln w="28575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Управление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финансов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 descr="Описание: Петропавловск-Камчатский-герб_1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15304" y="3783"/>
            <a:ext cx="1076696" cy="80614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5811617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10000">
              <a:schemeClr val="bg2">
                <a:tint val="97000"/>
                <a:hueMod val="92000"/>
                <a:satMod val="169000"/>
                <a:lumMod val="164000"/>
              </a:schemeClr>
            </a:gs>
            <a:gs pos="100000">
              <a:schemeClr val="accent5">
                <a:lumMod val="90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809924"/>
            <a:ext cx="12192000" cy="508237"/>
          </a:xfrm>
        </p:spPr>
        <p:txBody>
          <a:bodyPr>
            <a:normAutofit fontScale="90000"/>
          </a:bodyPr>
          <a:lstStyle/>
          <a:p>
            <a:pPr lvl="0" algn="ctr"/>
            <a:r>
              <a:rPr lang="ru-RU" b="1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Базовый </a:t>
            </a:r>
            <a:r>
              <a:rPr lang="ru-RU" b="1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норматив </a:t>
            </a:r>
            <a:r>
              <a:rPr lang="ru-RU" sz="1800" b="1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(ПУНКТЫ 3.6-3.12 Положения)</a:t>
            </a:r>
            <a:endParaRPr lang="ru-RU" sz="1800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19043668"/>
              </p:ext>
            </p:extLst>
          </p:nvPr>
        </p:nvGraphicFramePr>
        <p:xfrm>
          <a:off x="132347" y="1318160"/>
          <a:ext cx="12059652" cy="5539839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2059652"/>
              </a:tblGrid>
              <a:tr h="2042816">
                <a:tc>
                  <a:txBody>
                    <a:bodyPr/>
                    <a:lstStyle/>
                    <a:p>
                      <a:r>
                        <a:rPr lang="ru-RU" sz="2800" b="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3.6. Базовый норматив затрат на оказание </a:t>
                      </a:r>
                      <a:r>
                        <a:rPr lang="ru-RU" sz="2800" b="0" kern="1200" dirty="0" err="1" smtClean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мунуслуги</a:t>
                      </a:r>
                      <a:r>
                        <a:rPr lang="ru-RU" sz="2800" b="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800" b="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состоит из базового норматива затрат:</a:t>
                      </a:r>
                    </a:p>
                    <a:p>
                      <a:r>
                        <a:rPr lang="ru-RU" sz="2800" b="0" kern="1200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3.6.1 </a:t>
                      </a:r>
                      <a:r>
                        <a:rPr lang="ru-RU" sz="2800" b="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непосредственно связанных с оказанием </a:t>
                      </a:r>
                      <a:r>
                        <a:rPr lang="ru-RU" sz="2800" b="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услуги</a:t>
                      </a:r>
                      <a:r>
                        <a:rPr lang="ru-RU" sz="2800" b="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</a:p>
                    <a:p>
                      <a:r>
                        <a:rPr lang="ru-RU" sz="2800" b="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3.6.2 на общехозяйственные нужды на оказание </a:t>
                      </a:r>
                      <a:r>
                        <a:rPr lang="ru-RU" sz="2800" b="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услуги</a:t>
                      </a:r>
                      <a:r>
                        <a:rPr lang="ru-RU" sz="2800" b="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ru-RU" sz="2800" b="0" dirty="0">
                        <a:solidFill>
                          <a:schemeClr val="bg1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497023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3.7. </a:t>
                      </a:r>
                      <a:r>
                        <a:rPr lang="ru-RU" sz="2800" b="1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Базовый норматив </a:t>
                      </a:r>
                      <a:r>
                        <a:rPr lang="ru-RU" sz="280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затрат рассчитывается исходя </a:t>
                      </a:r>
                      <a:r>
                        <a:rPr lang="ru-RU" sz="280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80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затрат, необходимых для оказания </a:t>
                      </a:r>
                      <a:r>
                        <a:rPr lang="ru-RU" sz="280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услуги</a:t>
                      </a:r>
                      <a:r>
                        <a:rPr lang="ru-RU" sz="280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endParaRPr lang="ru-RU" sz="2800" kern="1200" dirty="0" smtClean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 </a:t>
                      </a:r>
                      <a:r>
                        <a:rPr lang="ru-RU" sz="280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соблюдением показателей качества оказания </a:t>
                      </a:r>
                      <a:r>
                        <a:rPr lang="ru-RU" sz="280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услуги</a:t>
                      </a:r>
                      <a:r>
                        <a:rPr lang="ru-RU" sz="280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endParaRPr lang="ru-RU" sz="2800" kern="1200" dirty="0" smtClean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показателей</a:t>
                      </a:r>
                      <a:r>
                        <a:rPr lang="ru-RU" sz="280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отражающих отраслевую специфику </a:t>
                      </a:r>
                      <a:r>
                        <a:rPr lang="ru-RU" sz="280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услуги </a:t>
                      </a:r>
                      <a:r>
                        <a:rPr lang="ru-RU" sz="280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(содержание, условия (формы) оказания </a:t>
                      </a:r>
                      <a:r>
                        <a:rPr lang="ru-RU" sz="280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услуги</a:t>
                      </a:r>
                      <a:r>
                        <a:rPr lang="ru-RU" sz="280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), установленных в </a:t>
                      </a:r>
                      <a:r>
                        <a:rPr lang="ru-RU" sz="2800" b="1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ведомственном перечне </a:t>
                      </a:r>
                      <a:r>
                        <a:rPr lang="ru-RU" sz="280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(далее - показатели отраслевой специфики), </a:t>
                      </a:r>
                      <a:r>
                        <a:rPr lang="ru-RU" sz="2800" u="sng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отраслевой корректирующий коэффициент при которых принимает значение, равное 1.</a:t>
                      </a:r>
                      <a:endParaRPr lang="ru-RU" sz="2800" b="1" u="sng" dirty="0">
                        <a:solidFill>
                          <a:schemeClr val="bg1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0" y="3783"/>
            <a:ext cx="12192000" cy="806141"/>
          </a:xfrm>
          <a:prstGeom prst="rect">
            <a:avLst/>
          </a:prstGeom>
          <a:solidFill>
            <a:srgbClr val="003399"/>
          </a:solidFill>
          <a:ln w="28575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Управление финансов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 descr="Описание: Петропавловск-Камчатский-герб_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15304" y="3783"/>
            <a:ext cx="1076696" cy="80614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6397794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10000">
              <a:schemeClr val="bg2">
                <a:tint val="97000"/>
                <a:hueMod val="92000"/>
                <a:satMod val="169000"/>
                <a:lumMod val="164000"/>
              </a:schemeClr>
            </a:gs>
            <a:gs pos="100000">
              <a:schemeClr val="accent5">
                <a:lumMod val="90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4129129998"/>
              </p:ext>
            </p:extLst>
          </p:nvPr>
        </p:nvGraphicFramePr>
        <p:xfrm>
          <a:off x="0" y="809625"/>
          <a:ext cx="12023557" cy="599995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2023557"/>
              </a:tblGrid>
              <a:tr h="5999950">
                <a:tc>
                  <a:txBody>
                    <a:bodyPr/>
                    <a:lstStyle/>
                    <a:p>
                      <a:r>
                        <a:rPr lang="ru-RU" sz="200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3.8. При определении базового норматива затрат применяются </a:t>
                      </a:r>
                      <a:r>
                        <a:rPr lang="ru-RU" sz="2000" u="sng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нормы материальных, технических и трудовых ресурсов, используемых для оказания муниципальной услуги</a:t>
                      </a:r>
                      <a:r>
                        <a:rPr lang="ru-RU" sz="200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установленные НПА РФ, Камчатского края, а также межгосударственными, национальными (государственными) стандартами РФ, строительными нормами и правилами, санитарными нормами и правилами, стандартами, порядками и регламентами оказания государственных услуг в установленной сфере (далее - стандарт оказания услуги).</a:t>
                      </a:r>
                    </a:p>
                    <a:p>
                      <a:r>
                        <a:rPr lang="ru-RU" sz="200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 </a:t>
                      </a:r>
                      <a:r>
                        <a:rPr lang="ru-RU" sz="2000" u="sng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отсутствии норм, выраженных в натуральных показателях</a:t>
                      </a:r>
                      <a:r>
                        <a:rPr lang="ru-RU" sz="200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установленных стандартом оказания услуги, </a:t>
                      </a:r>
                      <a:r>
                        <a:rPr lang="ru-RU" sz="2000" u="sng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применяются</a:t>
                      </a:r>
                    </a:p>
                    <a:p>
                      <a:pPr marL="342900" indent="-342900">
                        <a:buAutoNum type="arabicParenR"/>
                      </a:pPr>
                      <a:r>
                        <a:rPr lang="ru-RU" sz="2000" u="sng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фактически сложившиеся</a:t>
                      </a:r>
                      <a:r>
                        <a:rPr lang="ru-RU" sz="200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нормы материальных, технических и трудовых ресурсов, используемых для оказания муниципальной услуги </a:t>
                      </a:r>
                      <a:r>
                        <a:rPr lang="ru-RU" sz="2000" u="sng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основе данных прошлых лет</a:t>
                      </a:r>
                      <a:endParaRPr lang="ru-RU" sz="2000" kern="1200" dirty="0" smtClean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342900" indent="-342900">
                        <a:buAutoNum type="arabicParenR"/>
                      </a:pPr>
                      <a:r>
                        <a:rPr lang="ru-RU" sz="200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либо на основе </a:t>
                      </a:r>
                      <a:r>
                        <a:rPr lang="ru-RU" sz="2000" u="sng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медианного значения</a:t>
                      </a:r>
                      <a:r>
                        <a:rPr lang="ru-RU" sz="200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по муниципальным учреждениям, оказывающим муниципальную услугу (медианное значение -  показатель, при котором результаты по муниципальным учреждениям, оказывающим муниципальную услугу располагают в ряд в порядке возрастания (или убывания) числовых значений и определяют медианное значение, которое находится в середине ряда, если число полученных результатов является нечетным, или усредненным из двух, находящихся в середине ряда, если число результатов четное) </a:t>
                      </a:r>
                    </a:p>
                    <a:p>
                      <a:pPr marL="342900" indent="-342900">
                        <a:buAutoNum type="arabicParenR"/>
                      </a:pPr>
                      <a:r>
                        <a:rPr lang="ru-RU" sz="200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либо на основе </a:t>
                      </a:r>
                      <a:r>
                        <a:rPr lang="ru-RU" sz="2000" u="sng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анализа и усреднения показателей деятельности муниципального учреждения, которое имеет минимальный объем затрат на оказание единицы муниципальной услуги</a:t>
                      </a:r>
                      <a:endParaRPr lang="ru-RU" sz="2000" dirty="0">
                        <a:solidFill>
                          <a:schemeClr val="bg1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0" y="3783"/>
            <a:ext cx="12192000" cy="806141"/>
          </a:xfrm>
          <a:prstGeom prst="rect">
            <a:avLst/>
          </a:prstGeom>
          <a:solidFill>
            <a:srgbClr val="003399"/>
          </a:solidFill>
          <a:ln w="28575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Управление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финансов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 descr="Описание: Петропавловск-Камчатский-герб_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15304" y="3783"/>
            <a:ext cx="1076696" cy="80614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9537933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10000">
              <a:schemeClr val="bg2">
                <a:tint val="97000"/>
                <a:hueMod val="92000"/>
                <a:satMod val="169000"/>
                <a:lumMod val="164000"/>
              </a:schemeClr>
            </a:gs>
            <a:gs pos="100000">
              <a:schemeClr val="accent5">
                <a:lumMod val="90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3783"/>
            <a:ext cx="12192000" cy="806141"/>
          </a:xfrm>
          <a:prstGeom prst="rect">
            <a:avLst/>
          </a:prstGeom>
          <a:solidFill>
            <a:srgbClr val="003399"/>
          </a:solidFill>
          <a:ln w="28575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Управление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финансов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 descr="Описание: Петропавловск-Камчатский-герб_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15304" y="3783"/>
            <a:ext cx="1076696" cy="806141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4120738" y="809924"/>
            <a:ext cx="8071262" cy="54476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spcAft>
                <a:spcPts val="0"/>
              </a:spcAft>
            </a:pPr>
            <a:r>
              <a:rPr lang="ru-RU" sz="2200" b="1" u="sng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Нормативные </a:t>
            </a:r>
            <a:r>
              <a:rPr lang="ru-RU" sz="2200" b="1" u="sng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затраты </a:t>
            </a:r>
            <a:r>
              <a:rPr lang="ru-RU" sz="22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на оказание муниципальной услуги </a:t>
            </a:r>
            <a:r>
              <a:rPr lang="ru-RU" sz="2200" u="sng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рассчитываются на единицу показателя объема оказания услуги</a:t>
            </a:r>
            <a:r>
              <a:rPr lang="ru-RU" sz="22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установленного в </a:t>
            </a:r>
            <a:r>
              <a:rPr lang="ru-RU" sz="2200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МЗ, </a:t>
            </a:r>
            <a:r>
              <a:rPr lang="ru-RU" sz="22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 соответствии с </a:t>
            </a:r>
            <a:r>
              <a:rPr lang="ru-RU" sz="2200" u="sng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общими требованиями</a:t>
            </a:r>
            <a:r>
              <a:rPr lang="ru-RU" sz="22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к определению нормативных затрат на оказание </a:t>
            </a:r>
            <a:r>
              <a:rPr lang="ru-RU" sz="2200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муниципальных </a:t>
            </a:r>
            <a:r>
              <a:rPr lang="ru-RU" sz="22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услуг, применяемых при расчете субсидии на финансовое обеспечение выполнения </a:t>
            </a:r>
            <a:r>
              <a:rPr lang="ru-RU" sz="2200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муниципального </a:t>
            </a:r>
            <a:r>
              <a:rPr lang="ru-RU" sz="22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задания на оказание </a:t>
            </a:r>
            <a:r>
              <a:rPr lang="ru-RU" sz="2200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муниципальных </a:t>
            </a:r>
            <a:r>
              <a:rPr lang="ru-RU" sz="22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услуг (работ) </a:t>
            </a:r>
            <a:r>
              <a:rPr lang="ru-RU" sz="2200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муниципальным </a:t>
            </a:r>
            <a:r>
              <a:rPr lang="ru-RU" sz="22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учреждением в соответствующих сферах деятельности (далее – общие требования), </a:t>
            </a:r>
            <a:r>
              <a:rPr lang="ru-RU" sz="2200" u="sng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утверждаемых федеральными органами исполнительной власти, осуществляющими функции по выработке государственной политики и нормативно-правовому регулированию в установленных сферах деятельности</a:t>
            </a:r>
            <a:r>
              <a:rPr lang="ru-RU" sz="22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ru-RU" sz="2200" b="1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на основе </a:t>
            </a:r>
            <a:r>
              <a:rPr lang="ru-RU" sz="22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определяемых в соответствии с настоящим порядком </a:t>
            </a:r>
            <a:r>
              <a:rPr lang="ru-RU" sz="2200" b="1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базового норматива затрат и корректирующих коэффициентов к базовым нормативам </a:t>
            </a:r>
            <a:r>
              <a:rPr lang="ru-RU" sz="2200" b="1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затрат</a:t>
            </a:r>
            <a:r>
              <a:rPr lang="ru-RU" sz="2200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r>
              <a:rPr lang="ru-RU" sz="22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ru-RU" sz="2200" dirty="0" smtClean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 algn="r">
              <a:spcAft>
                <a:spcPts val="0"/>
              </a:spcAft>
            </a:pPr>
            <a:r>
              <a:rPr lang="ru-RU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3.4. Положения</a:t>
            </a:r>
            <a:endParaRPr lang="ru-RU" dirty="0">
              <a:solidFill>
                <a:schemeClr val="bg1">
                  <a:lumMod val="50000"/>
                </a:schemeClr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08758" y="961901"/>
            <a:ext cx="3408219" cy="866899"/>
          </a:xfrm>
          <a:prstGeom prst="roundRect">
            <a:avLst/>
          </a:prstGeom>
          <a:solidFill>
            <a:srgbClr val="003399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Нормативные затраты на оказание  единицы услуги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08757" y="2383970"/>
            <a:ext cx="3408219" cy="866899"/>
          </a:xfrm>
          <a:prstGeom prst="roundRect">
            <a:avLst/>
          </a:prstGeom>
          <a:solidFill>
            <a:srgbClr val="003399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Базовый норматив на оказание </a:t>
            </a:r>
            <a:r>
              <a:rPr lang="en-US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-ой</a:t>
            </a: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услуги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09797" y="4057403"/>
            <a:ext cx="3408219" cy="866899"/>
          </a:xfrm>
          <a:prstGeom prst="roundRect">
            <a:avLst/>
          </a:prstGeom>
          <a:solidFill>
            <a:srgbClr val="003399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Отраслевой корректирующий коэффициент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08758" y="5801096"/>
            <a:ext cx="3408219" cy="866899"/>
          </a:xfrm>
          <a:prstGeom prst="roundRect">
            <a:avLst/>
          </a:prstGeom>
          <a:solidFill>
            <a:srgbClr val="003399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Территориальный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корректирующий коэффициент</a:t>
            </a:r>
          </a:p>
        </p:txBody>
      </p:sp>
      <p:sp>
        <p:nvSpPr>
          <p:cNvPr id="11" name="Равно 10"/>
          <p:cNvSpPr/>
          <p:nvPr/>
        </p:nvSpPr>
        <p:spPr>
          <a:xfrm>
            <a:off x="1599210" y="1903730"/>
            <a:ext cx="629392" cy="353289"/>
          </a:xfrm>
          <a:prstGeom prst="mathEqual">
            <a:avLst/>
          </a:prstGeom>
          <a:solidFill>
            <a:srgbClr val="0033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ysClr val="windowText" lastClr="000000"/>
              </a:solidFill>
            </a:endParaRPr>
          </a:p>
        </p:txBody>
      </p:sp>
      <p:sp>
        <p:nvSpPr>
          <p:cNvPr id="12" name="Умножение 11"/>
          <p:cNvSpPr/>
          <p:nvPr/>
        </p:nvSpPr>
        <p:spPr>
          <a:xfrm>
            <a:off x="1599210" y="3372592"/>
            <a:ext cx="728354" cy="530486"/>
          </a:xfrm>
          <a:prstGeom prst="mathMultiply">
            <a:avLst/>
          </a:prstGeom>
          <a:solidFill>
            <a:srgbClr val="0033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Умножение 12"/>
          <p:cNvSpPr/>
          <p:nvPr/>
        </p:nvSpPr>
        <p:spPr>
          <a:xfrm>
            <a:off x="1599210" y="5097456"/>
            <a:ext cx="728354" cy="530486"/>
          </a:xfrm>
          <a:prstGeom prst="mathMultiply">
            <a:avLst/>
          </a:prstGeom>
          <a:solidFill>
            <a:srgbClr val="0033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221705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10000">
              <a:schemeClr val="bg2">
                <a:tint val="97000"/>
                <a:hueMod val="92000"/>
                <a:satMod val="169000"/>
                <a:lumMod val="164000"/>
              </a:schemeClr>
            </a:gs>
            <a:gs pos="100000">
              <a:schemeClr val="accent5">
                <a:lumMod val="90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3783"/>
            <a:ext cx="12192000" cy="806141"/>
          </a:xfrm>
          <a:prstGeom prst="rect">
            <a:avLst/>
          </a:prstGeom>
          <a:solidFill>
            <a:srgbClr val="003399"/>
          </a:solidFill>
          <a:ln w="28575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Управление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финансов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 descr="Описание: Петропавловск-Камчатский-герб_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15304" y="3783"/>
            <a:ext cx="1076696" cy="806141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0" y="809924"/>
            <a:ext cx="12192000" cy="1507067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Корректирующие </a:t>
            </a:r>
            <a:r>
              <a:rPr lang="ru-RU" sz="3200" b="1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коэффициенты, применяемые при расчете нормативных </a:t>
            </a:r>
            <a:r>
              <a:rPr lang="ru-RU" sz="3200" b="1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затрат на оказание муниципальной услуги </a:t>
            </a:r>
            <a:r>
              <a:rPr lang="ru-RU" sz="2000" b="1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(пункты 3.13-3.15)</a:t>
            </a:r>
            <a:endParaRPr lang="ru-RU" sz="2000" b="1" dirty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Объект 10"/>
          <p:cNvSpPr>
            <a:spLocks noGrp="1"/>
          </p:cNvSpPr>
          <p:nvPr>
            <p:ph idx="1"/>
          </p:nvPr>
        </p:nvSpPr>
        <p:spPr>
          <a:xfrm>
            <a:off x="0" y="2613874"/>
            <a:ext cx="12077804" cy="3615267"/>
          </a:xfrm>
          <a:prstGeom prst="round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26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Корректирующие коэффициенты, применяемые при расчете нормативных затрат на оказание муниципальной услуги, состоят </a:t>
            </a:r>
            <a:r>
              <a:rPr lang="ru-RU" sz="2600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из:</a:t>
            </a:r>
          </a:p>
          <a:p>
            <a:r>
              <a:rPr lang="ru-RU" sz="2600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1) территориального </a:t>
            </a:r>
            <a:r>
              <a:rPr lang="ru-RU" sz="26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корректирующего </a:t>
            </a:r>
            <a:r>
              <a:rPr lang="ru-RU" sz="2600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коэффициента;</a:t>
            </a:r>
          </a:p>
          <a:p>
            <a:r>
              <a:rPr lang="ru-RU" sz="2600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2) отраслевого </a:t>
            </a:r>
            <a:r>
              <a:rPr lang="ru-RU" sz="26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корректирующего коэффициента, либо по решению уполномоченного органа из нескольких отраслевых корректирующих </a:t>
            </a:r>
            <a:r>
              <a:rPr lang="ru-RU" sz="2600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коэффициентов </a:t>
            </a:r>
          </a:p>
          <a:p>
            <a:pPr algn="r"/>
            <a:r>
              <a:rPr lang="ru-RU" sz="2600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(п. 3.13 Положения)</a:t>
            </a:r>
            <a:endParaRPr lang="ru-RU" sz="2600" dirty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984893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10000">
              <a:schemeClr val="bg2">
                <a:tint val="97000"/>
                <a:hueMod val="92000"/>
                <a:satMod val="169000"/>
                <a:lumMod val="164000"/>
              </a:schemeClr>
            </a:gs>
            <a:gs pos="100000">
              <a:schemeClr val="accent5">
                <a:lumMod val="90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3783"/>
            <a:ext cx="12192000" cy="806141"/>
          </a:xfrm>
          <a:prstGeom prst="rect">
            <a:avLst/>
          </a:prstGeom>
          <a:solidFill>
            <a:srgbClr val="003399"/>
          </a:solidFill>
          <a:ln w="28575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Управление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финансов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 descr="Описание: Петропавловск-Камчатский-герб_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15304" y="3783"/>
            <a:ext cx="1076696" cy="806141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Объект 10"/>
          <p:cNvSpPr>
            <a:spLocks noGrp="1"/>
          </p:cNvSpPr>
          <p:nvPr>
            <p:ph idx="4294967295"/>
          </p:nvPr>
        </p:nvSpPr>
        <p:spPr>
          <a:xfrm>
            <a:off x="0" y="809924"/>
            <a:ext cx="12192000" cy="3975832"/>
          </a:xfrm>
          <a:prstGeom prst="round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территориальный корректирующий коэффициент включаются территориальный корректирующий коэффициент на оплату труда с начислениями на выплаты по оплате труда и территориальный корректирующий коэффициент на коммунальные услуги и на содержание недвижимого имущества.</a:t>
            </a:r>
          </a:p>
          <a:p>
            <a:pPr marL="0" indent="0">
              <a:buNone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Значение территориального корректирующего коэффициента утверждается с учетом условий, обусловленных территориальными особенностями и составом имущественного комплекса, необходимого для выполнения муниципального задания, и рассчитывается в соответствии с общими требованиями уполномоченными органами в отношении муниципальных учреждений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 algn="r">
              <a:buNone/>
            </a:pPr>
            <a:r>
              <a:rPr lang="ru-RU" sz="1800" b="1" dirty="0" smtClean="0">
                <a:solidFill>
                  <a:srgbClr val="00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п. 3.14 Положения</a:t>
            </a:r>
            <a:r>
              <a:rPr lang="ru-RU" sz="1600" b="1" dirty="0" smtClean="0">
                <a:solidFill>
                  <a:srgbClr val="00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</a:t>
            </a:r>
            <a:endParaRPr lang="ru-RU" sz="1600" b="1" dirty="0">
              <a:solidFill>
                <a:srgbClr val="0033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Объект 10"/>
          <p:cNvSpPr txBox="1">
            <a:spLocks/>
          </p:cNvSpPr>
          <p:nvPr/>
        </p:nvSpPr>
        <p:spPr>
          <a:xfrm>
            <a:off x="114300" y="4952010"/>
            <a:ext cx="12077700" cy="190599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Отраслевой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корректирующий коэффициент учитывает показатели отраслевой специфики, в том числе с учетом показателей качества муниципальной услуги, и определяется в соответствии с общими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требованиями.</a:t>
            </a:r>
          </a:p>
          <a:p>
            <a:pPr marL="0" indent="0" algn="r">
              <a:buNone/>
            </a:pPr>
            <a:r>
              <a:rPr lang="ru-RU" sz="1800" b="1" dirty="0" smtClean="0">
                <a:solidFill>
                  <a:srgbClr val="00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п. 3.15 Положения</a:t>
            </a:r>
            <a:endParaRPr lang="ru-RU" sz="1800" b="1" dirty="0">
              <a:solidFill>
                <a:srgbClr val="0033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916873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10000">
              <a:schemeClr val="bg2">
                <a:tint val="97000"/>
                <a:hueMod val="92000"/>
                <a:satMod val="169000"/>
                <a:lumMod val="164000"/>
              </a:schemeClr>
            </a:gs>
            <a:gs pos="100000">
              <a:schemeClr val="accent5">
                <a:lumMod val="90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3783"/>
            <a:ext cx="12192000" cy="806141"/>
          </a:xfrm>
          <a:prstGeom prst="rect">
            <a:avLst/>
          </a:prstGeom>
          <a:solidFill>
            <a:srgbClr val="003399"/>
          </a:solidFill>
          <a:ln w="28575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Управление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финансов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 descr="Описание: Петропавловск-Камчатский-герб_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15304" y="3783"/>
            <a:ext cx="1076696" cy="806141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Объект 11"/>
          <p:cNvSpPr>
            <a:spLocks noGrp="1"/>
          </p:cNvSpPr>
          <p:nvPr>
            <p:ph sz="half" idx="4294967295"/>
          </p:nvPr>
        </p:nvSpPr>
        <p:spPr>
          <a:xfrm>
            <a:off x="0" y="809924"/>
            <a:ext cx="12192000" cy="1600767"/>
          </a:xfrm>
          <a:ln>
            <a:solidFill>
              <a:srgbClr val="003399"/>
            </a:solidFill>
          </a:ln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b="1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Территориальный </a:t>
            </a:r>
            <a:r>
              <a:rPr lang="ru-RU" sz="2400" b="1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корректирующий коэффициент </a:t>
            </a:r>
            <a:r>
              <a:rPr lang="ru-RU" sz="2400" b="1" u="sng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устанавливается в разрезе </a:t>
            </a:r>
            <a:r>
              <a:rPr lang="ru-RU" sz="2400" b="1" u="sng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учреждений</a:t>
            </a:r>
            <a:r>
              <a:rPr lang="ru-RU" sz="2400" b="1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оказывающей i-</a:t>
            </a:r>
            <a:r>
              <a:rPr lang="ru-RU" sz="2400" b="1" dirty="0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ую</a:t>
            </a:r>
            <a:r>
              <a:rPr lang="ru-RU" sz="2400" b="1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услугу</a:t>
            </a:r>
            <a:r>
              <a:rPr lang="ru-RU" sz="2400" b="1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к базовому нормативу затрат на оказание i-ой </a:t>
            </a:r>
            <a:r>
              <a:rPr lang="ru-RU" sz="2400" b="1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услуги </a:t>
            </a:r>
            <a:r>
              <a:rPr lang="ru-RU" sz="2400" b="1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учетом отраслевого корректирующего коэффициента, и рассчитывается по формуле:</a:t>
            </a:r>
          </a:p>
        </p:txBody>
      </p:sp>
      <p:sp>
        <p:nvSpPr>
          <p:cNvPr id="8" name="Объект 10"/>
          <p:cNvSpPr>
            <a:spLocks noGrp="1"/>
          </p:cNvSpPr>
          <p:nvPr>
            <p:ph sz="half" idx="4294967295"/>
          </p:nvPr>
        </p:nvSpPr>
        <p:spPr>
          <a:xfrm>
            <a:off x="0" y="3882047"/>
            <a:ext cx="12192000" cy="2975953"/>
          </a:xfrm>
          <a:ln>
            <a:solidFill>
              <a:srgbClr val="003399"/>
            </a:solidFill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000" b="1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en-US" sz="2800" b="1" baseline="300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2800" b="1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ru-RU" sz="2800" b="1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lang="ru-RU" sz="2800" b="1" baseline="-250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sz="2800" b="1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4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территориальный корректирующий коэффициент на оплату труда с начислениями на выплаты по </a:t>
            </a:r>
            <a:r>
              <a:rPr lang="ru-RU" sz="2400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оплате </a:t>
            </a:r>
            <a:r>
              <a:rPr lang="ru-RU" sz="24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труда работников учреждения</a:t>
            </a:r>
            <a:r>
              <a:rPr lang="ru-RU" sz="2400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0" indent="0">
              <a:buNone/>
            </a:pPr>
            <a:r>
              <a:rPr lang="en-US" sz="3000" b="1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en-US" sz="2800" b="1" baseline="300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ru-RU" sz="2800" b="1" dirty="0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сни</a:t>
            </a:r>
            <a:r>
              <a:rPr lang="ru-RU" sz="2800" b="1" baseline="-25000" dirty="0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sz="2800" b="1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4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территориальный корректирующий коэффициент на коммунальные услуги и на содержание недвижимого </a:t>
            </a:r>
            <a:r>
              <a:rPr lang="ru-RU" sz="2400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имущества</a:t>
            </a:r>
          </a:p>
          <a:p>
            <a:pPr marL="0" indent="0" algn="r">
              <a:buNone/>
            </a:pPr>
            <a:r>
              <a:rPr lang="ru-RU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П. 28 Общих требований</a:t>
            </a:r>
            <a:endParaRPr lang="ru-RU" dirty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" name="Picture 2" descr="base_1_183863_119"/>
          <p:cNvPicPr preferRelativeResize="0">
            <a:picLocks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0665" y="2551617"/>
            <a:ext cx="9009413" cy="1330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4826094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10000">
              <a:schemeClr val="bg2">
                <a:tint val="97000"/>
                <a:hueMod val="92000"/>
                <a:satMod val="169000"/>
                <a:lumMod val="164000"/>
              </a:schemeClr>
            </a:gs>
            <a:gs pos="100000">
              <a:schemeClr val="accent5">
                <a:lumMod val="90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0" y="809925"/>
            <a:ext cx="12192000" cy="730118"/>
          </a:xfrm>
        </p:spPr>
        <p:txBody>
          <a:bodyPr>
            <a:normAutofit/>
          </a:bodyPr>
          <a:lstStyle/>
          <a:p>
            <a:pPr lvl="0" algn="ctr"/>
            <a:r>
              <a:rPr lang="ru-RU" sz="3200" b="1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itchFamily="18" charset="0"/>
              </a:rPr>
              <a:t>Повестка заседания</a:t>
            </a:r>
            <a:endParaRPr lang="ru-RU" sz="3200" dirty="0">
              <a:solidFill>
                <a:schemeClr val="bg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540042"/>
            <a:ext cx="12007516" cy="5317957"/>
          </a:xfrm>
        </p:spPr>
        <p:txBody>
          <a:bodyPr>
            <a:normAutofit/>
          </a:bodyPr>
          <a:lstStyle/>
          <a:p>
            <a:pPr marL="0" lvl="0" indent="457200" algn="just">
              <a:spcBef>
                <a:spcPts val="0"/>
              </a:spcBef>
              <a:spcAft>
                <a:spcPts val="0"/>
              </a:spcAft>
              <a:buClr>
                <a:schemeClr val="bg1">
                  <a:lumMod val="50000"/>
                </a:schemeClr>
              </a:buClr>
              <a:buFont typeface="+mj-lt"/>
              <a:buAutoNum type="arabicPeriod"/>
            </a:pPr>
            <a:r>
              <a:rPr lang="ru-RU" sz="32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Итоги сдачи бюджетной бухгалтерской отчетности за 2015 год </a:t>
            </a:r>
            <a:r>
              <a:rPr lang="ru-RU" sz="3200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в </a:t>
            </a:r>
            <a:r>
              <a:rPr lang="ru-RU" sz="32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электронном </a:t>
            </a:r>
            <a:r>
              <a:rPr lang="ru-RU" sz="3200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виде.</a:t>
            </a:r>
            <a:endParaRPr lang="ru-RU" sz="3200" dirty="0">
              <a:solidFill>
                <a:schemeClr val="bg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457200">
              <a:spcBef>
                <a:spcPts val="0"/>
              </a:spcBef>
              <a:spcAft>
                <a:spcPts val="0"/>
              </a:spcAft>
              <a:buClr>
                <a:schemeClr val="bg1">
                  <a:lumMod val="50000"/>
                </a:schemeClr>
              </a:buClr>
              <a:buFont typeface="+mj-lt"/>
              <a:buAutoNum type="arabicPeriod"/>
            </a:pPr>
            <a:r>
              <a:rPr lang="ru-RU" sz="32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Реализация Порядка формирования муниципального задания на оказание муниципальных услуг (выполнение работ) в отношении муниципальных учреждений и финансового обеспечения выполнения муниципального задания, утвержденного постановлением администрации Петропавловск-Камчатского городского округа от 20.01.2016 № 50 </a:t>
            </a:r>
            <a:r>
              <a:rPr lang="ru-RU" sz="3200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32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демонстрация слайдов</a:t>
            </a:r>
            <a:r>
              <a:rPr lang="ru-RU" sz="3200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endParaRPr lang="ru-RU" sz="3200" dirty="0">
              <a:solidFill>
                <a:schemeClr val="bg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457200" algn="just">
              <a:spcBef>
                <a:spcPts val="0"/>
              </a:spcBef>
              <a:spcAft>
                <a:spcPts val="0"/>
              </a:spcAft>
              <a:buClr>
                <a:schemeClr val="bg1">
                  <a:lumMod val="50000"/>
                </a:schemeClr>
              </a:buClr>
              <a:buFont typeface="+mj-lt"/>
              <a:buAutoNum type="arabicPeriod"/>
            </a:pPr>
            <a:r>
              <a:rPr lang="ru-RU" sz="32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Разное</a:t>
            </a:r>
            <a:r>
              <a:rPr lang="ru-RU" sz="3200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32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3783"/>
            <a:ext cx="12192000" cy="806141"/>
          </a:xfrm>
          <a:prstGeom prst="rect">
            <a:avLst/>
          </a:prstGeom>
          <a:solidFill>
            <a:srgbClr val="003399"/>
          </a:solidFill>
          <a:ln w="28575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Управление финансов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 descr="Описание: Петропавловск-Камчатский-герб_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15304" y="3783"/>
            <a:ext cx="1076696" cy="80614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3177383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10000">
              <a:schemeClr val="bg2">
                <a:tint val="97000"/>
                <a:hueMod val="92000"/>
                <a:satMod val="169000"/>
                <a:lumMod val="164000"/>
              </a:schemeClr>
            </a:gs>
            <a:gs pos="100000">
              <a:schemeClr val="accent5">
                <a:lumMod val="90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809925"/>
            <a:ext cx="12192000" cy="1268258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Территориальный </a:t>
            </a:r>
            <a:r>
              <a:rPr lang="ru-RU" sz="2400" b="1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корректирующий коэффициент на оплату труда с начислениями на выплаты по оплате труда работников учреждения рассчитывается по формуле: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3443844"/>
            <a:ext cx="12192000" cy="341415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b="1" baseline="300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ru-RU" b="1" baseline="-25000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от1у</a:t>
            </a:r>
            <a:r>
              <a:rPr lang="ru-RU" b="1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затраты на оплату труда с начислениями на выплаты по оплате труда работников, непосредственно связанных с оказанием i-ой </a:t>
            </a:r>
            <a:r>
              <a:rPr lang="ru-RU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муниципальной </a:t>
            </a:r>
            <a:r>
              <a:rPr lang="ru-RU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услуги с показателями отраслевой специфики в </a:t>
            </a:r>
            <a:r>
              <a:rPr lang="ru-RU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у-ом муниципальном </a:t>
            </a:r>
            <a:r>
              <a:rPr lang="ru-RU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учреждении</a:t>
            </a:r>
            <a:r>
              <a:rPr lang="ru-RU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0" indent="0">
              <a:buNone/>
            </a:pPr>
            <a:r>
              <a:rPr lang="en-US" b="1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b="1" baseline="300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ru-RU" b="1" baseline="-25000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от2у</a:t>
            </a:r>
            <a:r>
              <a:rPr lang="ru-RU" b="1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затраты на оплату труда с начислениями на выплаты по оплате труда работников, которые не принимают непосредственного участия в оказании i-ой </a:t>
            </a:r>
            <a:r>
              <a:rPr lang="ru-RU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муниципальной </a:t>
            </a:r>
            <a:r>
              <a:rPr lang="ru-RU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услуги, затраты на оплату труда которых учитываются в базовом нормативе на общехозяйственные нужды на оказание i-ой </a:t>
            </a:r>
            <a:r>
              <a:rPr lang="ru-RU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муниципальной </a:t>
            </a:r>
            <a:r>
              <a:rPr lang="ru-RU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услуги, с показателями отраслевой специфики в y-ом </a:t>
            </a:r>
            <a:r>
              <a:rPr lang="ru-RU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муниципальном </a:t>
            </a:r>
            <a:r>
              <a:rPr lang="ru-RU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учреждении</a:t>
            </a:r>
            <a:r>
              <a:rPr lang="ru-RU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ru-RU" b="1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en-US" b="1" baseline="30000" dirty="0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b="1" baseline="-25000" dirty="0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отр</a:t>
            </a:r>
            <a:r>
              <a:rPr lang="ru-RU" b="1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отраслевой корректирующий коэффициент</a:t>
            </a:r>
            <a:endParaRPr lang="ru-RU" baseline="-25000" dirty="0" smtClean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buNone/>
            </a:pPr>
            <a:r>
              <a:rPr lang="ru-RU" sz="1800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Рекомендации по расчету </a:t>
            </a:r>
            <a:r>
              <a:rPr lang="en-US" sz="1800" b="1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sz="1800" b="1" baseline="30000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ru-RU" sz="1800" b="1" baseline="-25000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от1у</a:t>
            </a:r>
            <a:r>
              <a:rPr lang="ru-RU" sz="1800" b="1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en-US" sz="1800" b="1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sz="1800" b="1" baseline="300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ru-RU" sz="1800" b="1" baseline="-250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от2у</a:t>
            </a:r>
            <a:r>
              <a:rPr lang="ru-RU" sz="1800" b="1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приводятся в пунктах 15, 24, 29  Общих требований</a:t>
            </a:r>
            <a:endParaRPr lang="ru-RU" sz="1800" dirty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3783"/>
            <a:ext cx="12192000" cy="806141"/>
          </a:xfrm>
          <a:prstGeom prst="rect">
            <a:avLst/>
          </a:prstGeom>
          <a:solidFill>
            <a:srgbClr val="003399"/>
          </a:solidFill>
          <a:ln w="28575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Управление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финансов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 descr="Описание: Петропавловск-Камчатский-герб_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15304" y="3783"/>
            <a:ext cx="1076696" cy="806141"/>
          </a:xfrm>
          <a:prstGeom prst="rect">
            <a:avLst/>
          </a:prstGeom>
          <a:noFill/>
          <a:ln>
            <a:noFill/>
          </a:ln>
        </p:spPr>
      </p:pic>
      <p:pic>
        <p:nvPicPr>
          <p:cNvPr id="3074" name="Picture 2" descr="base_1_183863_122"/>
          <p:cNvPicPr preferRelativeResize="0">
            <a:picLocks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5413" y="2094369"/>
            <a:ext cx="9638001" cy="12382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623443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10000">
              <a:schemeClr val="bg2">
                <a:tint val="97000"/>
                <a:hueMod val="92000"/>
                <a:satMod val="169000"/>
                <a:lumMod val="164000"/>
              </a:schemeClr>
            </a:gs>
            <a:gs pos="100000">
              <a:schemeClr val="accent5">
                <a:lumMod val="90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809925"/>
            <a:ext cx="12192000" cy="1268258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Территориальный </a:t>
            </a:r>
            <a:r>
              <a:rPr lang="ru-RU" sz="2400" b="1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корректирующий коэффициент на коммунальные услуги и на содержание недвижимого имущества учреждения рассчитывается по формуле: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3862316"/>
            <a:ext cx="12192000" cy="2995684"/>
          </a:xfrm>
        </p:spPr>
        <p:txBody>
          <a:bodyPr/>
          <a:lstStyle/>
          <a:p>
            <a:pPr marL="0" indent="0">
              <a:buNone/>
            </a:pPr>
            <a:r>
              <a:rPr lang="en-US" sz="4000" b="1" baseline="-250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b="1" baseline="300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ru-RU" sz="3000" b="1" baseline="-25000" dirty="0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</a:t>
            </a:r>
            <a:r>
              <a:rPr lang="ru-RU" b="1" baseline="-25000" dirty="0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ru-RU" sz="3000" b="1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затраты </a:t>
            </a:r>
            <a:r>
              <a:rPr lang="ru-RU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коммунальные услуги для оказания i-ой </a:t>
            </a:r>
            <a:r>
              <a:rPr lang="ru-RU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муниципальной </a:t>
            </a:r>
            <a:r>
              <a:rPr lang="ru-RU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услуги с учетом показателей отраслевой специфики в y-ом </a:t>
            </a:r>
            <a:r>
              <a:rPr lang="ru-RU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муниципальном </a:t>
            </a:r>
            <a:r>
              <a:rPr lang="ru-RU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учреждении</a:t>
            </a:r>
            <a:r>
              <a:rPr lang="ru-RU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0" indent="0">
              <a:buNone/>
            </a:pPr>
            <a:r>
              <a:rPr lang="en-US" sz="4000" b="1" baseline="-250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b="1" baseline="300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ru-RU" sz="3000" b="1" baseline="-25000" dirty="0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сни</a:t>
            </a:r>
            <a:r>
              <a:rPr lang="ru-RU" b="1" baseline="-25000" dirty="0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ru-RU" sz="3000" b="1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затраты на содержание объектов недвижимого имущества, используемого для оказания i-ой </a:t>
            </a:r>
            <a:r>
              <a:rPr lang="ru-RU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муниципальной </a:t>
            </a:r>
            <a:r>
              <a:rPr lang="ru-RU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услуги, с учетом показателей отраслевой специфики в y-ом </a:t>
            </a:r>
            <a:r>
              <a:rPr lang="ru-RU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муниципальном учреждении;</a:t>
            </a:r>
          </a:p>
          <a:p>
            <a:pPr marL="0" indent="0">
              <a:buNone/>
            </a:pPr>
            <a:endParaRPr lang="ru-RU" sz="1800" dirty="0" smtClean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buNone/>
            </a:pPr>
            <a:r>
              <a:rPr lang="ru-RU" sz="1800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Рекомендации по расчету </a:t>
            </a:r>
            <a:r>
              <a:rPr lang="en-US" sz="1800" b="1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sz="1800" b="1" baseline="30000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ru-RU" b="1" baseline="-25000" dirty="0" err="1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куу</a:t>
            </a:r>
            <a:r>
              <a:rPr lang="ru-RU" sz="1800" b="1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en-US" sz="1800" b="1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sz="1800" b="1" baseline="30000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ru-RU" b="1" baseline="-25000" dirty="0" err="1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сни</a:t>
            </a:r>
            <a:r>
              <a:rPr lang="ru-RU" sz="1800" b="1" baseline="-25000" dirty="0" err="1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sz="1800" b="1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1800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приводятся в пунктах 19, 20, 30  Общих требований</a:t>
            </a:r>
            <a:endParaRPr lang="ru-RU" sz="1800" dirty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3783"/>
            <a:ext cx="12192000" cy="806141"/>
          </a:xfrm>
          <a:prstGeom prst="rect">
            <a:avLst/>
          </a:prstGeom>
          <a:solidFill>
            <a:srgbClr val="003399"/>
          </a:solidFill>
          <a:ln w="28575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Управление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финансов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 descr="Описание: Петропавловск-Камчатский-герб_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15304" y="3783"/>
            <a:ext cx="1076696" cy="806141"/>
          </a:xfrm>
          <a:prstGeom prst="rect">
            <a:avLst/>
          </a:prstGeom>
          <a:noFill/>
          <a:ln>
            <a:noFill/>
          </a:ln>
        </p:spPr>
      </p:pic>
      <p:pic>
        <p:nvPicPr>
          <p:cNvPr id="4098" name="Picture 2" descr="base_1_183863_125"/>
          <p:cNvPicPr preferRelativeResize="0">
            <a:picLocks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2505" y="2078182"/>
            <a:ext cx="5507346" cy="16203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4282630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10000">
              <a:schemeClr val="bg2">
                <a:tint val="97000"/>
                <a:hueMod val="92000"/>
                <a:satMod val="169000"/>
                <a:lumMod val="164000"/>
              </a:schemeClr>
            </a:gs>
            <a:gs pos="100000">
              <a:schemeClr val="accent5">
                <a:lumMod val="90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809925"/>
            <a:ext cx="11919883" cy="1517639"/>
          </a:xfrm>
        </p:spPr>
        <p:txBody>
          <a:bodyPr anchor="t">
            <a:noAutofit/>
          </a:bodyPr>
          <a:lstStyle/>
          <a:p>
            <a:r>
              <a:rPr lang="ru-RU" sz="2400" b="1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Отраслевой </a:t>
            </a:r>
            <a:r>
              <a:rPr lang="ru-RU" sz="2400" b="1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корректирующий коэффициент рассчитывается к базовому нормативу затрат на оказание i-ой </a:t>
            </a:r>
            <a:r>
              <a:rPr lang="ru-RU" sz="2400" b="1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муниципальной </a:t>
            </a:r>
            <a:r>
              <a:rPr lang="ru-RU" sz="2400" b="1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услуги, исходя из соответствующих показателей отраслевой специфики, по формуле:</a:t>
            </a:r>
            <a:br>
              <a:rPr lang="ru-RU" sz="2400" b="1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b="1" dirty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7254" y="3574472"/>
            <a:ext cx="11999951" cy="2993014"/>
          </a:xfrm>
        </p:spPr>
        <p:txBody>
          <a:bodyPr anchor="t">
            <a:normAutofit/>
          </a:bodyPr>
          <a:lstStyle/>
          <a:p>
            <a:pPr marL="0" lvl="0" indent="342900" algn="just" defTabSz="91440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endParaRPr lang="ru-RU" dirty="0" smtClean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 defTabSz="91440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-  </a:t>
            </a:r>
            <a:r>
              <a:rPr lang="ru-RU" sz="2200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значение </a:t>
            </a:r>
            <a:r>
              <a:rPr lang="ru-RU" sz="22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базового норматива затрат на оказание i-ой </a:t>
            </a:r>
            <a:r>
              <a:rPr lang="ru-RU" sz="2200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муниципальной услуги без</a:t>
            </a:r>
            <a:r>
              <a:rPr lang="ru-RU" sz="2200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учета </a:t>
            </a:r>
            <a:r>
              <a:rPr lang="ru-RU" sz="22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показателей отраслевой специфики, рассчитанный по формулам в соответствии </a:t>
            </a:r>
            <a:r>
              <a:rPr lang="ru-RU" sz="2200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пунктами 13-26 Общих требований</a:t>
            </a:r>
          </a:p>
          <a:p>
            <a:pPr marL="0" lvl="0" indent="0" algn="just" defTabSz="91440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sz="3200" dirty="0" smtClean="0">
                <a:solidFill>
                  <a:schemeClr val="bg1">
                    <a:lumMod val="50000"/>
                  </a:schemeClr>
                </a:solidFill>
              </a:rPr>
              <a:t>  </a:t>
            </a:r>
            <a:endParaRPr lang="ru-RU" sz="3200" dirty="0">
              <a:solidFill>
                <a:schemeClr val="bg1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ru-RU" sz="2200" dirty="0" smtClean="0">
                <a:solidFill>
                  <a:schemeClr val="bg1">
                    <a:lumMod val="50000"/>
                  </a:schemeClr>
                </a:solidFill>
              </a:rPr>
              <a:t>           - </a:t>
            </a:r>
            <a:r>
              <a:rPr lang="ru-RU" sz="2200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значение </a:t>
            </a:r>
            <a:r>
              <a:rPr lang="ru-RU" sz="22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базового норматива затрат на оказание i-ой </a:t>
            </a:r>
            <a:r>
              <a:rPr lang="ru-RU" sz="2200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муниципальной </a:t>
            </a:r>
            <a:r>
              <a:rPr lang="ru-RU" sz="22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услуги с учетом показателей отраслевой специфики, рассчитанный по формулам в соответствии с пунктами </a:t>
            </a:r>
            <a:r>
              <a:rPr lang="ru-RU" sz="2200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13-27 Общих требований</a:t>
            </a:r>
            <a:endParaRPr lang="ru-RU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3783"/>
            <a:ext cx="12192000" cy="806141"/>
          </a:xfrm>
          <a:prstGeom prst="rect">
            <a:avLst/>
          </a:prstGeom>
          <a:solidFill>
            <a:srgbClr val="003399"/>
          </a:solidFill>
          <a:ln w="28575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Управление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финансов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 descr="Описание: Петропавловск-Камчатский-герб_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15304" y="3783"/>
            <a:ext cx="1076696" cy="806141"/>
          </a:xfrm>
          <a:prstGeom prst="rect">
            <a:avLst/>
          </a:prstGeom>
          <a:noFill/>
          <a:ln>
            <a:noFill/>
          </a:ln>
        </p:spPr>
      </p:pic>
      <p:pic>
        <p:nvPicPr>
          <p:cNvPr id="5122" name="Picture 2" descr="base_1_183863_117"/>
          <p:cNvPicPr preferRelativeResize="0">
            <a:picLocks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3226" y="2405569"/>
            <a:ext cx="3253839" cy="1085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5123" name="Picture 3" descr="base_1_183863_68"/>
          <p:cNvPicPr preferRelativeResize="0">
            <a:picLocks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71" y="3669632"/>
            <a:ext cx="851805" cy="644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5814512" y="600790"/>
            <a:ext cx="562975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3429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501981" y="4492241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501981" y="4777991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,</a:t>
            </a:r>
            <a:r>
              <a:rPr kumimoji="0" 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5129" name="Picture 9" descr="base_1_183863_118"/>
          <p:cNvPicPr preferRelativeResize="0">
            <a:picLocks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244" y="5241695"/>
            <a:ext cx="749257" cy="6210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0799000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10000">
              <a:schemeClr val="bg2">
                <a:tint val="97000"/>
                <a:hueMod val="92000"/>
                <a:satMod val="169000"/>
                <a:lumMod val="164000"/>
              </a:schemeClr>
            </a:gs>
            <a:gs pos="100000">
              <a:schemeClr val="accent5">
                <a:lumMod val="90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809925"/>
            <a:ext cx="12192000" cy="864126"/>
          </a:xfrm>
        </p:spPr>
        <p:txBody>
          <a:bodyPr>
            <a:normAutofit/>
          </a:bodyPr>
          <a:lstStyle/>
          <a:p>
            <a:r>
              <a:rPr lang="ru-RU" sz="2500" b="1" dirty="0" smtClean="0">
                <a:solidFill>
                  <a:srgbClr val="00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Расчет коэффициента </a:t>
            </a:r>
            <a:r>
              <a:rPr lang="ru-RU" sz="2500" b="1" dirty="0">
                <a:solidFill>
                  <a:srgbClr val="00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платной деятельности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665515"/>
            <a:ext cx="12192000" cy="5108263"/>
          </a:xfrm>
        </p:spPr>
        <p:txBody>
          <a:bodyPr anchor="t">
            <a:normAutofit lnSpcReduction="10000"/>
          </a:bodyPr>
          <a:lstStyle/>
          <a:p>
            <a:pPr marL="0" indent="0" algn="just">
              <a:buNone/>
            </a:pPr>
            <a:r>
              <a:rPr lang="ru-RU" sz="2400" dirty="0">
                <a:solidFill>
                  <a:srgbClr val="00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случае если </a:t>
            </a:r>
            <a:r>
              <a:rPr lang="ru-RU" sz="2400" dirty="0" smtClean="0">
                <a:solidFill>
                  <a:srgbClr val="00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МБУ или МАУ </a:t>
            </a:r>
            <a:r>
              <a:rPr lang="ru-RU" sz="2400" u="sng" dirty="0" smtClean="0">
                <a:solidFill>
                  <a:srgbClr val="00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оказывает </a:t>
            </a:r>
            <a:r>
              <a:rPr lang="ru-RU" sz="2400" u="sng" dirty="0">
                <a:solidFill>
                  <a:srgbClr val="00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муниципальные услуги (выполняет работы) для физических и юридических лиц за плату (далее - платная деятельность) сверх установленного муниципального задания,</a:t>
            </a:r>
            <a:r>
              <a:rPr lang="ru-RU" sz="2400" dirty="0">
                <a:solidFill>
                  <a:srgbClr val="00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400" dirty="0" smtClean="0">
              <a:solidFill>
                <a:srgbClr val="0033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400" b="1" u="sng" dirty="0" smtClean="0">
                <a:solidFill>
                  <a:srgbClr val="00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затраты </a:t>
            </a:r>
            <a:r>
              <a:rPr lang="ru-RU" sz="2400" b="1" u="sng" dirty="0">
                <a:solidFill>
                  <a:srgbClr val="00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уплату налогов</a:t>
            </a:r>
            <a:r>
              <a:rPr lang="ru-RU" sz="2400" dirty="0">
                <a:solidFill>
                  <a:srgbClr val="00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в качестве объекта налогообложения по которым признается имущество </a:t>
            </a:r>
            <a:r>
              <a:rPr lang="ru-RU" sz="2400" dirty="0" smtClean="0">
                <a:solidFill>
                  <a:srgbClr val="00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учреждения, </a:t>
            </a:r>
            <a:r>
              <a:rPr lang="ru-RU" sz="2400" b="1" u="sng" dirty="0">
                <a:solidFill>
                  <a:srgbClr val="00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рассчитываются с применением коэффициента платной деятельности</a:t>
            </a:r>
            <a:r>
              <a:rPr lang="ru-RU" sz="2400" dirty="0">
                <a:solidFill>
                  <a:srgbClr val="00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который </a:t>
            </a:r>
            <a:r>
              <a:rPr lang="ru-RU" sz="2800" b="1" dirty="0" smtClean="0">
                <a:solidFill>
                  <a:srgbClr val="00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определяется</a:t>
            </a:r>
          </a:p>
          <a:p>
            <a:pPr marL="0" indent="0" algn="just">
              <a:buNone/>
            </a:pPr>
            <a:r>
              <a:rPr lang="ru-RU" sz="2400" dirty="0" smtClean="0">
                <a:solidFill>
                  <a:srgbClr val="00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rgbClr val="00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</a:t>
            </a:r>
            <a:r>
              <a:rPr lang="ru-RU" sz="2400" b="1" dirty="0">
                <a:solidFill>
                  <a:srgbClr val="00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отношение планируемого объема </a:t>
            </a:r>
            <a:r>
              <a:rPr lang="ru-RU" sz="2400" dirty="0">
                <a:solidFill>
                  <a:srgbClr val="00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финансового обеспечения выполнения муниципального задания, исходя из объемов субсидии, полученной из бюджета городского округа в отчетном финансовом году на указанные цели, </a:t>
            </a:r>
            <a:r>
              <a:rPr lang="ru-RU" sz="2400" b="1" dirty="0">
                <a:solidFill>
                  <a:srgbClr val="00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общей сумме, включающей планируемые поступления от субсидии на финансовое </a:t>
            </a:r>
            <a:r>
              <a:rPr lang="ru-RU" sz="2400" dirty="0">
                <a:solidFill>
                  <a:srgbClr val="00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обеспечение выполнения муниципального задания </a:t>
            </a:r>
            <a:r>
              <a:rPr lang="ru-RU" sz="2400" b="1" dirty="0">
                <a:solidFill>
                  <a:srgbClr val="00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доходов платной деятельности</a:t>
            </a:r>
            <a:r>
              <a:rPr lang="ru-RU" sz="2400" dirty="0">
                <a:solidFill>
                  <a:srgbClr val="00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исходя из указанных поступлений, полученных в отчетном финансовом </a:t>
            </a:r>
            <a:r>
              <a:rPr lang="ru-RU" sz="2400" dirty="0" smtClean="0">
                <a:solidFill>
                  <a:srgbClr val="00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году.</a:t>
            </a:r>
          </a:p>
          <a:p>
            <a:pPr marL="0" indent="0" algn="r">
              <a:buNone/>
            </a:pPr>
            <a:r>
              <a:rPr lang="ru-RU" sz="2400" dirty="0" smtClean="0">
                <a:solidFill>
                  <a:srgbClr val="00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П. 3.20 Положения</a:t>
            </a:r>
            <a:endParaRPr lang="ru-RU" sz="2400" dirty="0">
              <a:solidFill>
                <a:srgbClr val="0033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959" y="-4753"/>
            <a:ext cx="12192000" cy="806141"/>
          </a:xfrm>
          <a:prstGeom prst="rect">
            <a:avLst/>
          </a:prstGeom>
          <a:solidFill>
            <a:srgbClr val="003399"/>
          </a:solidFill>
          <a:ln w="28575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Управление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финансов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 descr="Описание: Петропавловск-Камчатский-герб_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15304" y="3783"/>
            <a:ext cx="1076696" cy="80614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4002773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10000">
              <a:schemeClr val="bg2">
                <a:tint val="97000"/>
                <a:hueMod val="92000"/>
                <a:satMod val="169000"/>
                <a:lumMod val="164000"/>
              </a:schemeClr>
            </a:gs>
            <a:gs pos="100000">
              <a:schemeClr val="accent5">
                <a:lumMod val="90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5986" y="813708"/>
            <a:ext cx="11895751" cy="521798"/>
          </a:xfrm>
        </p:spPr>
        <p:txBody>
          <a:bodyPr>
            <a:normAutofit/>
          </a:bodyPr>
          <a:lstStyle/>
          <a:p>
            <a:r>
              <a:rPr lang="ru-RU" sz="2500" b="1" dirty="0" smtClean="0">
                <a:solidFill>
                  <a:srgbClr val="00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Расчет коэффициента </a:t>
            </a:r>
            <a:r>
              <a:rPr lang="ru-RU" sz="2500" b="1" dirty="0">
                <a:solidFill>
                  <a:srgbClr val="00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платной </a:t>
            </a:r>
            <a:r>
              <a:rPr lang="ru-RU" sz="2500" b="1" dirty="0" smtClean="0">
                <a:solidFill>
                  <a:srgbClr val="00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 </a:t>
            </a:r>
            <a:r>
              <a:rPr lang="ru-RU" sz="1800" b="1" dirty="0" smtClean="0">
                <a:solidFill>
                  <a:srgbClr val="00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(п 3.20 Положения)</a:t>
            </a:r>
            <a:endParaRPr lang="ru-RU" sz="1800" b="1" dirty="0">
              <a:solidFill>
                <a:srgbClr val="0033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95986" y="1481796"/>
            <a:ext cx="5519014" cy="5376204"/>
          </a:xfrm>
          <a:ln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anchor="t">
            <a:normAutofit fontScale="92500" lnSpcReduction="10000"/>
          </a:bodyPr>
          <a:lstStyle/>
          <a:p>
            <a:pPr>
              <a:spcAft>
                <a:spcPts val="0"/>
              </a:spcAft>
            </a:pPr>
            <a:endParaRPr lang="ru-RU" sz="2500" b="1" dirty="0" smtClean="0">
              <a:solidFill>
                <a:srgbClr val="003399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ru-RU" sz="2500" b="1" dirty="0">
              <a:solidFill>
                <a:srgbClr val="003399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ru-RU" sz="2500" b="1" dirty="0" smtClean="0">
              <a:solidFill>
                <a:srgbClr val="003399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ru-RU" sz="2500" b="1" dirty="0" smtClean="0">
              <a:solidFill>
                <a:srgbClr val="003399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ru-RU" sz="2500" b="1" dirty="0" smtClean="0">
              <a:solidFill>
                <a:srgbClr val="003399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ru-RU" sz="2800" b="1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en-US" sz="2800" b="1" baseline="30000" dirty="0" err="1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ru-RU" sz="2800" b="1" baseline="-25000" dirty="0" err="1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</a:t>
            </a:r>
            <a:r>
              <a:rPr lang="ru-RU" sz="2800" b="1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sz="24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коэффициент платной </a:t>
            </a:r>
            <a:r>
              <a:rPr lang="ru-RU" sz="2400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US" sz="2500" b="1" dirty="0" err="1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</a:t>
            </a:r>
            <a:r>
              <a:rPr lang="en-US" sz="2500" b="1" baseline="30000" dirty="0" err="1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</a:t>
            </a:r>
            <a:r>
              <a:rPr lang="ru-RU" sz="2500" b="1" baseline="-25000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</a:t>
            </a:r>
            <a:r>
              <a:rPr lang="ru-RU" sz="2500" b="1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</a:t>
            </a:r>
            <a:r>
              <a:rPr lang="ru-RU" sz="2400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планируемый объем финансового обеспечения выполнения муниципального задания, исходя из объемов субсидии, полученной из бюджета городского округа в отчетном финансовом году на указанные цели 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US" sz="2500" b="1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</a:t>
            </a:r>
            <a:r>
              <a:rPr lang="en-US" sz="2500" b="1" baseline="30000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</a:t>
            </a:r>
            <a:r>
              <a:rPr lang="ru-RU" sz="2500" b="1" baseline="-25000" dirty="0" err="1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пл</a:t>
            </a:r>
            <a:r>
              <a:rPr lang="ru-RU" sz="2500" b="1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</a:t>
            </a:r>
            <a:r>
              <a:rPr lang="ru-RU" sz="24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доходов от платной деятельности, исходя из указанных поступлений, полученных в отчетном финансовом </a:t>
            </a:r>
            <a:r>
              <a:rPr lang="ru-RU" sz="2400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году</a:t>
            </a:r>
          </a:p>
          <a:p>
            <a:pPr marL="0" indent="0">
              <a:spcAft>
                <a:spcPts val="0"/>
              </a:spcAft>
              <a:buNone/>
            </a:pPr>
            <a:endParaRPr lang="ru-RU" dirty="0">
              <a:solidFill>
                <a:srgbClr val="0033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0"/>
              </a:spcAft>
              <a:buNone/>
            </a:pPr>
            <a:endParaRPr lang="ru-RU" dirty="0" smtClean="0">
              <a:solidFill>
                <a:srgbClr val="0033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0"/>
              </a:spcAft>
              <a:buNone/>
            </a:pPr>
            <a:endParaRPr lang="ru-RU" dirty="0">
              <a:solidFill>
                <a:srgbClr val="0033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/>
          </a:p>
          <a:p>
            <a:endParaRPr lang="ru-RU" dirty="0"/>
          </a:p>
          <a:p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Объект 9"/>
              <p:cNvSpPr>
                <a:spLocks noGrp="1"/>
              </p:cNvSpPr>
              <p:nvPr>
                <p:ph sz="half" idx="2"/>
              </p:nvPr>
            </p:nvSpPr>
            <p:spPr>
              <a:xfrm>
                <a:off x="6096000" y="1481796"/>
                <a:ext cx="6095999" cy="5376204"/>
              </a:xfrm>
              <a:ln/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>
                <a:normAutofit fontScale="92500" lnSpcReduction="10000"/>
              </a:bodyPr>
              <a:lstStyle/>
              <a:p>
                <a:pPr marL="0" indent="0">
                  <a:spcAft>
                    <a:spcPts val="0"/>
                  </a:spcAft>
                  <a:buNone/>
                </a:pPr>
                <a:endParaRPr lang="ru-RU" sz="2800" b="1" dirty="0" smtClean="0">
                  <a:solidFill>
                    <a:schemeClr val="bg2">
                      <a:lumMod val="50000"/>
                    </a:schemeClr>
                  </a:solidFill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0" indent="0">
                  <a:spcAft>
                    <a:spcPts val="0"/>
                  </a:spcAft>
                  <a:buNone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ru-RU" sz="2800" b="1" i="1" smtClean="0">
                            <a:solidFill>
                              <a:schemeClr val="bg2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n-US" sz="2800" b="1">
                            <a:solidFill>
                              <a:schemeClr val="bg2">
                                <a:lumMod val="50000"/>
                              </a:schemeClr>
                            </a:solidFill>
                            <a:latin typeface="Cambria Math"/>
                          </a:rPr>
                          <m:t> </m:t>
                        </m:r>
                        <m:r>
                          <a:rPr lang="en-US" sz="2800" b="1" i="1">
                            <a:solidFill>
                              <a:schemeClr val="bg2">
                                <a:lumMod val="50000"/>
                              </a:schemeClr>
                            </a:solidFill>
                            <a:latin typeface="Cambria Math"/>
                          </a:rPr>
                          <m:t>𝐍</m:t>
                        </m:r>
                        <m:r>
                          <a:rPr lang="en-US" sz="2800" b="1">
                            <a:solidFill>
                              <a:schemeClr val="bg2">
                                <a:lumMod val="50000"/>
                              </a:schemeClr>
                            </a:solidFill>
                            <a:latin typeface="Cambria Math"/>
                          </a:rPr>
                          <m:t> </m:t>
                        </m:r>
                      </m:e>
                      <m:sup>
                        <m:r>
                          <a:rPr lang="ru-RU" sz="2800" b="1">
                            <a:solidFill>
                              <a:schemeClr val="bg2">
                                <a:lumMod val="50000"/>
                              </a:schemeClr>
                            </a:solidFill>
                            <a:latin typeface="Cambria Math"/>
                          </a:rPr>
                          <m:t>ун</m:t>
                        </m:r>
                      </m:sup>
                    </m:sSup>
                  </m:oMath>
                </a14:m>
                <a:r>
                  <a:rPr lang="ru-RU" sz="2400" b="1" dirty="0" smtClean="0">
                    <a:solidFill>
                      <a:schemeClr val="bg2">
                        <a:lumMod val="50000"/>
                      </a:schemeClr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- </a:t>
                </a:r>
                <a:r>
                  <a:rPr lang="ru-RU" sz="2400" dirty="0" smtClean="0">
                    <a:solidFill>
                      <a:schemeClr val="bg2">
                        <a:lumMod val="50000"/>
                      </a:schemeClr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затраты на </a:t>
                </a:r>
                <a:r>
                  <a:rPr lang="ru-RU" sz="2400" dirty="0">
                    <a:solidFill>
                      <a:schemeClr val="bg2">
                        <a:lumMod val="50000"/>
                      </a:schemeClr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уплату налогов, в качестве объекта налогообложения по которым признается имущество </a:t>
                </a:r>
                <a:r>
                  <a:rPr lang="ru-RU" sz="2400" dirty="0" smtClean="0">
                    <a:solidFill>
                      <a:schemeClr val="bg2">
                        <a:lumMod val="50000"/>
                      </a:schemeClr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учреждения</a:t>
                </a:r>
              </a:p>
              <a:p>
                <a:pPr marL="0" indent="0">
                  <a:lnSpc>
                    <a:spcPts val="1200"/>
                  </a:lnSpc>
                  <a:spcAft>
                    <a:spcPts val="0"/>
                  </a:spcAft>
                  <a:buNone/>
                </a:pPr>
                <a:endParaRPr lang="ru-RU" dirty="0">
                  <a:solidFill>
                    <a:schemeClr val="bg2">
                      <a:lumMod val="50000"/>
                    </a:schemeClr>
                  </a:solidFill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0" indent="0">
                  <a:spcAft>
                    <a:spcPts val="0"/>
                  </a:spcAft>
                  <a:buNone/>
                </a:pPr>
                <a:endParaRPr lang="ru-RU" sz="2800" b="1" dirty="0" smtClean="0">
                  <a:solidFill>
                    <a:schemeClr val="bg2">
                      <a:lumMod val="50000"/>
                    </a:schemeClr>
                  </a:solidFill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0" indent="0">
                  <a:spcAft>
                    <a:spcPts val="0"/>
                  </a:spcAft>
                  <a:buNone/>
                </a:pPr>
                <a:r>
                  <a:rPr lang="ru-RU" sz="2800" b="1" dirty="0" smtClean="0">
                    <a:solidFill>
                      <a:schemeClr val="bg2">
                        <a:lumMod val="50000"/>
                      </a:schemeClr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ru-RU" sz="2800" b="1" i="1">
                            <a:solidFill>
                              <a:schemeClr val="bg2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sSubSupPr>
                      <m:e>
                        <m:r>
                          <a:rPr lang="en-US" sz="2800" b="1" i="0">
                            <a:solidFill>
                              <a:schemeClr val="bg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𝐍</m:t>
                        </m:r>
                        <m:r>
                          <a:rPr lang="ru-RU" sz="2800" b="1" i="0" smtClean="0">
                            <a:solidFill>
                              <a:schemeClr val="bg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</m:e>
                      <m:sub>
                        <m:r>
                          <a:rPr lang="ru-RU" sz="2800" b="1" i="1">
                            <a:solidFill>
                              <a:schemeClr val="bg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пл</m:t>
                        </m:r>
                      </m:sub>
                      <m:sup>
                        <m:r>
                          <a:rPr lang="ru-RU" sz="2800" b="1" i="1">
                            <a:solidFill>
                              <a:schemeClr val="bg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ун</m:t>
                        </m:r>
                      </m:sup>
                    </m:sSubSup>
                  </m:oMath>
                </a14:m>
                <a:r>
                  <a:rPr lang="ru-RU" sz="2800" b="1" dirty="0" smtClean="0">
                    <a:solidFill>
                      <a:schemeClr val="bg2">
                        <a:lumMod val="50000"/>
                      </a:schemeClr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- </a:t>
                </a:r>
                <a:r>
                  <a:rPr lang="ru-RU" sz="2400" dirty="0" smtClean="0">
                    <a:solidFill>
                      <a:schemeClr val="bg2">
                        <a:lumMod val="50000"/>
                      </a:schemeClr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плановые </a:t>
                </a:r>
                <a:r>
                  <a:rPr lang="ru-RU" sz="2400" dirty="0">
                    <a:solidFill>
                      <a:schemeClr val="bg2">
                        <a:lumMod val="50000"/>
                      </a:schemeClr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затраты на уплату налогов, в качестве объекта налогообложения по которым признается имущество учреждения</a:t>
                </a:r>
                <a:endParaRPr lang="ru-RU" sz="2400" dirty="0">
                  <a:solidFill>
                    <a:schemeClr val="bg2">
                      <a:lumMod val="50000"/>
                    </a:schemeClr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endParaRPr lang="ru-RU" dirty="0"/>
              </a:p>
            </p:txBody>
          </p:sp>
        </mc:Choice>
        <mc:Fallback xmlns="">
          <p:sp>
            <p:nvSpPr>
              <p:cNvPr id="10" name="Объект 9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xfrm>
                <a:off x="6096000" y="1481796"/>
                <a:ext cx="6095999" cy="5376204"/>
              </a:xfrm>
              <a:blipFill rotWithShape="0">
                <a:blip r:embed="rId3"/>
                <a:stretch>
                  <a:fillRect/>
                </a:stretch>
              </a:blipFill>
              <a:ln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Прямоугольник 3"/>
          <p:cNvSpPr/>
          <p:nvPr/>
        </p:nvSpPr>
        <p:spPr>
          <a:xfrm>
            <a:off x="0" y="0"/>
            <a:ext cx="12192000" cy="806141"/>
          </a:xfrm>
          <a:prstGeom prst="rect">
            <a:avLst/>
          </a:prstGeom>
          <a:solidFill>
            <a:srgbClr val="003399"/>
          </a:solidFill>
          <a:ln w="28575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Управление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финансов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 descr="Описание: Петропавловск-Камчатский-герб_1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15304" y="3783"/>
            <a:ext cx="1076696" cy="806141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27582933"/>
              </p:ext>
            </p:extLst>
          </p:nvPr>
        </p:nvGraphicFramePr>
        <p:xfrm>
          <a:off x="195986" y="1481797"/>
          <a:ext cx="5519014" cy="136964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10" name="Уравнение" r:id="rId5" imgW="1091880" imgH="533160" progId="Equation.3">
                  <p:embed/>
                </p:oleObj>
              </mc:Choice>
              <mc:Fallback>
                <p:oleObj name="Уравнение" r:id="rId5" imgW="1091880" imgH="5331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5986" y="1481797"/>
                        <a:ext cx="5519014" cy="136964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2848906" y="1481796"/>
            <a:ext cx="915191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endParaRPr lang="ru-RU" sz="2000" dirty="0">
              <a:solidFill>
                <a:srgbClr val="0033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56336299"/>
              </p:ext>
            </p:extLst>
          </p:nvPr>
        </p:nvGraphicFramePr>
        <p:xfrm>
          <a:off x="6133841" y="1415217"/>
          <a:ext cx="6058159" cy="140598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11" name="Уравнение" r:id="rId7" imgW="1384200" imgH="431640" progId="Equation.3">
                  <p:embed/>
                </p:oleObj>
              </mc:Choice>
              <mc:Fallback>
                <p:oleObj name="Уравнение" r:id="rId7" imgW="138420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33841" y="1415217"/>
                        <a:ext cx="6058159" cy="140598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58259211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10000">
              <a:schemeClr val="bg2">
                <a:tint val="97000"/>
                <a:hueMod val="92000"/>
                <a:satMod val="169000"/>
                <a:lumMod val="164000"/>
              </a:schemeClr>
            </a:gs>
            <a:gs pos="100000">
              <a:schemeClr val="accent5">
                <a:lumMod val="90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0" y="857604"/>
            <a:ext cx="12192000" cy="634337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вопросы</a:t>
            </a:r>
            <a:endParaRPr lang="ru-RU" sz="3200" b="1" dirty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anchor="t">
            <a:noAutofit/>
          </a:bodyPr>
          <a:lstStyle/>
          <a:p>
            <a:pPr marL="0" indent="0">
              <a:buNone/>
            </a:pPr>
            <a:r>
              <a:rPr lang="ru-RU" sz="2200" dirty="0" smtClean="0">
                <a:solidFill>
                  <a:srgbClr val="00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200" dirty="0">
              <a:solidFill>
                <a:srgbClr val="0033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4221" y="27846"/>
            <a:ext cx="12192000" cy="806141"/>
          </a:xfrm>
          <a:prstGeom prst="rect">
            <a:avLst/>
          </a:prstGeom>
          <a:solidFill>
            <a:srgbClr val="003399"/>
          </a:solidFill>
          <a:ln w="28575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Управление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финансов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 descr="Описание: Петропавловск-Камчатский-герб_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15304" y="3783"/>
            <a:ext cx="1076696" cy="806141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Прямоугольник 6"/>
          <p:cNvSpPr/>
          <p:nvPr/>
        </p:nvSpPr>
        <p:spPr>
          <a:xfrm>
            <a:off x="0" y="1491941"/>
            <a:ext cx="12103768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spcAft>
                <a:spcPts val="800"/>
              </a:spcAft>
            </a:pPr>
            <a:r>
              <a:rPr lang="ru-RU" sz="2800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1. Раскрыть </a:t>
            </a:r>
            <a:r>
              <a:rPr lang="ru-RU" sz="28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общие подходы к расчету базового норматива затрат, каким образом рассчитываются материальные и технические нормы (как учитываются и применяются). Если на примере базовых нормативов Министерства спорта РФ – там 3 года считать надо</a:t>
            </a:r>
            <a:r>
              <a:rPr lang="ru-RU" sz="2800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lvl="0" algn="just">
              <a:spcAft>
                <a:spcPts val="800"/>
              </a:spcAft>
            </a:pPr>
            <a:endParaRPr lang="ru-RU" sz="2800" dirty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spcAft>
                <a:spcPts val="800"/>
              </a:spcAft>
            </a:pPr>
            <a:r>
              <a:rPr lang="ru-RU" sz="28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2</a:t>
            </a:r>
            <a:r>
              <a:rPr lang="ru-RU" sz="28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Каким образом осуществить расчет базового норматива и корректирующих коэффициентов на 2016 год исходя из утвержденных бюджетных ассигнований, и доведенных до подведомственных учреждений</a:t>
            </a:r>
            <a:r>
              <a:rPr lang="ru-RU" sz="2800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sz="2800" dirty="0" smtClean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spcAft>
                <a:spcPts val="800"/>
              </a:spcAft>
            </a:pPr>
            <a:endParaRPr lang="ru-RU" sz="2000" dirty="0">
              <a:solidFill>
                <a:schemeClr val="bg1">
                  <a:lumMod val="50000"/>
                </a:schemeClr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341872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10000">
              <a:schemeClr val="bg2">
                <a:tint val="97000"/>
                <a:hueMod val="92000"/>
                <a:satMod val="169000"/>
                <a:lumMod val="164000"/>
              </a:schemeClr>
            </a:gs>
            <a:gs pos="100000">
              <a:schemeClr val="accent5">
                <a:lumMod val="90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4221" y="27846"/>
            <a:ext cx="12192000" cy="806141"/>
          </a:xfrm>
          <a:prstGeom prst="rect">
            <a:avLst/>
          </a:prstGeom>
          <a:solidFill>
            <a:srgbClr val="003399"/>
          </a:solidFill>
          <a:ln w="28575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Управление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финансов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 descr="Описание: Петропавловск-Камчатский-герб_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15304" y="3783"/>
            <a:ext cx="1076696" cy="806141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Прямоугольник 6"/>
          <p:cNvSpPr/>
          <p:nvPr/>
        </p:nvSpPr>
        <p:spPr>
          <a:xfrm>
            <a:off x="726974" y="1127848"/>
            <a:ext cx="1210376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spcAft>
                <a:spcPts val="800"/>
              </a:spcAft>
            </a:pPr>
            <a:r>
              <a:rPr lang="ru-RU" sz="2000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</a:t>
            </a:r>
            <a:endParaRPr lang="ru-RU" sz="2000" dirty="0">
              <a:solidFill>
                <a:schemeClr val="bg1">
                  <a:lumMod val="50000"/>
                </a:schemeClr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10" name="Схема 9"/>
          <p:cNvGraphicFramePr/>
          <p:nvPr>
            <p:extLst>
              <p:ext uri="{D42A27DB-BD31-4B8C-83A1-F6EECF244321}">
                <p14:modId xmlns:p14="http://schemas.microsoft.com/office/powerpoint/2010/main" val="2322679901"/>
              </p:ext>
            </p:extLst>
          </p:nvPr>
        </p:nvGraphicFramePr>
        <p:xfrm>
          <a:off x="84220" y="1491942"/>
          <a:ext cx="12019547" cy="54502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1" name="Заголовок 4"/>
          <p:cNvSpPr txBox="1">
            <a:spLocks/>
          </p:cNvSpPr>
          <p:nvPr/>
        </p:nvSpPr>
        <p:spPr>
          <a:xfrm>
            <a:off x="0" y="857604"/>
            <a:ext cx="12192000" cy="634337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3200" b="1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Вопросы 1, 2:</a:t>
            </a:r>
            <a:endParaRPr lang="ru-RU" sz="3200" b="1" dirty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684231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10000">
              <a:schemeClr val="bg2">
                <a:tint val="97000"/>
                <a:hueMod val="92000"/>
                <a:satMod val="169000"/>
                <a:lumMod val="164000"/>
              </a:schemeClr>
            </a:gs>
            <a:gs pos="100000">
              <a:schemeClr val="accent5">
                <a:lumMod val="90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0" y="809924"/>
            <a:ext cx="12078269" cy="6048076"/>
          </a:xfrm>
        </p:spPr>
        <p:txBody>
          <a:bodyPr anchor="t">
            <a:noAutofit/>
          </a:bodyPr>
          <a:lstStyle/>
          <a:p>
            <a:pPr marL="0" indent="0">
              <a:buNone/>
            </a:pPr>
            <a:r>
              <a:rPr lang="ru-RU" sz="2200" dirty="0" smtClean="0">
                <a:solidFill>
                  <a:srgbClr val="00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200" dirty="0">
              <a:solidFill>
                <a:srgbClr val="0033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3783"/>
            <a:ext cx="12192000" cy="806141"/>
          </a:xfrm>
          <a:prstGeom prst="rect">
            <a:avLst/>
          </a:prstGeom>
          <a:solidFill>
            <a:srgbClr val="003399"/>
          </a:solidFill>
          <a:ln w="28575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Управление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финансов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 descr="Описание: Петропавловск-Камчатский-герб_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15304" y="3783"/>
            <a:ext cx="1076696" cy="806141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-56866" y="809924"/>
            <a:ext cx="12192000" cy="60631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000" b="1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Медианное </a:t>
            </a:r>
            <a:r>
              <a:rPr lang="ru-RU" sz="2000" b="1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значение </a:t>
            </a:r>
            <a:r>
              <a:rPr lang="ru-RU" sz="20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 показатель, при котором результаты по муниципальным учреждениям, оказывающим муниципальную услугу располагают в ряд в порядке возрастания (или убывания) числовых значений и определяют медианное значение, которое находится в середине ряда, если число полученных результатов является нечетным, или усредненным из двух, находящихся в середине ряда, если число результатов </a:t>
            </a:r>
            <a:r>
              <a:rPr lang="ru-RU" sz="2000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четное.  </a:t>
            </a:r>
          </a:p>
          <a:p>
            <a:pPr lvl="0"/>
            <a:endParaRPr lang="ru-RU" sz="2000" dirty="0" smtClean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b="1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ВАРИАНТЫ РАСЧЕТА:</a:t>
            </a:r>
          </a:p>
          <a:p>
            <a:r>
              <a:rPr lang="ru-RU" b="1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ru-RU" b="1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Расчет </a:t>
            </a:r>
            <a:r>
              <a:rPr lang="ru-RU" b="1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дискретных данных:</a:t>
            </a:r>
            <a:endParaRPr lang="ru-RU" b="1" dirty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Медиану </a:t>
            </a:r>
            <a:r>
              <a:rPr lang="ru-RU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дискретных данных </a:t>
            </a:r>
            <a:r>
              <a:rPr lang="ru-RU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(количественных) можно </a:t>
            </a:r>
            <a:r>
              <a:rPr lang="ru-RU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рассчитать в </a:t>
            </a:r>
            <a:r>
              <a:rPr lang="ru-RU" dirty="0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Excel</a:t>
            </a:r>
            <a:r>
              <a:rPr lang="ru-RU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Для этого есть функция </a:t>
            </a:r>
            <a:r>
              <a:rPr lang="ru-RU" b="1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МЕДИАНА. </a:t>
            </a:r>
            <a:r>
              <a:rPr lang="ru-RU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Активируется </a:t>
            </a:r>
            <a:r>
              <a:rPr lang="ru-RU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ячейка для расчета, вызывается функция, выбирается диапазон данных и «ОК». </a:t>
            </a:r>
            <a:endParaRPr lang="ru-RU" dirty="0" smtClean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b="1" dirty="0" smtClean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Расчет для интервальных данных:</a:t>
            </a:r>
          </a:p>
          <a:p>
            <a:endParaRPr lang="ru-RU" b="1" dirty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Используется формула:</a:t>
            </a:r>
          </a:p>
          <a:p>
            <a:endParaRPr lang="ru-RU" b="1" dirty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b="1" dirty="0" smtClean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i="1" dirty="0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ru-RU" b="1" i="1" baseline="-25000" dirty="0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</a:t>
            </a:r>
            <a:r>
              <a:rPr lang="ru-RU" b="1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 нижняя граница медианного интервала; </a:t>
            </a:r>
          </a:p>
          <a:p>
            <a:r>
              <a:rPr lang="ru-RU" b="1" i="1" dirty="0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ru-RU" b="1" i="1" baseline="-25000" dirty="0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</a:t>
            </a:r>
            <a:r>
              <a:rPr lang="ru-RU" b="1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 ширина медианного интервала;</a:t>
            </a:r>
          </a:p>
          <a:p>
            <a:r>
              <a:rPr lang="ru-RU" b="1" i="1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∑f/2</a:t>
            </a:r>
            <a:r>
              <a:rPr lang="ru-RU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— количество всех значений, деленное на 2 (два);</a:t>
            </a:r>
          </a:p>
          <a:p>
            <a:r>
              <a:rPr lang="ru-RU" b="1" i="1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ru-RU" b="1" i="1" baseline="-250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(Me-1</a:t>
            </a:r>
            <a:r>
              <a:rPr lang="ru-RU" i="1" baseline="-250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ru-RU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 суммарное количество наблюдений, которое было накоплено до начала медианного интервала, т.е. накопленная частота </a:t>
            </a:r>
            <a:r>
              <a:rPr lang="ru-RU" dirty="0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предмедианного</a:t>
            </a:r>
            <a:r>
              <a:rPr lang="ru-RU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интервала;</a:t>
            </a:r>
          </a:p>
          <a:p>
            <a:r>
              <a:rPr lang="ru-RU" b="1" i="1" dirty="0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ru-RU" b="1" i="1" baseline="-25000" dirty="0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</a:t>
            </a:r>
            <a:r>
              <a:rPr lang="ru-RU" b="1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 число наблюдений в медианном </a:t>
            </a:r>
            <a:r>
              <a:rPr lang="ru-RU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интервале.</a:t>
            </a:r>
            <a:endParaRPr lang="ru-RU" dirty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 descr="Формула медианы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9208" y="4066674"/>
            <a:ext cx="2925178" cy="90236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8821457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10000">
              <a:schemeClr val="bg2">
                <a:tint val="97000"/>
                <a:hueMod val="92000"/>
                <a:satMod val="169000"/>
                <a:lumMod val="164000"/>
              </a:schemeClr>
            </a:gs>
            <a:gs pos="100000">
              <a:schemeClr val="accent5">
                <a:lumMod val="90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0" y="809924"/>
            <a:ext cx="12078269" cy="6048076"/>
          </a:xfrm>
        </p:spPr>
        <p:txBody>
          <a:bodyPr anchor="t">
            <a:noAutofit/>
          </a:bodyPr>
          <a:lstStyle/>
          <a:p>
            <a:pPr marL="0" indent="0">
              <a:buNone/>
            </a:pPr>
            <a:endParaRPr lang="ru-RU" sz="2200" dirty="0" smtClean="0">
              <a:solidFill>
                <a:srgbClr val="0033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200" dirty="0">
              <a:solidFill>
                <a:srgbClr val="0033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200" dirty="0" smtClean="0">
              <a:solidFill>
                <a:srgbClr val="0033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200" dirty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200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ru-RU" sz="2200" dirty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3783"/>
            <a:ext cx="12192000" cy="806141"/>
          </a:xfrm>
          <a:prstGeom prst="rect">
            <a:avLst/>
          </a:prstGeom>
          <a:solidFill>
            <a:srgbClr val="003399"/>
          </a:solidFill>
          <a:ln w="28575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Управление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финансов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 descr="Описание: Петропавловск-Камчатский-герб_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15304" y="3783"/>
            <a:ext cx="1076696" cy="806141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-1" y="969537"/>
            <a:ext cx="12078269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sz="2800" b="1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расчета норм</a:t>
            </a:r>
            <a:r>
              <a:rPr lang="ru-RU" sz="2800" b="1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b="1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800" b="1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натуральных </a:t>
            </a:r>
            <a:r>
              <a:rPr lang="ru-RU" sz="2800" b="1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показателях</a:t>
            </a:r>
            <a:r>
              <a:rPr lang="ru-RU" sz="2800" b="1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применением вышеуказанных методов  используются данные:</a:t>
            </a:r>
          </a:p>
          <a:p>
            <a:pPr indent="457200" algn="just">
              <a:buFontTx/>
              <a:buAutoNum type="arabicParenR"/>
            </a:pPr>
            <a:r>
              <a:rPr lang="ru-RU" sz="2800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объема учебной нагрузки, численности педагогических работников и АУП, возможно использование  предельной доли </a:t>
            </a:r>
            <a:r>
              <a:rPr lang="ru-RU" sz="28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оплаты труда </a:t>
            </a:r>
            <a:r>
              <a:rPr lang="ru-RU" sz="2800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работников АУП </a:t>
            </a:r>
            <a:r>
              <a:rPr lang="ru-RU" sz="28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фонде оплаты труда муниципальных </a:t>
            </a:r>
            <a:r>
              <a:rPr lang="ru-RU" sz="2800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учреждений (п. 13 Постановления от </a:t>
            </a:r>
            <a:r>
              <a:rPr lang="en-US" sz="28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25.10.2013 </a:t>
            </a:r>
            <a:r>
              <a:rPr lang="ru-RU" sz="2800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</a:t>
            </a:r>
            <a:r>
              <a:rPr lang="en-US" sz="2800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3083</a:t>
            </a:r>
            <a:r>
              <a:rPr lang="ru-RU" sz="2800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«Об </a:t>
            </a:r>
            <a:r>
              <a:rPr lang="ru-RU" sz="28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установлении отраслевых систем оплаты труда работников муниципальных учреждений Петропавловск-Камчатского городского </a:t>
            </a:r>
            <a:r>
              <a:rPr lang="ru-RU" sz="2800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округа»)</a:t>
            </a:r>
            <a:endParaRPr lang="ru-RU" sz="2800" dirty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indent="457200" algn="just">
              <a:buAutoNum type="arabicParenR"/>
            </a:pPr>
            <a:r>
              <a:rPr lang="ru-RU" sz="2800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объема потребления коммунальных услуг, ежегодно устанавливаемые постановлением администрации городского округа;</a:t>
            </a:r>
          </a:p>
          <a:p>
            <a:pPr lvl="0" indent="457200" algn="just">
              <a:buAutoNum type="arabicParenR"/>
            </a:pPr>
            <a:r>
              <a:rPr lang="ru-RU" sz="2800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данные аналитического учета материальных </a:t>
            </a:r>
            <a:r>
              <a:rPr lang="ru-RU" sz="2800" b="1" i="1" u="sng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запасов </a:t>
            </a:r>
            <a:r>
              <a:rPr lang="ru-RU" sz="2800" b="1" i="1" u="sng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ресурсов</a:t>
            </a:r>
            <a:r>
              <a:rPr lang="ru-RU" sz="28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используемых для оказания муниципальной </a:t>
            </a:r>
            <a:r>
              <a:rPr lang="ru-RU" sz="2800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услуги;</a:t>
            </a:r>
          </a:p>
          <a:p>
            <a:pPr lvl="0" indent="457200" algn="just">
              <a:buAutoNum type="arabicParenR"/>
            </a:pPr>
            <a:r>
              <a:rPr lang="ru-RU" sz="28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2800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татистической отчетности муниципальных учреждений.</a:t>
            </a:r>
          </a:p>
        </p:txBody>
      </p:sp>
    </p:spTree>
    <p:extLst>
      <p:ext uri="{BB962C8B-B14F-4D97-AF65-F5344CB8AC3E}">
        <p14:creationId xmlns:p14="http://schemas.microsoft.com/office/powerpoint/2010/main" val="315695732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10000">
              <a:schemeClr val="bg2">
                <a:tint val="97000"/>
                <a:hueMod val="92000"/>
                <a:satMod val="169000"/>
                <a:lumMod val="164000"/>
              </a:schemeClr>
            </a:gs>
            <a:gs pos="100000">
              <a:schemeClr val="accent5">
                <a:lumMod val="90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0" y="809924"/>
            <a:ext cx="12078269" cy="6048076"/>
          </a:xfrm>
        </p:spPr>
        <p:txBody>
          <a:bodyPr anchor="t">
            <a:noAutofit/>
          </a:bodyPr>
          <a:lstStyle/>
          <a:p>
            <a:pPr marL="0" indent="0">
              <a:buNone/>
            </a:pPr>
            <a:endParaRPr lang="ru-RU" sz="2200" dirty="0" smtClean="0">
              <a:solidFill>
                <a:srgbClr val="0033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ts val="5500"/>
              </a:lnSpc>
              <a:buNone/>
            </a:pPr>
            <a:r>
              <a:rPr lang="ru-RU" sz="3600" b="1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</a:t>
            </a:r>
            <a:r>
              <a:rPr lang="ru-RU" sz="3600" b="1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отклонение объема финансового </a:t>
            </a:r>
            <a:r>
              <a:rPr lang="ru-RU" sz="3600" b="1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обеспечения </a:t>
            </a:r>
            <a:r>
              <a:rPr lang="ru-RU" sz="3600" b="1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превышает 10 и более </a:t>
            </a:r>
            <a:r>
              <a:rPr lang="ru-RU" sz="3600" b="1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процентов </a:t>
            </a:r>
            <a:r>
              <a:rPr lang="ru-RU" sz="3600" b="1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положительную или отрицательную </a:t>
            </a:r>
            <a:r>
              <a:rPr lang="ru-RU" sz="3600" b="1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сторону </a:t>
            </a:r>
            <a:r>
              <a:rPr lang="ru-RU" sz="3600" b="1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 объема финансового обеспечения </a:t>
            </a:r>
            <a:r>
              <a:rPr lang="ru-RU" sz="3600" b="1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выполнения </a:t>
            </a:r>
            <a:r>
              <a:rPr lang="ru-RU" sz="3600" b="1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государственного задания </a:t>
            </a:r>
            <a:r>
              <a:rPr lang="ru-RU" sz="3600" b="1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3600" b="1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текущем (отчетном) финансовом году </a:t>
            </a:r>
            <a:r>
              <a:rPr lang="ru-RU" sz="3600" b="1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возможно применение </a:t>
            </a:r>
          </a:p>
          <a:p>
            <a:pPr marL="0" indent="0" algn="ctr">
              <a:lnSpc>
                <a:spcPts val="5500"/>
              </a:lnSpc>
              <a:buNone/>
            </a:pPr>
            <a:r>
              <a:rPr lang="ru-RU" sz="3200" b="1" u="sng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КОЭФФИЦИЕНТОВ ВЫРАВНИВАНИЯ</a:t>
            </a:r>
          </a:p>
          <a:p>
            <a:pPr marL="0" indent="0">
              <a:buNone/>
            </a:pPr>
            <a:endParaRPr lang="ru-RU" sz="3200" u="sng" dirty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200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ru-RU" sz="2200" dirty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3783"/>
            <a:ext cx="12192000" cy="806141"/>
          </a:xfrm>
          <a:prstGeom prst="rect">
            <a:avLst/>
          </a:prstGeom>
          <a:solidFill>
            <a:srgbClr val="003399"/>
          </a:solidFill>
          <a:ln w="28575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Управление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финансов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 descr="Описание: Петропавловск-Камчатский-герб_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15304" y="3783"/>
            <a:ext cx="1076696" cy="80614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3950212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10000">
              <a:schemeClr val="bg2">
                <a:tint val="97000"/>
                <a:hueMod val="92000"/>
                <a:satMod val="169000"/>
                <a:lumMod val="164000"/>
              </a:schemeClr>
            </a:gs>
            <a:gs pos="100000">
              <a:schemeClr val="accent5">
                <a:lumMod val="90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 idx="4294967295"/>
          </p:nvPr>
        </p:nvSpPr>
        <p:spPr>
          <a:xfrm>
            <a:off x="-1" y="986674"/>
            <a:ext cx="11514221" cy="4812547"/>
          </a:xfrm>
        </p:spPr>
        <p:txBody>
          <a:bodyPr>
            <a:normAutofit/>
          </a:bodyPr>
          <a:lstStyle/>
          <a:p>
            <a:pPr lvl="0" algn="ctr"/>
            <a:r>
              <a:rPr lang="ru-RU" sz="4000" b="1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Вопрос 1: </a:t>
            </a:r>
            <a:br>
              <a:rPr lang="ru-RU" sz="4000" b="1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Итоги сдачи бюджетной бухгалтерской отчетности за 2015 </a:t>
            </a:r>
            <a:r>
              <a:rPr lang="ru-RU" sz="4000" b="1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 в </a:t>
            </a:r>
            <a:r>
              <a:rPr lang="ru-RU" sz="4000" b="1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электронном </a:t>
            </a:r>
            <a:r>
              <a:rPr lang="ru-RU" sz="4000" b="1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виде.</a:t>
            </a:r>
            <a:endParaRPr lang="ru-RU" sz="4000" b="1" dirty="0">
              <a:solidFill>
                <a:schemeClr val="bg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3783"/>
            <a:ext cx="12192000" cy="806141"/>
          </a:xfrm>
          <a:prstGeom prst="rect">
            <a:avLst/>
          </a:prstGeom>
          <a:solidFill>
            <a:srgbClr val="003399"/>
          </a:solidFill>
          <a:ln w="28575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Управление финансов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 descr="Описание: Петропавловск-Камчатский-герб_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15304" y="3783"/>
            <a:ext cx="1076696" cy="80614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8286203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10000">
              <a:schemeClr val="bg2">
                <a:tint val="97000"/>
                <a:hueMod val="92000"/>
                <a:satMod val="169000"/>
                <a:lumMod val="164000"/>
              </a:schemeClr>
            </a:gs>
            <a:gs pos="100000">
              <a:schemeClr val="accent5">
                <a:lumMod val="90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0" y="809924"/>
            <a:ext cx="12078269" cy="6048076"/>
          </a:xfrm>
        </p:spPr>
        <p:txBody>
          <a:bodyPr anchor="t">
            <a:noAutofit/>
          </a:bodyPr>
          <a:lstStyle/>
          <a:p>
            <a:pPr marL="0" indent="0">
              <a:buNone/>
            </a:pPr>
            <a:r>
              <a:rPr lang="ru-RU" sz="2200" dirty="0" smtClean="0">
                <a:solidFill>
                  <a:srgbClr val="00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200" dirty="0">
              <a:solidFill>
                <a:srgbClr val="0033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3783"/>
            <a:ext cx="12192000" cy="806141"/>
          </a:xfrm>
          <a:prstGeom prst="rect">
            <a:avLst/>
          </a:prstGeom>
          <a:solidFill>
            <a:srgbClr val="003399"/>
          </a:solidFill>
          <a:ln w="28575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Управление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финансов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 descr="Описание: Петропавловск-Камчатский-герб_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15304" y="3783"/>
            <a:ext cx="1076696" cy="806141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Прямоугольник 1"/>
          <p:cNvSpPr/>
          <p:nvPr/>
        </p:nvSpPr>
        <p:spPr>
          <a:xfrm>
            <a:off x="0" y="809924"/>
            <a:ext cx="12078268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3200" b="1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Вопрос 3. «В </a:t>
            </a:r>
            <a:r>
              <a:rPr lang="ru-RU" sz="3200" b="1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общих требованиях по образованию не отражены расчеты корректирующих коэффициентов, а в  </a:t>
            </a:r>
            <a:r>
              <a:rPr lang="ru-RU" sz="3200" b="1" dirty="0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п.п</a:t>
            </a:r>
            <a:r>
              <a:rPr lang="ru-RU" sz="3200" b="1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3.14. и 13.15. ссылка на общие требования</a:t>
            </a:r>
            <a:r>
              <a:rPr lang="ru-RU" sz="3200" b="1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.»</a:t>
            </a:r>
          </a:p>
          <a:p>
            <a:pPr algn="just"/>
            <a:endParaRPr lang="ru-RU" sz="3200" b="1" dirty="0" smtClean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3200" b="1" dirty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3200" b="1" dirty="0" smtClean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4000" b="1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Порядок и формулы расчетов отражены в слайдах  </a:t>
            </a:r>
            <a:r>
              <a:rPr lang="ru-RU" sz="4000" b="1" u="sng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17 - 22</a:t>
            </a:r>
            <a:r>
              <a:rPr lang="ru-RU" sz="4000" b="1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algn="just"/>
            <a:endParaRPr lang="ru-RU" sz="2400" b="1" dirty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2400" b="1" dirty="0" smtClean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666808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10000">
              <a:schemeClr val="bg2">
                <a:tint val="97000"/>
                <a:hueMod val="92000"/>
                <a:satMod val="169000"/>
                <a:lumMod val="164000"/>
              </a:schemeClr>
            </a:gs>
            <a:gs pos="100000">
              <a:schemeClr val="accent5">
                <a:lumMod val="90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0" y="809924"/>
            <a:ext cx="12078269" cy="6048076"/>
          </a:xfrm>
        </p:spPr>
        <p:txBody>
          <a:bodyPr anchor="t">
            <a:noAutofit/>
          </a:bodyPr>
          <a:lstStyle/>
          <a:p>
            <a:pPr marL="0" indent="0">
              <a:buNone/>
            </a:pPr>
            <a:r>
              <a:rPr lang="ru-RU" sz="2200" dirty="0" smtClean="0">
                <a:solidFill>
                  <a:srgbClr val="00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200" dirty="0">
              <a:solidFill>
                <a:srgbClr val="0033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3783"/>
            <a:ext cx="12192000" cy="806141"/>
          </a:xfrm>
          <a:prstGeom prst="rect">
            <a:avLst/>
          </a:prstGeom>
          <a:solidFill>
            <a:srgbClr val="003399"/>
          </a:solidFill>
          <a:ln w="28575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Управление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финансов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 descr="Описание: Петропавловск-Камчатский-герб_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15304" y="3783"/>
            <a:ext cx="1076696" cy="806141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Прямоугольник 1"/>
          <p:cNvSpPr/>
          <p:nvPr/>
        </p:nvSpPr>
        <p:spPr>
          <a:xfrm>
            <a:off x="0" y="918209"/>
            <a:ext cx="12078268" cy="44319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Вопрос 4</a:t>
            </a:r>
            <a:r>
              <a:rPr lang="ru-RU" sz="2800" b="1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800" b="1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«Пояснить </a:t>
            </a:r>
            <a:r>
              <a:rPr lang="ru-RU" sz="2800" b="1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п. 3.20</a:t>
            </a:r>
            <a:r>
              <a:rPr lang="ru-RU" sz="2800" b="1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.»</a:t>
            </a:r>
          </a:p>
          <a:p>
            <a:r>
              <a:rPr lang="ru-RU" sz="2800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800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8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объем финансового обеспечения выполнения муниципального задания включаются затраты на уплату налогов, в качестве объекта налогообложения по которым признается имущество учреждения.</a:t>
            </a:r>
          </a:p>
          <a:p>
            <a:r>
              <a:rPr lang="ru-RU" sz="28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случае если </a:t>
            </a:r>
            <a:r>
              <a:rPr lang="ru-RU" sz="2800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МБУ или МАУ оказывает </a:t>
            </a:r>
            <a:r>
              <a:rPr lang="ru-RU" sz="28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муниципальные услуги (выполняет работы) для физических и юридических лиц </a:t>
            </a:r>
            <a:r>
              <a:rPr lang="ru-RU" sz="2800" u="sng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плату </a:t>
            </a:r>
            <a:r>
              <a:rPr lang="ru-RU" sz="2800" u="sng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сверх </a:t>
            </a:r>
            <a:r>
              <a:rPr lang="ru-RU" sz="2800" u="sng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установленного муниципального задания</a:t>
            </a:r>
            <a:r>
              <a:rPr lang="ru-RU" sz="28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u="sng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затраты, </a:t>
            </a:r>
            <a:r>
              <a:rPr lang="ru-RU" sz="2800" u="sng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указанные в </a:t>
            </a:r>
            <a:r>
              <a:rPr lang="ru-RU" sz="2800" u="sng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абзаце первом </a:t>
            </a:r>
            <a:r>
              <a:rPr lang="ru-RU" sz="2800" u="sng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пункта 3.20, </a:t>
            </a:r>
            <a:r>
              <a:rPr lang="ru-RU" sz="2800" u="sng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рассчитываются с применением </a:t>
            </a:r>
            <a:r>
              <a:rPr lang="ru-RU" sz="2800" b="1" u="sng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коэффициента платной деятельности</a:t>
            </a:r>
            <a:r>
              <a:rPr lang="ru-RU" sz="2800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,…» </a:t>
            </a:r>
          </a:p>
          <a:p>
            <a:endParaRPr lang="ru-RU" sz="2800" b="1" dirty="0" smtClean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000" b="1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Порядок </a:t>
            </a:r>
            <a:r>
              <a:rPr lang="ru-RU" sz="3000" b="1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формулы расчетов отражены в слайдах </a:t>
            </a:r>
            <a:r>
              <a:rPr lang="ru-RU" sz="3000" b="1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b="1" u="sng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23 </a:t>
            </a:r>
            <a:r>
              <a:rPr lang="ru-RU" sz="3000" b="1" u="sng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3000" b="1" u="sng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24</a:t>
            </a:r>
            <a:r>
              <a:rPr lang="ru-RU" sz="3000" b="1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52211837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10000">
              <a:schemeClr val="bg2">
                <a:tint val="97000"/>
                <a:hueMod val="92000"/>
                <a:satMod val="169000"/>
                <a:lumMod val="164000"/>
              </a:schemeClr>
            </a:gs>
            <a:gs pos="100000">
              <a:schemeClr val="accent5">
                <a:lumMod val="90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0" y="809924"/>
            <a:ext cx="12078269" cy="6048076"/>
          </a:xfrm>
        </p:spPr>
        <p:txBody>
          <a:bodyPr anchor="t">
            <a:noAutofit/>
          </a:bodyPr>
          <a:lstStyle/>
          <a:p>
            <a:pPr marL="0" indent="0">
              <a:buNone/>
            </a:pPr>
            <a:r>
              <a:rPr lang="ru-RU" sz="2200" dirty="0" smtClean="0">
                <a:solidFill>
                  <a:srgbClr val="00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200" dirty="0">
              <a:solidFill>
                <a:srgbClr val="0033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3783"/>
            <a:ext cx="12192000" cy="806141"/>
          </a:xfrm>
          <a:prstGeom prst="rect">
            <a:avLst/>
          </a:prstGeom>
          <a:solidFill>
            <a:srgbClr val="003399"/>
          </a:solidFill>
          <a:ln w="28575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Управление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финансов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 descr="Описание: Петропавловск-Камчатский-герб_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15304" y="3783"/>
            <a:ext cx="1076696" cy="806141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Прямоугольник 1"/>
          <p:cNvSpPr/>
          <p:nvPr/>
        </p:nvSpPr>
        <p:spPr>
          <a:xfrm>
            <a:off x="0" y="1616065"/>
            <a:ext cx="12192000" cy="215365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00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</a:t>
            </a:r>
            <a:endParaRPr lang="ru-RU" sz="3600" b="1" dirty="0">
              <a:solidFill>
                <a:srgbClr val="0033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19528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10000">
              <a:schemeClr val="bg2">
                <a:tint val="97000"/>
                <a:hueMod val="92000"/>
                <a:satMod val="169000"/>
                <a:lumMod val="164000"/>
              </a:schemeClr>
            </a:gs>
            <a:gs pos="100000">
              <a:schemeClr val="accent5">
                <a:lumMod val="90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 idx="4294967295"/>
          </p:nvPr>
        </p:nvSpPr>
        <p:spPr>
          <a:xfrm>
            <a:off x="-1" y="986674"/>
            <a:ext cx="12192001" cy="5871326"/>
          </a:xfrm>
        </p:spPr>
        <p:txBody>
          <a:bodyPr>
            <a:normAutofit fontScale="90000"/>
          </a:bodyPr>
          <a:lstStyle/>
          <a:p>
            <a:pPr lvl="0" algn="ctr"/>
            <a:r>
              <a:rPr lang="ru-RU" sz="4000" b="1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Вопрос 2: </a:t>
            </a:r>
            <a:br>
              <a:rPr lang="ru-RU" sz="4000" b="1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8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Реализация Порядка формирования муниципального задания на оказание муниципальных услуг (выполнение работ) в отношении муниципальных учреждений и финансового обеспечения выполнения муниципального задания, утвержденного постановлением администрации Петропавловск-Камчатского городского округа от 20.01.2016 № 50</a:t>
            </a:r>
            <a:endParaRPr lang="ru-RU" sz="3800" b="1" dirty="0">
              <a:solidFill>
                <a:schemeClr val="bg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3783"/>
            <a:ext cx="12192000" cy="806141"/>
          </a:xfrm>
          <a:prstGeom prst="rect">
            <a:avLst/>
          </a:prstGeom>
          <a:solidFill>
            <a:srgbClr val="003399"/>
          </a:solidFill>
          <a:ln w="28575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Управление финансов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 descr="Описание: Петропавловск-Камчатский-герб_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15304" y="3783"/>
            <a:ext cx="1076696" cy="80614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5384727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10000">
              <a:schemeClr val="bg2">
                <a:tint val="97000"/>
                <a:hueMod val="92000"/>
                <a:satMod val="169000"/>
                <a:lumMod val="164000"/>
              </a:schemeClr>
            </a:gs>
            <a:gs pos="100000">
              <a:schemeClr val="accent5">
                <a:lumMod val="90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809924"/>
            <a:ext cx="12192000" cy="2895177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Нормативные правовые акты, регламентирующие порядок </a:t>
            </a:r>
            <a:r>
              <a:rPr lang="ru-RU" b="1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формирования муниципального задания на оказание муниципальных услуг (выполнение работ) </a:t>
            </a:r>
            <a:r>
              <a:rPr lang="ru-RU" b="1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b="1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финансового обеспечения выполнения муниципального задания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8753" y="3883230"/>
            <a:ext cx="11970328" cy="2974769"/>
          </a:xfrm>
        </p:spPr>
        <p:txBody>
          <a:bodyPr anchor="t">
            <a:normAutofit/>
          </a:bodyPr>
          <a:lstStyle/>
          <a:p>
            <a:pPr marL="0" indent="0" algn="just">
              <a:buNone/>
            </a:pPr>
            <a:r>
              <a:rPr lang="ru-RU" sz="2800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Постановление администрации Петропавловск-Камчатского городского округа от 20.01.2016 № 50 «Об утверждении Порядка </a:t>
            </a:r>
            <a:r>
              <a:rPr lang="ru-RU" sz="28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формирования муниципального задания на оказание муниципальных услуг (выполнение работ) в отношении муниципальных учреждений и финансового обеспечения выполнения муниципального </a:t>
            </a:r>
            <a:r>
              <a:rPr lang="ru-RU" sz="2800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задания» (далее – Порядок)</a:t>
            </a:r>
          </a:p>
          <a:p>
            <a:pPr marL="0" indent="0" algn="just">
              <a:buNone/>
            </a:pPr>
            <a:r>
              <a:rPr lang="ru-RU" sz="28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Начало действия </a:t>
            </a:r>
            <a:r>
              <a:rPr lang="ru-RU" sz="2800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документа – 01.01.2016</a:t>
            </a:r>
            <a:endParaRPr lang="ru-RU" sz="2800" dirty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3783"/>
            <a:ext cx="12192000" cy="806141"/>
          </a:xfrm>
          <a:prstGeom prst="rect">
            <a:avLst/>
          </a:prstGeom>
          <a:solidFill>
            <a:srgbClr val="003399"/>
          </a:solidFill>
          <a:ln w="28575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Управление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финансов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 descr="Описание: Петропавловск-Камчатский-герб_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15304" y="3783"/>
            <a:ext cx="1076696" cy="80614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3859794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10000">
              <a:schemeClr val="bg2">
                <a:tint val="97000"/>
                <a:hueMod val="92000"/>
                <a:satMod val="169000"/>
                <a:lumMod val="164000"/>
              </a:schemeClr>
            </a:gs>
            <a:gs pos="100000">
              <a:schemeClr val="accent5">
                <a:lumMod val="90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3783"/>
            <a:ext cx="12192000" cy="806141"/>
          </a:xfrm>
          <a:prstGeom prst="rect">
            <a:avLst/>
          </a:prstGeom>
          <a:solidFill>
            <a:srgbClr val="003399"/>
          </a:solidFill>
          <a:ln w="28575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Управление финансов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 descr="Описание: Петропавловск-Камчатский-герб_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15304" y="3783"/>
            <a:ext cx="1076696" cy="806141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43669954"/>
              </p:ext>
            </p:extLst>
          </p:nvPr>
        </p:nvGraphicFramePr>
        <p:xfrm>
          <a:off x="0" y="809923"/>
          <a:ext cx="12192000" cy="604807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75121813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-23751" y="3783"/>
            <a:ext cx="12192000" cy="806141"/>
          </a:xfrm>
          <a:prstGeom prst="rect">
            <a:avLst/>
          </a:prstGeom>
          <a:solidFill>
            <a:srgbClr val="003399"/>
          </a:solidFill>
          <a:ln w="28575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Управление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финансов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 descr="Описание: Петропавловск-Камчатский-герб_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15304" y="3783"/>
            <a:ext cx="1076696" cy="806141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Заголовок 9"/>
          <p:cNvSpPr>
            <a:spLocks noGrp="1"/>
          </p:cNvSpPr>
          <p:nvPr>
            <p:ph type="title" idx="4294967295"/>
          </p:nvPr>
        </p:nvSpPr>
        <p:spPr>
          <a:xfrm>
            <a:off x="0" y="809924"/>
            <a:ext cx="12192000" cy="5875883"/>
          </a:xfrm>
          <a:prstGeom prst="roundRect">
            <a:avLst/>
          </a:prstGeom>
          <a:ln>
            <a:solidFill>
              <a:srgbClr val="003399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lvl="0" algn="ctr"/>
            <a:r>
              <a:rPr lang="ru-RU" sz="2600" b="1" u="sng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Общие требования устанавливают правила определения нормативных затрат</a:t>
            </a:r>
            <a:r>
              <a:rPr lang="ru-RU" sz="2600" b="1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оказание </a:t>
            </a:r>
            <a:r>
              <a:rPr lang="ru-RU" sz="2600" b="1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муниципальных </a:t>
            </a:r>
            <a:r>
              <a:rPr lang="ru-RU" sz="2600" b="1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услуг, осуществление которых предусмотрено бюджетным законодательством Российской Федерации и не отнесенных к иным видам деятельности, применяемых </a:t>
            </a:r>
            <a:r>
              <a:rPr lang="ru-RU" sz="2600" b="1" u="sng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расчете объема финансового обеспечения выполнения</a:t>
            </a:r>
            <a:r>
              <a:rPr lang="ru-RU" sz="2600" b="1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b="1" u="sng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муниципального </a:t>
            </a:r>
            <a:r>
              <a:rPr lang="ru-RU" sz="2600" b="1" u="sng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задания </a:t>
            </a:r>
            <a:r>
              <a:rPr lang="ru-RU" sz="2600" b="1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оказание </a:t>
            </a:r>
            <a:r>
              <a:rPr lang="ru-RU" sz="2600" b="1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муниципальных </a:t>
            </a:r>
            <a:r>
              <a:rPr lang="ru-RU" sz="2600" b="1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услуг (выполнение работ) </a:t>
            </a:r>
            <a:r>
              <a:rPr lang="ru-RU" sz="2600" b="1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муниципальным учреждением </a:t>
            </a:r>
            <a:br>
              <a:rPr lang="ru-RU" sz="2600" b="1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600" b="1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600" b="1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(п. 1 Общих требований, утвержденных  приказом </a:t>
            </a:r>
            <a:r>
              <a:rPr lang="ru-RU" sz="1800" b="1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Минфина РФ от 01.07.2015 № </a:t>
            </a:r>
            <a:r>
              <a:rPr lang="ru-RU" sz="1800" b="1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104н)</a:t>
            </a:r>
            <a:r>
              <a:rPr lang="ru-RU" sz="1800" b="1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b="1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800" b="1" dirty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134294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10000">
              <a:schemeClr val="bg2">
                <a:tint val="97000"/>
                <a:hueMod val="92000"/>
                <a:satMod val="169000"/>
                <a:lumMod val="164000"/>
              </a:schemeClr>
            </a:gs>
            <a:gs pos="100000">
              <a:schemeClr val="accent5">
                <a:lumMod val="90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3783"/>
            <a:ext cx="12192000" cy="806141"/>
          </a:xfrm>
          <a:prstGeom prst="rect">
            <a:avLst/>
          </a:prstGeom>
          <a:solidFill>
            <a:srgbClr val="003399"/>
          </a:solidFill>
          <a:ln w="28575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Управление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финансов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 descr="Описание: Петропавловск-Камчатский-герб_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15304" y="3783"/>
            <a:ext cx="1076696" cy="806141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7074" y="1780184"/>
            <a:ext cx="12005952" cy="4981563"/>
          </a:xfrm>
        </p:spPr>
        <p:txBody>
          <a:bodyPr anchor="t">
            <a:noAutofit/>
          </a:bodyPr>
          <a:lstStyle/>
          <a:p>
            <a:pPr marL="0" indent="0">
              <a:buNone/>
            </a:pPr>
            <a:r>
              <a:rPr lang="ru-RU" sz="2200" b="1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 МУНИЦИПАЛЬНОЕ ЗАДАНИЕ ФОРМИРУЕТСЯ И УТВЕРЖДАЕТСЯ: </a:t>
            </a:r>
          </a:p>
          <a:p>
            <a:pPr marL="0" indent="0">
              <a:lnSpc>
                <a:spcPts val="1240"/>
              </a:lnSpc>
              <a:buFontTx/>
              <a:buChar char="-"/>
            </a:pPr>
            <a:endParaRPr lang="ru-RU" b="1" dirty="0" smtClean="0">
              <a:solidFill>
                <a:schemeClr val="bg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ts val="1240"/>
              </a:lnSpc>
              <a:buFontTx/>
              <a:buChar char="-"/>
            </a:pPr>
            <a:r>
              <a:rPr lang="ru-RU" b="1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200" b="1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АУ и БУ- органами администрации городского округа, </a:t>
            </a:r>
          </a:p>
          <a:p>
            <a:pPr marL="0" indent="0">
              <a:lnSpc>
                <a:spcPts val="1240"/>
              </a:lnSpc>
              <a:buFontTx/>
              <a:buChar char="-"/>
            </a:pPr>
            <a:r>
              <a:rPr lang="ru-RU" sz="2200" b="1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осуществляющими функции и полномочия учредителя               уполномоченными органами</a:t>
            </a:r>
          </a:p>
          <a:p>
            <a:pPr marL="0" indent="0">
              <a:lnSpc>
                <a:spcPts val="1240"/>
              </a:lnSpc>
              <a:buNone/>
            </a:pPr>
            <a:endParaRPr lang="ru-RU" sz="2200" b="1" dirty="0" smtClean="0">
              <a:solidFill>
                <a:schemeClr val="bg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ts val="1240"/>
              </a:lnSpc>
              <a:buNone/>
            </a:pPr>
            <a:r>
              <a:rPr lang="ru-RU" sz="2200" b="1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для КУ -  ГРБС                                                                                           (</a:t>
            </a:r>
            <a:r>
              <a:rPr lang="ru-RU" sz="2200" b="1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пункт </a:t>
            </a:r>
            <a:r>
              <a:rPr lang="ru-RU" sz="2200" b="1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1.2 Положения). </a:t>
            </a:r>
          </a:p>
          <a:p>
            <a:pPr marL="0" indent="0">
              <a:buNone/>
            </a:pPr>
            <a:r>
              <a:rPr lang="ru-RU" sz="2200" b="1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2200" b="1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ПОРЯДОК ФОРМИРОВАНИЯ И УТВЕРЖДЕНИЯ МУНИЦИПАЛЬНОГО ЗАДАНИЯ УСТАНОВЛЕН В РАЗДЕЛЕ 2 ПОЛОЖЕНИЯ.</a:t>
            </a:r>
          </a:p>
          <a:p>
            <a:pPr marL="0" indent="0">
              <a:buNone/>
            </a:pPr>
            <a:r>
              <a:rPr lang="ru-RU" sz="2200" b="1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МУНИЦИПАЛЬНОЕ ЗАДАНИЕ ФОРМИРУЕТСЯ В ПРОЦЕССЕ СОСТАВЛЕНИЯ БЮДЖЕТА ГОРОДСКОГО ОКРУГА </a:t>
            </a:r>
            <a:r>
              <a:rPr lang="ru-RU" sz="2800" b="1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2800" b="1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СРОК ДО ОДНОГО ГОДА </a:t>
            </a:r>
            <a:r>
              <a:rPr lang="ru-RU" sz="2200" b="1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СЛУЧАЕ УТВЕРЖДЕНИЯ БЮДЖЕТА НА ОЧЕРЕДНОЙ ФИНАНСОВЫЙ ГОД И </a:t>
            </a:r>
            <a:r>
              <a:rPr lang="ru-RU" sz="2400" b="1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СРОК ДО ТРЕХ ЛЕТ</a:t>
            </a:r>
            <a:r>
              <a:rPr lang="ru-RU" sz="2200" b="1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СЛУЧАЕ УТВЕРЖДЕНИЯ БЮДЖЕТА НА ОЧЕРЕДНОЙ ФИНАНСОВЫЙ ГОД И ПЛАНОВЫЙ ПЕРИОД (пункт 2.5 Положения).</a:t>
            </a:r>
          </a:p>
          <a:p>
            <a:pPr marL="0" indent="0">
              <a:buNone/>
            </a:pPr>
            <a:endParaRPr lang="ru-RU" sz="1600" dirty="0" smtClean="0">
              <a:solidFill>
                <a:schemeClr val="bg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1600" dirty="0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68973" y="809924"/>
            <a:ext cx="12054053" cy="874008"/>
          </a:xfrm>
        </p:spPr>
        <p:txBody>
          <a:bodyPr>
            <a:normAutofit/>
          </a:bodyPr>
          <a:lstStyle/>
          <a:p>
            <a:r>
              <a:rPr lang="ru-RU" sz="2500" b="1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Порядок формирования и утверждения муниципального задания</a:t>
            </a:r>
            <a:endParaRPr lang="ru-RU" sz="2500" b="1" dirty="0">
              <a:solidFill>
                <a:schemeClr val="bg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авая фигурная скобка 7"/>
          <p:cNvSpPr/>
          <p:nvPr/>
        </p:nvSpPr>
        <p:spPr>
          <a:xfrm>
            <a:off x="7928812" y="2490073"/>
            <a:ext cx="365636" cy="1204180"/>
          </a:xfrm>
          <a:prstGeom prst="rightBrace">
            <a:avLst/>
          </a:prstGeom>
          <a:noFill/>
          <a:ln w="38100">
            <a:solidFill>
              <a:schemeClr val="bg1">
                <a:lumMod val="50000"/>
                <a:alpha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591817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10000">
              <a:schemeClr val="bg2">
                <a:tint val="97000"/>
                <a:hueMod val="92000"/>
                <a:satMod val="169000"/>
                <a:lumMod val="164000"/>
              </a:schemeClr>
            </a:gs>
            <a:gs pos="100000">
              <a:schemeClr val="accent5">
                <a:lumMod val="90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3783"/>
            <a:ext cx="12192000" cy="806141"/>
          </a:xfrm>
          <a:prstGeom prst="rect">
            <a:avLst/>
          </a:prstGeom>
          <a:solidFill>
            <a:srgbClr val="003399"/>
          </a:solidFill>
          <a:ln w="28575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Управление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финансов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 descr="Описание: Петропавловск-Камчатский-герб_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15304" y="3783"/>
            <a:ext cx="1076696" cy="806141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896668"/>
            <a:ext cx="12005952" cy="4768827"/>
          </a:xfrm>
        </p:spPr>
        <p:txBody>
          <a:bodyPr anchor="t">
            <a:noAutofit/>
          </a:bodyPr>
          <a:lstStyle/>
          <a:p>
            <a:pPr marL="0" indent="0">
              <a:buNone/>
            </a:pPr>
            <a:r>
              <a:rPr lang="ru-RU" sz="2200" b="1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</a:t>
            </a:r>
            <a:r>
              <a:rPr lang="ru-RU" sz="3200" b="1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УТВЕРЖДАЕТСЯ</a:t>
            </a:r>
            <a:r>
              <a:rPr lang="ru-RU" sz="2200" b="1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b="1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СРОК НЕ ПОЗДНЕЕ </a:t>
            </a:r>
            <a:r>
              <a:rPr lang="ru-RU" sz="2800" b="1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40 КАЛЕНДАРНЫХ ДНЕЙ ПОСЛЕ </a:t>
            </a:r>
            <a:r>
              <a:rPr lang="ru-RU" sz="2200" b="1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УТВЕРЖДЕНИЯ БЮДЖЕТА ГОРОДСКОГО ОКРУГА И ДОВЕДЕНИЯ </a:t>
            </a:r>
            <a:r>
              <a:rPr lang="ru-RU" sz="2200" b="1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ЛБО ДО</a:t>
            </a:r>
            <a:r>
              <a:rPr lang="ru-RU" sz="2200" b="1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200" b="1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ГРБС (пункт </a:t>
            </a:r>
            <a:r>
              <a:rPr lang="ru-RU" sz="2200" b="1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2.6 Положения).</a:t>
            </a:r>
          </a:p>
          <a:p>
            <a:pPr marL="0" indent="0">
              <a:buNone/>
            </a:pPr>
            <a:r>
              <a:rPr lang="ru-RU" sz="2200" b="1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ru-RU" sz="2200" b="1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800" b="1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ФОРМИРУЮТСЯ </a:t>
            </a:r>
            <a:r>
              <a:rPr lang="ru-RU" sz="2200" b="1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b="1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ФОРМЕ </a:t>
            </a:r>
            <a:r>
              <a:rPr lang="ru-RU" sz="2200" b="1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(ПРИЛОЖЕНИЯ  </a:t>
            </a:r>
            <a:r>
              <a:rPr lang="ru-RU" sz="2200" b="1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1, 2 К </a:t>
            </a:r>
            <a:r>
              <a:rPr lang="ru-RU" sz="2200" b="1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ПОРЯДКУ)</a:t>
            </a:r>
          </a:p>
          <a:p>
            <a:pPr marL="0" indent="0">
              <a:buNone/>
            </a:pPr>
            <a:r>
              <a:rPr lang="ru-RU" sz="2800" b="1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РАЗМЕЩАЮТСЯ </a:t>
            </a:r>
            <a:r>
              <a:rPr lang="ru-RU" sz="2200" b="1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2200" b="1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ОФИЦИАЛЬНОМ САЙТЕ В ИНФОРМАЦИОННО-ТЕЛЕКОММУНИКАЦИОННОЙ СЕТИ «ИНТЕРНЕТ» ПО РАЗМЕЩЕНИЮ ИНФОРМАЦИИ О ГОСУДАРСТВЕННЫХ И МУНИЦИПАЛЬНЫХ УЧРЕЖДЕНИЯХ (WWW.BUS.GOV.RU), </a:t>
            </a:r>
            <a:endParaRPr lang="ru-RU" sz="2200" b="1" dirty="0" smtClean="0">
              <a:solidFill>
                <a:schemeClr val="bg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800" b="1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МОГУТ </a:t>
            </a:r>
            <a:r>
              <a:rPr lang="ru-RU" sz="2800" b="1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БЫТЬ РАЗМЕЩЕНЫ </a:t>
            </a:r>
            <a:r>
              <a:rPr lang="ru-RU" sz="2200" b="1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ОФИЦИАЛЬНЫХ САЙТАХ В ИНФОРМАЦИОННО-ТЕЛЕКОММУНИКАЦИОННОЙ СЕТИ «ИНТЕРНЕТ» МУНИЦИПАЛЬНЫХ УЧРЕЖДЕНИЙ (пункты 2.3, 2.8 Положения).</a:t>
            </a:r>
          </a:p>
          <a:p>
            <a:pPr marL="0" indent="0">
              <a:buNone/>
            </a:pPr>
            <a:endParaRPr lang="ru-RU" sz="1600" dirty="0" smtClean="0">
              <a:solidFill>
                <a:schemeClr val="bg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1600" dirty="0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68973" y="809924"/>
            <a:ext cx="12054053" cy="1086744"/>
          </a:xfrm>
        </p:spPr>
        <p:txBody>
          <a:bodyPr>
            <a:normAutofit/>
          </a:bodyPr>
          <a:lstStyle/>
          <a:p>
            <a:r>
              <a:rPr lang="ru-RU" sz="2500" b="1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Порядок формирования и утверждения </a:t>
            </a:r>
            <a:r>
              <a:rPr lang="ru-RU" sz="2500" b="1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муниципального задания</a:t>
            </a:r>
            <a:endParaRPr lang="ru-RU" sz="2500" b="1" dirty="0">
              <a:solidFill>
                <a:schemeClr val="bg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566963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ектор">
  <a:themeElements>
    <a:clrScheme name="Другая 1">
      <a:dk1>
        <a:srgbClr val="4472C4"/>
      </a:dk1>
      <a:lt1>
        <a:sysClr val="window" lastClr="FFFFFF"/>
      </a:lt1>
      <a:dk2>
        <a:srgbClr val="8EAADB"/>
      </a:dk2>
      <a:lt2>
        <a:srgbClr val="DEEBF6"/>
      </a:lt2>
      <a:accent1>
        <a:srgbClr val="48A1FA"/>
      </a:accent1>
      <a:accent2>
        <a:srgbClr val="FFFFCC"/>
      </a:accent2>
      <a:accent3>
        <a:srgbClr val="E7E6E6"/>
      </a:accent3>
      <a:accent4>
        <a:srgbClr val="FFF2CC"/>
      </a:accent4>
      <a:accent5>
        <a:srgbClr val="C2DFFD"/>
      </a:accent5>
      <a:accent6>
        <a:srgbClr val="E2EFD9"/>
      </a:accent6>
      <a:hlink>
        <a:srgbClr val="85C0FB"/>
      </a:hlink>
      <a:folHlink>
        <a:srgbClr val="FFCCCC"/>
      </a:folHlink>
    </a:clrScheme>
    <a:fontScheme name="Сектор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3847</TotalTime>
  <Words>2577</Words>
  <Application>Microsoft Office PowerPoint</Application>
  <PresentationFormat>Произвольный</PresentationFormat>
  <Paragraphs>252</Paragraphs>
  <Slides>32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4" baseType="lpstr">
      <vt:lpstr>Сектор</vt:lpstr>
      <vt:lpstr>Уравнение</vt:lpstr>
      <vt:lpstr>оперативное совещание  по финансовым вопросам в администрации Петропавловск-Камчатского городского округа по формированию и исполнению бюджета Петропавловск-Камчатского городского округа    </vt:lpstr>
      <vt:lpstr>Повестка заседания</vt:lpstr>
      <vt:lpstr>Вопрос 1:    Итоги сдачи бюджетной бухгалтерской отчетности за 2015 год в электронном виде.</vt:lpstr>
      <vt:lpstr>Вопрос 2:  Реализация Порядка формирования муниципального задания на оказание муниципальных услуг (выполнение работ) в отношении муниципальных учреждений и финансового обеспечения выполнения муниципального задания, утвержденного постановлением администрации Петропавловск-Камчатского городского округа от 20.01.2016 № 50</vt:lpstr>
      <vt:lpstr>Нормативные правовые акты, регламентирующие порядок формирования муниципального задания на оказание муниципальных услуг (выполнение работ) и финансового обеспечения выполнения муниципального задания</vt:lpstr>
      <vt:lpstr>Презентация PowerPoint</vt:lpstr>
      <vt:lpstr>Общие требования устанавливают правила определения нормативных затрат на оказание муниципальных услуг, осуществление которых предусмотрено бюджетным законодательством Российской Федерации и не отнесенных к иным видам деятельности, применяемых при расчете объема финансового обеспечения выполнения муниципального задания на оказание муниципальных услуг (выполнение работ) муниципальным учреждением   (п. 1 Общих требований, утвержденных  приказом Минфина РФ от 01.07.2015 № 104н) </vt:lpstr>
      <vt:lpstr>Порядок формирования и утверждения муниципального задания</vt:lpstr>
      <vt:lpstr>Порядок формирования и утверждения муниципального задания</vt:lpstr>
      <vt:lpstr>муниципальное задание:</vt:lpstr>
      <vt:lpstr>ЧАСТЬ 3. Прочие сведения о муниципальном задании 1) </vt:lpstr>
      <vt:lpstr>Финансовое обеспечение выполнения муниципального задания</vt:lpstr>
      <vt:lpstr>Финансовое обеспечение выполнения муниципального задания</vt:lpstr>
      <vt:lpstr>Базовый норматив (ПУНКТЫ 3.6-3.12 Положения)</vt:lpstr>
      <vt:lpstr>Презентация PowerPoint</vt:lpstr>
      <vt:lpstr>Презентация PowerPoint</vt:lpstr>
      <vt:lpstr>Корректирующие коэффициенты, применяемые при расчете нормативных затрат на оказание муниципальной услуги (пункты 3.13-3.15)</vt:lpstr>
      <vt:lpstr>Презентация PowerPoint</vt:lpstr>
      <vt:lpstr>Презентация PowerPoint</vt:lpstr>
      <vt:lpstr>Территориальный корректирующий коэффициент на оплату труда с начислениями на выплаты по оплате труда работников учреждения рассчитывается по формуле:</vt:lpstr>
      <vt:lpstr>Территориальный корректирующий коэффициент на коммунальные услуги и на содержание недвижимого имущества учреждения рассчитывается по формуле:</vt:lpstr>
      <vt:lpstr>Отраслевой корректирующий коэффициент рассчитывается к базовому нормативу затрат на оказание i-ой муниципальной услуги, исходя из соответствующих показателей отраслевой специфики, по формуле: </vt:lpstr>
      <vt:lpstr>Расчет коэффициента платной деятельности</vt:lpstr>
      <vt:lpstr>Расчет коэффициента платной деятельности (п 3.20 Положения)</vt:lpstr>
      <vt:lpstr>вопросы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ADM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Киселева Елена Петровна</dc:creator>
  <cp:lastModifiedBy>Слепченко Ирина Павловна</cp:lastModifiedBy>
  <cp:revision>145</cp:revision>
  <dcterms:created xsi:type="dcterms:W3CDTF">2014-11-16T23:06:28Z</dcterms:created>
  <dcterms:modified xsi:type="dcterms:W3CDTF">2016-02-20T04:57:59Z</dcterms:modified>
</cp:coreProperties>
</file>