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8"/>
  </p:notesMasterIdLst>
  <p:sldIdLst>
    <p:sldId id="281" r:id="rId2"/>
    <p:sldId id="295" r:id="rId3"/>
    <p:sldId id="296" r:id="rId4"/>
    <p:sldId id="294" r:id="rId5"/>
    <p:sldId id="282" r:id="rId6"/>
    <p:sldId id="284" r:id="rId7"/>
    <p:sldId id="283" r:id="rId8"/>
    <p:sldId id="285" r:id="rId9"/>
    <p:sldId id="286" r:id="rId10"/>
    <p:sldId id="287" r:id="rId11"/>
    <p:sldId id="288" r:id="rId12"/>
    <p:sldId id="293" r:id="rId13"/>
    <p:sldId id="289" r:id="rId14"/>
    <p:sldId id="290" r:id="rId15"/>
    <p:sldId id="291" r:id="rId16"/>
    <p:sldId id="292" r:id="rId17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C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86452" autoAdjust="0"/>
  </p:normalViewPr>
  <p:slideViewPr>
    <p:cSldViewPr snapToGrid="0">
      <p:cViewPr varScale="1">
        <p:scale>
          <a:sx n="77" d="100"/>
          <a:sy n="77" d="100"/>
        </p:scale>
        <p:origin x="-96" y="-3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2" d="100"/>
          <a:sy n="62" d="100"/>
        </p:scale>
        <p:origin x="-174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E2039-24BE-464B-AC5A-0BA1D878EA33}" type="datetimeFigureOut">
              <a:rPr lang="ru-RU" smtClean="0"/>
              <a:t>25.12.2015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BB66F-90E4-4321-9B2D-2528008A5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15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054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3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7160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21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545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1844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87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7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0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21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94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51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4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5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540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87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25.12.2015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245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1211" y="1853513"/>
            <a:ext cx="12047294" cy="4164228"/>
          </a:xfrm>
        </p:spPr>
        <p:txBody>
          <a:bodyPr anchor="t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финансов администрации Петропавловск-камчатского городского округа от 22.12.2015 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 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 исполнения бюджета Петропавловск-Камчатского городского округа по расходам, источникам финансирования дефицита бюджета Петропавловск-Камчатского городского округа и санкционирования оплаты денежных обязательств получателей средств бюджета Петропавловск-Камчатского городского округа, администраторов источников финансирования дефицита бюджета Петропавловск-Камчатского городского 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округа»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вступление в силу: 01.01.2016</a:t>
            </a:r>
            <a:endParaRPr lang="ru-RU" sz="24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5304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794268"/>
            <a:ext cx="11908971" cy="416694"/>
          </a:xfrm>
        </p:spPr>
        <p:txBody>
          <a:bodyPr anchor="t">
            <a:noAutofit/>
          </a:bodyPr>
          <a:lstStyle/>
          <a:p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Формируем печатный вид заявки на финансирование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10962"/>
            <a:ext cx="11908970" cy="564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8231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794268"/>
            <a:ext cx="11908971" cy="416694"/>
          </a:xfrm>
        </p:spPr>
        <p:txBody>
          <a:bodyPr anchor="t">
            <a:noAutofit/>
          </a:bodyPr>
          <a:lstStyle/>
          <a:p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Представляем заявку в управление финансов (бумажный носитель);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после того как управление финансов проинформировало </a:t>
            </a:r>
            <a:r>
              <a:rPr lang="ru-RU" sz="2000" b="1" dirty="0" err="1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том, что заявка принята к финансированию,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выделяем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необходимый документ (левой кнопкой мыши) и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отсылаем выделенные;</a:t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распределение попадает в управление 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(ас «бюджет»);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7" y="2486925"/>
            <a:ext cx="9353164" cy="421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44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794268"/>
            <a:ext cx="11908971" cy="416694"/>
          </a:xfrm>
        </p:spPr>
        <p:txBody>
          <a:bodyPr anchor="t"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отправки появляется зеленая галочка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9" y="1160506"/>
            <a:ext cx="11976971" cy="553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767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794268"/>
            <a:ext cx="11908971" cy="416694"/>
          </a:xfrm>
        </p:spPr>
        <p:txBody>
          <a:bodyPr anchor="t">
            <a:noAutofit/>
          </a:bodyPr>
          <a:lstStyle/>
          <a:p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Управление финансов рассматривает распределение в АС «Бюджет»;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 если распределение заполнено верно, то ставит дату принятия;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3524"/>
            <a:ext cx="12192000" cy="473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5140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794268"/>
            <a:ext cx="11908971" cy="416694"/>
          </a:xfrm>
        </p:spPr>
        <p:txBody>
          <a:bodyPr anchor="t">
            <a:noAutofit/>
          </a:bodyPr>
          <a:lstStyle/>
          <a:p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 ГРБС проводит синхронизацию;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 Затем просматривает статус документа;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8" y="1495168"/>
            <a:ext cx="11785403" cy="5202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9381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794268"/>
            <a:ext cx="11908971" cy="416694"/>
          </a:xfrm>
        </p:spPr>
        <p:txBody>
          <a:bodyPr anchor="t">
            <a:noAutofit/>
          </a:bodyPr>
          <a:lstStyle/>
          <a:p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 Документ принят управлением финансов;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25" y="1371599"/>
            <a:ext cx="11679838" cy="5338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967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794268"/>
            <a:ext cx="11908971" cy="416694"/>
          </a:xfrm>
        </p:spPr>
        <p:txBody>
          <a:bodyPr anchor="t">
            <a:noAutofit/>
          </a:bodyPr>
          <a:lstStyle/>
          <a:p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 Документ отклонен управлением финансов;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24" y="1210963"/>
            <a:ext cx="12022581" cy="5350476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506627" y="2977978"/>
            <a:ext cx="4199828" cy="1356262"/>
            <a:chOff x="-23242" y="2202485"/>
            <a:chExt cx="4199828" cy="1356262"/>
          </a:xfrm>
        </p:grpSpPr>
        <p:cxnSp>
          <p:nvCxnSpPr>
            <p:cNvPr id="8" name="Прямая со стрелкой 7"/>
            <p:cNvCxnSpPr/>
            <p:nvPr/>
          </p:nvCxnSpPr>
          <p:spPr>
            <a:xfrm flipH="1" flipV="1">
              <a:off x="-23242" y="2202485"/>
              <a:ext cx="3433710" cy="986930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065050" y="3189415"/>
              <a:ext cx="2111536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Появляется значок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954485" y="3150973"/>
            <a:ext cx="2621104" cy="2848328"/>
            <a:chOff x="2076672" y="710419"/>
            <a:chExt cx="2621104" cy="2848328"/>
          </a:xfrm>
        </p:grpSpPr>
        <p:cxnSp>
          <p:nvCxnSpPr>
            <p:cNvPr id="12" name="Прямая со стрелкой 11"/>
            <p:cNvCxnSpPr/>
            <p:nvPr/>
          </p:nvCxnSpPr>
          <p:spPr>
            <a:xfrm flipH="1" flipV="1">
              <a:off x="2076672" y="710419"/>
              <a:ext cx="1333796" cy="2478996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076672" y="3189415"/>
              <a:ext cx="2621104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Причина отклонения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8341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2353" y="1272744"/>
            <a:ext cx="12047294" cy="4559645"/>
          </a:xfrm>
        </p:spPr>
        <p:txBody>
          <a:bodyPr anchor="t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Пункт 9.1 порядка:</a:t>
            </a:r>
            <a:b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cap="none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cap="none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9.1	ГРБС формирует заявку на финансирование в пределах доведенных лимитов бюджетных обязательств, бюджетных ассигнований на текущий финансовый год, кассового плана исполнения бюджета городского округа на текущий месяц по формам, утвержденным приложениями 1 и 3 к настоящему Порядку, на бумажном носителе и представляет в Управление финансов </a:t>
            </a:r>
            <a: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срок до 25 числа текущего месяца.</a:t>
            </a:r>
            <a:br>
              <a:rPr lang="ru-RU" sz="2000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предоставления заявки на финансирование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оплаты муниципального контракта (договора) отчетного финансового года</a:t>
            </a:r>
            <a:r>
              <a:rPr lang="ru-RU" sz="2000" cap="none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заявке на финансирование прилагаются сведения по форме, утвержденной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приложением 13 </a:t>
            </a:r>
            <a:r>
              <a:rPr lang="ru-RU" sz="2000" cap="none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настоящему порядку с указанием суммы оплаты в текущем финансовом году (если производилась).»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58427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2353" y="1272744"/>
            <a:ext cx="12047294" cy="4559645"/>
          </a:xfrm>
        </p:spPr>
        <p:txBody>
          <a:bodyPr anchor="t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Пункт 12.4 порядка:</a:t>
            </a:r>
            <a:b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cap="none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cap="none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12.4	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ГРБС формирует в автоматизированной системе «Удаленное рабочее место»</a:t>
            </a:r>
            <a:r>
              <a:rPr lang="ru-RU" sz="2000" cap="none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(далее, АС «УРМ») на рабочем месте «Работа с ФК», интерфейс «Распределение ОФ (ПОФ по ПБС)» (при наличии доступа) </a:t>
            </a:r>
            <a:r>
              <a:rPr lang="ru-RU" sz="2000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открытого финансирования по подведомственным муниципальным учреждениям </a:t>
            </a:r>
            <a:r>
              <a:rPr lang="ru-RU" sz="2000" cap="none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и муниципальным учреждениям для которых ГРБС является отраслевым органом по кодам бюджетной классификации Российской Федерации и дополнительным кодам, утвержденным Управлением финансов с указанием номера бюджетного обязательства (при наличии) и передает с центральной машины АС «УРМ» в АС «Бюджет».»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62274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83029" y="1853513"/>
            <a:ext cx="11625942" cy="2990335"/>
          </a:xfrm>
        </p:spPr>
        <p:txBody>
          <a:bodyPr anchor="t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распределения открытого финансирования по подведомственным муниципальным учреждениям городского округа и муниципальным учреждениям для которых ГРБС является отраслевым органом</a:t>
            </a:r>
            <a:b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автоматизированной системе «Удаленное рабочее место» 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доступа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90759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1000898"/>
            <a:ext cx="11908971" cy="939114"/>
          </a:xfrm>
        </p:spPr>
        <p:txBody>
          <a:bodyPr anchor="t">
            <a:noAutofit/>
          </a:bodyPr>
          <a:lstStyle/>
          <a:p>
            <a:pPr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Заходим в АС «УРМ» </a:t>
            </a: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рабочее место </a:t>
            </a: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«Работа с ФК», 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«Распределение </a:t>
            </a: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 (ПОФ по ПБС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нажимаем «+» для создания документа</a:t>
            </a: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0013"/>
            <a:ext cx="12192000" cy="4917988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>
            <a:off x="2347784" y="1940012"/>
            <a:ext cx="605481" cy="605481"/>
          </a:xfrm>
          <a:prstGeom prst="straightConnector1">
            <a:avLst/>
          </a:prstGeom>
          <a:ln w="38100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508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869028"/>
            <a:ext cx="11908971" cy="613784"/>
          </a:xfrm>
        </p:spPr>
        <p:txBody>
          <a:bodyPr anchor="t">
            <a:noAutofit/>
          </a:bodyPr>
          <a:lstStyle/>
          <a:p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Заполняем необходимые графы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заполнения граф 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Заходим в детализацию документа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1916"/>
            <a:ext cx="12192000" cy="5342687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2669061" y="2891483"/>
            <a:ext cx="1791728" cy="667262"/>
            <a:chOff x="2669061" y="2891483"/>
            <a:chExt cx="1791728" cy="667262"/>
          </a:xfrm>
        </p:grpSpPr>
        <p:cxnSp>
          <p:nvCxnSpPr>
            <p:cNvPr id="7" name="Прямая со стрелкой 6"/>
            <p:cNvCxnSpPr/>
            <p:nvPr/>
          </p:nvCxnSpPr>
          <p:spPr>
            <a:xfrm flipV="1">
              <a:off x="3410465" y="2891483"/>
              <a:ext cx="1050324" cy="297930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69061" y="3189413"/>
              <a:ext cx="1186248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л/с ГРБС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534032" y="2891483"/>
            <a:ext cx="2298357" cy="1573086"/>
            <a:chOff x="2040336" y="2133601"/>
            <a:chExt cx="2298357" cy="1573086"/>
          </a:xfrm>
        </p:grpSpPr>
        <p:cxnSp>
          <p:nvCxnSpPr>
            <p:cNvPr id="14" name="Прямая со стрелкой 13"/>
            <p:cNvCxnSpPr/>
            <p:nvPr/>
          </p:nvCxnSpPr>
          <p:spPr>
            <a:xfrm flipV="1">
              <a:off x="3103017" y="2133601"/>
              <a:ext cx="1235676" cy="926755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040336" y="3060356"/>
              <a:ext cx="2125362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№ и дата заявки на финансирование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7092779" y="2891483"/>
            <a:ext cx="2125362" cy="2099061"/>
            <a:chOff x="1729947" y="1736683"/>
            <a:chExt cx="2125362" cy="2099061"/>
          </a:xfrm>
        </p:grpSpPr>
        <p:cxnSp>
          <p:nvCxnSpPr>
            <p:cNvPr id="19" name="Прямая со стрелкой 18"/>
            <p:cNvCxnSpPr/>
            <p:nvPr/>
          </p:nvCxnSpPr>
          <p:spPr>
            <a:xfrm flipV="1">
              <a:off x="3410465" y="1736683"/>
              <a:ext cx="420129" cy="1452730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729947" y="3189413"/>
              <a:ext cx="2125362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Общая сумма по заявке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2" name="Прямая со стрелкой 21"/>
          <p:cNvCxnSpPr/>
          <p:nvPr/>
        </p:nvCxnSpPr>
        <p:spPr>
          <a:xfrm flipV="1">
            <a:off x="5338119" y="2832380"/>
            <a:ext cx="1013254" cy="985858"/>
          </a:xfrm>
          <a:prstGeom prst="straightConnector1">
            <a:avLst/>
          </a:prstGeom>
          <a:ln w="38100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Группа 16"/>
          <p:cNvGrpSpPr/>
          <p:nvPr/>
        </p:nvGrpSpPr>
        <p:grpSpPr>
          <a:xfrm>
            <a:off x="1470456" y="2323888"/>
            <a:ext cx="1532236" cy="2020326"/>
            <a:chOff x="2669061" y="1538420"/>
            <a:chExt cx="1532236" cy="2020326"/>
          </a:xfrm>
        </p:grpSpPr>
        <p:cxnSp>
          <p:nvCxnSpPr>
            <p:cNvPr id="21" name="Прямая со стрелкой 20"/>
            <p:cNvCxnSpPr/>
            <p:nvPr/>
          </p:nvCxnSpPr>
          <p:spPr>
            <a:xfrm flipH="1" flipV="1">
              <a:off x="2796744" y="1538420"/>
              <a:ext cx="613721" cy="1650993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669061" y="3189414"/>
              <a:ext cx="1532236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детализация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21179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794268"/>
            <a:ext cx="11908971" cy="688544"/>
          </a:xfrm>
        </p:spPr>
        <p:txBody>
          <a:bodyPr anchor="t">
            <a:noAutofit/>
          </a:bodyPr>
          <a:lstStyle/>
          <a:p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Заполняем необходимые графы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Сохраняем документ</a:t>
            </a: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2811"/>
            <a:ext cx="12192000" cy="5915025"/>
          </a:xfrm>
          <a:prstGeom prst="rect">
            <a:avLst/>
          </a:prstGeom>
        </p:spPr>
      </p:pic>
      <p:grpSp>
        <p:nvGrpSpPr>
          <p:cNvPr id="31" name="Группа 30"/>
          <p:cNvGrpSpPr/>
          <p:nvPr/>
        </p:nvGrpSpPr>
        <p:grpSpPr>
          <a:xfrm>
            <a:off x="2755556" y="4291358"/>
            <a:ext cx="1883375" cy="1721496"/>
            <a:chOff x="2280853" y="1837249"/>
            <a:chExt cx="1883375" cy="1721496"/>
          </a:xfrm>
        </p:grpSpPr>
        <p:cxnSp>
          <p:nvCxnSpPr>
            <p:cNvPr id="32" name="Прямая со стрелкой 31"/>
            <p:cNvCxnSpPr/>
            <p:nvPr/>
          </p:nvCxnSpPr>
          <p:spPr>
            <a:xfrm flipH="1" flipV="1">
              <a:off x="2280853" y="1837249"/>
              <a:ext cx="1129612" cy="1352165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977980" y="3189413"/>
              <a:ext cx="1186248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л/с ПБС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6707660" y="4291358"/>
            <a:ext cx="1186248" cy="1714025"/>
            <a:chOff x="2977980" y="1844720"/>
            <a:chExt cx="1186248" cy="1714025"/>
          </a:xfrm>
        </p:grpSpPr>
        <p:cxnSp>
          <p:nvCxnSpPr>
            <p:cNvPr id="36" name="Прямая со стрелкой 35"/>
            <p:cNvCxnSpPr/>
            <p:nvPr/>
          </p:nvCxnSpPr>
          <p:spPr>
            <a:xfrm flipV="1">
              <a:off x="3410465" y="1844720"/>
              <a:ext cx="49428" cy="1344693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977980" y="3189413"/>
              <a:ext cx="1186248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КБК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8" name="Прямая со стрелкой 37"/>
          <p:cNvCxnSpPr/>
          <p:nvPr/>
        </p:nvCxnSpPr>
        <p:spPr>
          <a:xfrm flipV="1">
            <a:off x="7440825" y="4298829"/>
            <a:ext cx="1503406" cy="1322281"/>
          </a:xfrm>
          <a:prstGeom prst="straightConnector1">
            <a:avLst/>
          </a:prstGeom>
          <a:ln w="38100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Группа 40"/>
          <p:cNvGrpSpPr/>
          <p:nvPr/>
        </p:nvGrpSpPr>
        <p:grpSpPr>
          <a:xfrm>
            <a:off x="9097662" y="4298829"/>
            <a:ext cx="1186248" cy="1714025"/>
            <a:chOff x="2977980" y="1844720"/>
            <a:chExt cx="1186248" cy="1714025"/>
          </a:xfrm>
        </p:grpSpPr>
        <p:cxnSp>
          <p:nvCxnSpPr>
            <p:cNvPr id="42" name="Прямая со стрелкой 41"/>
            <p:cNvCxnSpPr/>
            <p:nvPr/>
          </p:nvCxnSpPr>
          <p:spPr>
            <a:xfrm flipV="1">
              <a:off x="3410465" y="1844720"/>
              <a:ext cx="49428" cy="1344693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977980" y="3189413"/>
              <a:ext cx="1186248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СУММА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9786551" y="4292729"/>
            <a:ext cx="1844242" cy="2333704"/>
            <a:chOff x="2184061" y="1844721"/>
            <a:chExt cx="1844242" cy="2333704"/>
          </a:xfrm>
        </p:grpSpPr>
        <p:cxnSp>
          <p:nvCxnSpPr>
            <p:cNvPr id="45" name="Прямая со стрелкой 44"/>
            <p:cNvCxnSpPr/>
            <p:nvPr/>
          </p:nvCxnSpPr>
          <p:spPr>
            <a:xfrm flipV="1">
              <a:off x="3113905" y="1844721"/>
              <a:ext cx="345988" cy="1964372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184061" y="3809093"/>
              <a:ext cx="1844242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НАЗНАЧЕНИЕ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1754659" y="2385189"/>
            <a:ext cx="4199826" cy="1044971"/>
            <a:chOff x="1471" y="2513775"/>
            <a:chExt cx="4199826" cy="1044971"/>
          </a:xfrm>
        </p:grpSpPr>
        <p:cxnSp>
          <p:nvCxnSpPr>
            <p:cNvPr id="53" name="Прямая со стрелкой 52"/>
            <p:cNvCxnSpPr/>
            <p:nvPr/>
          </p:nvCxnSpPr>
          <p:spPr>
            <a:xfrm flipH="1" flipV="1">
              <a:off x="1471" y="2513775"/>
              <a:ext cx="3408995" cy="675639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669061" y="3189414"/>
              <a:ext cx="1532236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сохранение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8046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794268"/>
            <a:ext cx="11908971" cy="688544"/>
          </a:xfrm>
        </p:spPr>
        <p:txBody>
          <a:bodyPr anchor="t">
            <a:noAutofit/>
          </a:bodyPr>
          <a:lstStyle/>
          <a:p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Заполняем </a:t>
            </a:r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БЮДЖЕТНОГО ОБЯЗАТЕЛЬСТВА </a:t>
            </a: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(ЕСЛИ 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ПРИСВОЕН);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сохраняем изменения;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выходим из детализации</a:t>
            </a: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4659"/>
            <a:ext cx="12192000" cy="5643177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3002692" y="6636161"/>
            <a:ext cx="728121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ЗАПОЛНЯЕМ КОД БЮДЖЕТНОГО ОБЯЗАТЕЛЬСТВА (ЕСЛИ ПРИСВОЕН) В СООТВЕТСТВУЮЩЕЙ ГРАФЕ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8" name="Группа 47"/>
          <p:cNvGrpSpPr/>
          <p:nvPr/>
        </p:nvGrpSpPr>
        <p:grpSpPr>
          <a:xfrm>
            <a:off x="1470456" y="2582562"/>
            <a:ext cx="1532236" cy="3002328"/>
            <a:chOff x="2669061" y="1701756"/>
            <a:chExt cx="1532236" cy="1895773"/>
          </a:xfrm>
        </p:grpSpPr>
        <p:cxnSp>
          <p:nvCxnSpPr>
            <p:cNvPr id="49" name="Прямая со стрелкой 48"/>
            <p:cNvCxnSpPr/>
            <p:nvPr/>
          </p:nvCxnSpPr>
          <p:spPr>
            <a:xfrm flipH="1" flipV="1">
              <a:off x="2780270" y="1701756"/>
              <a:ext cx="630197" cy="1487657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2669061" y="3189414"/>
              <a:ext cx="1532236" cy="4081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Выход из детализации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1865870" y="2534083"/>
            <a:ext cx="4088615" cy="896077"/>
            <a:chOff x="112682" y="2662669"/>
            <a:chExt cx="4088615" cy="896077"/>
          </a:xfrm>
        </p:grpSpPr>
        <p:cxnSp>
          <p:nvCxnSpPr>
            <p:cNvPr id="53" name="Прямая со стрелкой 52"/>
            <p:cNvCxnSpPr/>
            <p:nvPr/>
          </p:nvCxnSpPr>
          <p:spPr>
            <a:xfrm flipH="1" flipV="1">
              <a:off x="112682" y="2662669"/>
              <a:ext cx="3297785" cy="526746"/>
            </a:xfrm>
            <a:prstGeom prst="straightConnector1">
              <a:avLst/>
            </a:prstGeom>
            <a:ln w="38100">
              <a:solidFill>
                <a:srgbClr val="FF0000">
                  <a:alpha val="6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669061" y="3189414"/>
              <a:ext cx="1532236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сохранение</a:t>
              </a:r>
              <a:endPara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7866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794268"/>
            <a:ext cx="11908971" cy="688544"/>
          </a:xfrm>
        </p:spPr>
        <p:txBody>
          <a:bodyPr anchor="t">
            <a:noAutofit/>
          </a:bodyPr>
          <a:lstStyle/>
          <a:p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Выделяем документ (левой кнопкой мыши);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Проводим предварительные контроли (все по очереди);</a:t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" y="1721579"/>
            <a:ext cx="12087225" cy="5762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6962" y="4077729"/>
            <a:ext cx="238485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нажимаем и выбираем все по очереди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4003590" y="2246895"/>
            <a:ext cx="148280" cy="1830834"/>
          </a:xfrm>
          <a:prstGeom prst="straightConnector1">
            <a:avLst/>
          </a:prstGeom>
          <a:ln w="38100">
            <a:solidFill>
              <a:srgbClr val="FF0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111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1807</TotalTime>
  <Words>219</Words>
  <Application>Microsoft Office PowerPoint</Application>
  <PresentationFormat>Произвольный</PresentationFormat>
  <Paragraphs>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1_Сектор</vt:lpstr>
      <vt:lpstr> приказ управления финансов администрации Петропавловск-камчатского городского округа от 22.12.2015 № 122   «О порядке исполнения бюджета Петропавловск-Камчатского городского округа по расходам, источникам финансирования дефицита бюджета Петропавловск-Камчатского городского округа и санкционирования оплаты денежных обязательств получателей средств бюджета Петропавловск-Камчатского городского округа, администраторов источников финансирования дефицита бюджета Петропавловск-Камчатского городского округа»                                                                                                                                                                                                   вступление в силу: 01.01.2016</vt:lpstr>
      <vt:lpstr> I. Пункт 9.1 порядка:  «9.1 ГРБС формирует заявку на финансирование в пределах доведенных лимитов бюджетных обязательств, бюджетных ассигнований на текущий финансовый год, кассового плана исполнения бюджета городского округа на текущий месяц по формам, утвержденным приложениями 1 и 3 к настоящему Порядку, на бумажном носителе и представляет в Управление финансов в срок до 25 числа текущего месяца.  В случае предоставления заявки на финансирование оплаты муниципального контракта (договора) отчетного финансового года к заявке на финансирование прилагаются сведения по форме, утвержденной приложением 13 к настоящему порядку с указанием суммы оплаты в текущем финансовом году (если производилась).»</vt:lpstr>
      <vt:lpstr> II. Пункт 12.4 порядка:  «12.4 ГРБС формирует в автоматизированной системе «Удаленное рабочее место» (далее, АС «УРМ») на рабочем месте «Работа с ФК», интерфейс «Распределение ОФ (ПОФ по ПБС)» (при наличии доступа) распределение открытого финансирования по подведомственным муниципальным учреждениям городского округа и муниципальным учреждениям для которых ГРБС является отраслевым органом по кодам бюджетной классификации Российской Федерации и дополнительным кодам, утвержденным Управлением финансов с указанием номера бюджетного обязательства (при наличии) и передает с центральной машины АС «УРМ» в АС «Бюджет».»</vt:lpstr>
      <vt:lpstr>формирование распределения открытого финансирования по подведомственным муниципальным учреждениям городского округа и муниципальным учреждениям для которых ГРБС является отраслевым органом в автоматизированной системе «Удаленное рабочее место» (при наличии доступа)</vt:lpstr>
      <vt:lpstr>Заходим в АС «УРМ» на рабочее место «Работа с ФК», интерфейс «Распределение ОФ (ПОФ по ПБС)» 2. нажимаем «+» для создания документа</vt:lpstr>
      <vt:lpstr>3. Заполняем необходимые графы 4. После заполнения граф Заходим в детализацию документа  </vt:lpstr>
      <vt:lpstr>5. Заполняем необходимые графы 6. Сохраняем документ</vt:lpstr>
      <vt:lpstr>7. Заполняем КОД БЮДЖЕТНОГО ОБЯЗАТЕЛЬСТВА (ЕСЛИ ПРИСВОЕН); 8. сохраняем изменения; 9. выходим из детализации</vt:lpstr>
      <vt:lpstr>10. Выделяем документ (левой кнопкой мыши); 11. Проводим предварительные контроли (все по очереди);  </vt:lpstr>
      <vt:lpstr>12. Формируем печатный вид заявки на финансирование </vt:lpstr>
      <vt:lpstr>13. Представляем заявку в управление финансов (бумажный носитель); 14. после того как управление финансов проинформировало грбс о том, что заявка принята к финансированию, выделяем необходимый документ (левой кнопкой мыши) и отсылаем выделенные; 15. распределение попадает в управление финансов (ас «бюджет»); </vt:lpstr>
      <vt:lpstr>После отправки появляется зеленая галочка </vt:lpstr>
      <vt:lpstr>16. Управление финансов рассматривает распределение в АС «Бюджет»; 17. если распределение заполнено верно, то ставит дату принятия; </vt:lpstr>
      <vt:lpstr>18. ГРБС проводит синхронизацию; 19. Затем просматривает статус документа; </vt:lpstr>
      <vt:lpstr>18. Документ принят управлением финансов;  </vt:lpstr>
      <vt:lpstr>18. Документ отклонен управлением финансов;  </vt:lpstr>
    </vt:vector>
  </TitlesOfParts>
  <Company>ADM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Слепченко Ирина Павловна</cp:lastModifiedBy>
  <cp:revision>124</cp:revision>
  <cp:lastPrinted>2015-05-21T23:36:04Z</cp:lastPrinted>
  <dcterms:created xsi:type="dcterms:W3CDTF">2014-11-16T23:06:28Z</dcterms:created>
  <dcterms:modified xsi:type="dcterms:W3CDTF">2015-12-25T03:27:26Z</dcterms:modified>
</cp:coreProperties>
</file>