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83" r:id="rId2"/>
    <p:sldId id="281" r:id="rId3"/>
    <p:sldId id="289" r:id="rId4"/>
    <p:sldId id="276" r:id="rId5"/>
    <p:sldId id="277" r:id="rId6"/>
    <p:sldId id="278" r:id="rId7"/>
    <p:sldId id="285" r:id="rId8"/>
    <p:sldId id="279" r:id="rId9"/>
    <p:sldId id="280" r:id="rId10"/>
    <p:sldId id="282" r:id="rId11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CC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2" autoAdjust="0"/>
    <p:restoredTop sz="86452" autoAdjust="0"/>
  </p:normalViewPr>
  <p:slideViewPr>
    <p:cSldViewPr snapToGrid="0">
      <p:cViewPr varScale="1">
        <p:scale>
          <a:sx n="78" d="100"/>
          <a:sy n="78" d="100"/>
        </p:scale>
        <p:origin x="96" y="3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2" d="100"/>
          <a:sy n="62" d="100"/>
        </p:scale>
        <p:origin x="-174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BE2039-24BE-464B-AC5A-0BA1D878EA33}" type="datetimeFigureOut">
              <a:rPr lang="ru-RU" smtClean="0"/>
              <a:t>16.07.2015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BB66F-90E4-4321-9B2D-2528008A5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159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1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7803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10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977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2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780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3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501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4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331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5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5135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6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5933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7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3785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8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5825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9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977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16.07.2015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0733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16.07.2015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890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16.07.2015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133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16.07.2015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1373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16.07.2015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579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16.07.2015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30652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16.07.2015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207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16.07.2015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445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16.07.2015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491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16.07.2015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975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16.07.2015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267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16.07.2015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81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16.07.2015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930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16.07.2015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02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16.07.2015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148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16.07.2015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378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16.07.2015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913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2AECB58-61CA-4C1B-A32E-C63168DFBAF4}" type="datetimeFigureOut">
              <a:rPr lang="ru-RU" smtClean="0"/>
              <a:t>16.07.2015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0514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97" y="1308100"/>
            <a:ext cx="12003903" cy="5422900"/>
          </a:xfrm>
        </p:spPr>
        <p:txBody>
          <a:bodyPr>
            <a:normAutofit/>
          </a:bodyPr>
          <a:lstStyle/>
          <a:p>
            <a:pPr algn="ctr"/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Новая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en-US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кодов бюджетной классификации Российской Федерации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2016 год и плановый период 2016-2018 годов</a:t>
            </a:r>
          </a:p>
          <a:p>
            <a:pPr algn="r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935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0" y="1120204"/>
            <a:ext cx="12003903" cy="9310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ГРБС представляет в Департамент финансов:</a:t>
            </a:r>
            <a:endParaRPr lang="ru-RU" sz="3600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28599" y="2127991"/>
            <a:ext cx="11775303" cy="1812902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lvl="0" indent="-514350" algn="ctr">
              <a:buAutoNum type="arabicPeriod"/>
            </a:pP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ОБАСЫ </a:t>
            </a:r>
            <a:r>
              <a:rPr lang="ru-RU" sz="3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старой структуре </a:t>
            </a:r>
            <a:r>
              <a:rPr lang="ru-RU" sz="3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КБК </a:t>
            </a:r>
            <a:endParaRPr lang="ru-RU" sz="3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 01.08.2015   </a:t>
            </a:r>
            <a:endParaRPr lang="ru-RU" sz="3400" dirty="0">
              <a:solidFill>
                <a:srgbClr val="48A1FA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28599" y="4237975"/>
            <a:ext cx="11775303" cy="2026901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Сводные бюджетные </a:t>
            </a:r>
            <a:r>
              <a:rPr lang="ru-RU" sz="3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заявки на </a:t>
            </a:r>
            <a:endParaRPr lang="ru-RU" sz="3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2016-2018 </a:t>
            </a:r>
            <a:r>
              <a:rPr lang="ru-RU" sz="3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годы </a:t>
            </a:r>
            <a:r>
              <a:rPr lang="ru-RU" sz="3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новой структуре КБК</a:t>
            </a: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 14.08.2015 </a:t>
            </a:r>
            <a:endParaRPr lang="ru-RU" sz="3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072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97" y="1308100"/>
            <a:ext cx="12003903" cy="5422900"/>
          </a:xfrm>
        </p:spPr>
        <p:txBody>
          <a:bodyPr>
            <a:normAutofit/>
          </a:bodyPr>
          <a:lstStyle/>
          <a:p>
            <a:pPr marL="85725"/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соответствии с:</a:t>
            </a:r>
          </a:p>
          <a:p>
            <a:pPr marL="85725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 изменениями статей 18, 20, 21, 23 Бюджетного кодекса Российской Федерации, вступающими в силу с 01.01.2016;</a:t>
            </a:r>
          </a:p>
          <a:p>
            <a:pPr marL="85725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письмом Министерства финансов Российской Федерации                            от 14.05.2015 № 02-05-11/27759.</a:t>
            </a:r>
          </a:p>
          <a:p>
            <a:pPr marL="85725"/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/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РЕЗУЛЬТАТАМ будут разработаны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85725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риказ Департамента финансов о структуре  КЦСР и о дополнительных кодах бюджетной классификации на 2016-2018 годы;</a:t>
            </a:r>
          </a:p>
          <a:p>
            <a:pPr marL="85725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сопоставительная таблица КЦСР 2015 и 2016 годов.</a:t>
            </a:r>
          </a:p>
          <a:p>
            <a:pPr marL="85725" algn="ctr"/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109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2092410" y="2631989"/>
            <a:ext cx="7990704" cy="3064476"/>
            <a:chOff x="2092410" y="2631989"/>
            <a:chExt cx="7990704" cy="2446639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2611393" y="2729128"/>
              <a:ext cx="6771502" cy="2238289"/>
            </a:xfrm>
            <a:prstGeom prst="round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7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КОСГУ</a:t>
              </a:r>
              <a:endPara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" name="Прямая соединительная линия 4"/>
            <p:cNvCxnSpPr/>
            <p:nvPr/>
          </p:nvCxnSpPr>
          <p:spPr>
            <a:xfrm>
              <a:off x="2092410" y="2729128"/>
              <a:ext cx="7990704" cy="234949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V="1">
              <a:off x="2092410" y="2631989"/>
              <a:ext cx="7854779" cy="24466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97" y="1308100"/>
            <a:ext cx="12003903" cy="1026807"/>
          </a:xfrm>
        </p:spPr>
        <p:txBody>
          <a:bodyPr>
            <a:normAutofit/>
          </a:bodyPr>
          <a:lstStyle/>
          <a:p>
            <a:pPr marL="85725" algn="ctr"/>
            <a:r>
              <a:rPr lang="ru-RU" sz="5400" b="1" u="sng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5400" b="1" u="sng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01.01.2016</a:t>
            </a:r>
            <a:endParaRPr lang="ru-RU" sz="5400" b="1" u="sng" dirty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4492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97" y="1308100"/>
            <a:ext cx="12003903" cy="54229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кода классификации доходов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с 2016 года</a:t>
            </a:r>
          </a:p>
          <a:p>
            <a:pPr algn="ctr"/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350714"/>
              </p:ext>
            </p:extLst>
          </p:nvPr>
        </p:nvGraphicFramePr>
        <p:xfrm>
          <a:off x="105034" y="3015049"/>
          <a:ext cx="11985366" cy="2804983"/>
        </p:xfrm>
        <a:graphic>
          <a:graphicData uri="http://schemas.openxmlformats.org/drawingml/2006/table">
            <a:tbl>
              <a:tblPr/>
              <a:tblGrid>
                <a:gridCol w="680458"/>
                <a:gridCol w="649245"/>
                <a:gridCol w="636759"/>
                <a:gridCol w="1223577"/>
                <a:gridCol w="836527"/>
                <a:gridCol w="799071"/>
                <a:gridCol w="699186"/>
                <a:gridCol w="536876"/>
                <a:gridCol w="474448"/>
                <a:gridCol w="586817"/>
                <a:gridCol w="499419"/>
                <a:gridCol w="649245"/>
                <a:gridCol w="636759"/>
                <a:gridCol w="436992"/>
                <a:gridCol w="410281"/>
                <a:gridCol w="407773"/>
                <a:gridCol w="469557"/>
                <a:gridCol w="494270"/>
                <a:gridCol w="407773"/>
                <a:gridCol w="450333"/>
              </a:tblGrid>
              <a:tr h="842360"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600" baseline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Код главного администратора доходов бюджета</a:t>
                      </a:r>
                      <a:endParaRPr lang="ru-RU" sz="2600" baseline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600" baseline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Код вида доходов бюджетов (10 разрядов)</a:t>
                      </a:r>
                      <a:endParaRPr lang="ru-RU" sz="2600" baseline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7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600" baseline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Код подвида доходов бюджетов </a:t>
                      </a:r>
                      <a:endParaRPr lang="ru-RU" sz="2600" baseline="0" dirty="0" smtClean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600" b="1" baseline="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2600" b="1" baseline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разрядов)</a:t>
                      </a:r>
                      <a:endParaRPr lang="ru-RU" sz="2600" b="1" baseline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90560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600" baseline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группа доходов</a:t>
                      </a:r>
                      <a:endParaRPr lang="ru-RU" sz="2600" baseline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600" baseline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подгруппа доходов</a:t>
                      </a:r>
                      <a:endParaRPr lang="ru-RU" sz="2600" baseline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600" baseline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статья доходов</a:t>
                      </a:r>
                      <a:endParaRPr lang="ru-RU" sz="2600" baseline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600" baseline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подстатья доходов</a:t>
                      </a:r>
                      <a:endParaRPr lang="ru-RU" sz="2600" baseline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600" baseline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элемент доходов</a:t>
                      </a:r>
                      <a:endParaRPr lang="ru-RU" sz="2600" baseline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20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 baseline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500" baseline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 baseline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500" baseline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 baseline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500" baseline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 baseline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500" baseline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 baseline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500" baseline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 baseline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500" baseline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 baseline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500" baseline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 baseline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500" baseline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 baseline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2500" baseline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 baseline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2500" baseline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 baseline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2500" baseline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 baseline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2500" baseline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 baseline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2500" baseline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80" baseline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2480" baseline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80" baseline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2480" baseline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80" baseline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2480" baseline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80" baseline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2480" baseline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80" baseline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2480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80" baseline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2480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80" baseline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2480" baseline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5679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97" y="1308100"/>
            <a:ext cx="12003903" cy="54229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кода классификации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 бюджета с 2016 года</a:t>
            </a:r>
          </a:p>
          <a:p>
            <a:pPr algn="ctr"/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8344601"/>
              </p:ext>
            </p:extLst>
          </p:nvPr>
        </p:nvGraphicFramePr>
        <p:xfrm>
          <a:off x="92675" y="2662882"/>
          <a:ext cx="11997724" cy="2544058"/>
        </p:xfrm>
        <a:graphic>
          <a:graphicData uri="http://schemas.openxmlformats.org/drawingml/2006/table">
            <a:tbl>
              <a:tblPr/>
              <a:tblGrid>
                <a:gridCol w="648730"/>
                <a:gridCol w="605481"/>
                <a:gridCol w="741406"/>
                <a:gridCol w="531340"/>
                <a:gridCol w="531341"/>
                <a:gridCol w="716692"/>
                <a:gridCol w="790832"/>
                <a:gridCol w="1989438"/>
                <a:gridCol w="1865870"/>
                <a:gridCol w="1013254"/>
                <a:gridCol w="1359244"/>
                <a:gridCol w="1204096"/>
              </a:tblGrid>
              <a:tr h="1062671"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b="0" i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Код главного распорядителя бюджетных средств</a:t>
                      </a:r>
                      <a:endParaRPr lang="ru-RU" sz="2300" b="0" i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7" marR="30747" marT="50584" marB="505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b="0" i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Код раздела</a:t>
                      </a:r>
                      <a:endParaRPr lang="ru-RU" sz="2300" b="0" i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7" marR="30747" marT="50584" marB="505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b="0" i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Код подраздела</a:t>
                      </a:r>
                      <a:endParaRPr lang="ru-RU" sz="2300" b="0" i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7" marR="30747" marT="50584" marB="505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b="1" i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Код целевой статьи </a:t>
                      </a:r>
                      <a:endParaRPr lang="ru-RU" sz="2300" b="1" i="0" dirty="0" smtClean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b="1" i="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2300" b="1" i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разряды 8 - 17)</a:t>
                      </a:r>
                      <a:endParaRPr lang="ru-RU" sz="2300" b="1" i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7" marR="30747" marT="50584" marB="505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b="0" i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Код вида расходов</a:t>
                      </a:r>
                      <a:endParaRPr lang="ru-RU" sz="2300" b="0" i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7" marR="30747" marT="50584" marB="505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82371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b="1" i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Программная статья</a:t>
                      </a:r>
                      <a:endParaRPr lang="ru-RU" sz="2300" b="1" i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7" marR="30747" marT="50584" marB="505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b="1" i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Направление расходов</a:t>
                      </a:r>
                      <a:endParaRPr lang="ru-RU" sz="2300" b="1" i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7" marR="30747" marT="50584" marB="505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b="0" i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группа</a:t>
                      </a:r>
                      <a:endParaRPr lang="ru-RU" sz="2300" b="0" i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7" marR="30747" marT="50584" marB="505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b="0" i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подгруппа</a:t>
                      </a:r>
                      <a:endParaRPr lang="ru-RU" sz="2300" b="0" i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7" marR="30747" marT="50584" marB="505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b="0" i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элемент</a:t>
                      </a:r>
                      <a:endParaRPr lang="ru-RU" sz="2300" b="0" i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7" marR="30747" marT="50584" marB="505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0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b="0" i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300" b="0" i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7" marR="30747" marT="50584" marB="505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b="0" i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300" b="0" i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7" marR="30747" marT="50584" marB="505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b="0" i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300" b="0" i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7" marR="30747" marT="50584" marB="505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b="0" i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300" b="0" i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7" marR="30747" marT="50584" marB="505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b="0" i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300" b="0" i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7" marR="30747" marT="50584" marB="505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b="0" i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300" b="0" i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7" marR="30747" marT="50584" marB="505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b="0" i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300" b="0" i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7" marR="30747" marT="50584" marB="505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b="1" i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8 - 12</a:t>
                      </a:r>
                      <a:endParaRPr lang="ru-RU" sz="2300" b="1" i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7" marR="30747" marT="50584" marB="505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b="1" i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13 - 17</a:t>
                      </a:r>
                      <a:endParaRPr lang="ru-RU" sz="2300" b="1" i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7" marR="30747" marT="50584" marB="505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b="0" i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2300" b="0" i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7" marR="30747" marT="50584" marB="505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b="0" i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2300" b="0" i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7" marR="30747" marT="50584" marB="505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300" b="0" i="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2300" b="0" i="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47" marR="30747" marT="50584" marB="5058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008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8318" y="763467"/>
            <a:ext cx="12003903" cy="54229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кода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целевой статьи расходов бюджета</a:t>
            </a:r>
          </a:p>
          <a:p>
            <a:pPr algn="ctr"/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891644"/>
              </p:ext>
            </p:extLst>
          </p:nvPr>
        </p:nvGraphicFramePr>
        <p:xfrm>
          <a:off x="94047" y="1413299"/>
          <a:ext cx="12003904" cy="53309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81818"/>
                <a:gridCol w="6122086"/>
              </a:tblGrid>
              <a:tr h="535357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ru-RU" sz="3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r>
                        <a:rPr lang="ru-RU" sz="30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30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4782344">
                <a:tc>
                  <a:txBody>
                    <a:bodyPr/>
                    <a:lstStyle/>
                    <a:p>
                      <a:endParaRPr lang="ru-RU" sz="32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32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276671"/>
              </p:ext>
            </p:extLst>
          </p:nvPr>
        </p:nvGraphicFramePr>
        <p:xfrm>
          <a:off x="106404" y="1964909"/>
          <a:ext cx="5849552" cy="482884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55126"/>
                <a:gridCol w="1691748"/>
                <a:gridCol w="1456103"/>
                <a:gridCol w="1846575"/>
              </a:tblGrid>
              <a:tr h="728864">
                <a:tc gridSpan="4"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7-ми значный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код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целевой статьи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275">
                <a:tc>
                  <a:txBody>
                    <a:bodyPr/>
                    <a:lstStyle/>
                    <a:p>
                      <a:pPr algn="ctr"/>
                      <a:r>
                        <a:rPr lang="ru-RU" sz="180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ХХ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1766">
                <a:tc gridSpan="4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за счет средств местного бюджета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3485"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</a:t>
                      </a:r>
                      <a:r>
                        <a:rPr lang="ru-RU" sz="17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МП</a:t>
                      </a:r>
                      <a:endParaRPr lang="ru-RU" sz="17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подпрограммы МП</a:t>
                      </a:r>
                      <a:endParaRPr lang="ru-RU" sz="17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основного мероприятия МП</a:t>
                      </a:r>
                      <a:endParaRPr lang="ru-RU" sz="17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   подмероприятия</a:t>
                      </a:r>
                      <a:endParaRPr lang="ru-RU" sz="17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17954">
                <a:tc gridSpan="4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за счет средств краевого и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федерального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бюджета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4617"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</a:t>
                      </a:r>
                      <a:r>
                        <a:rPr lang="ru-RU" sz="17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МП</a:t>
                      </a:r>
                      <a:endParaRPr lang="ru-RU" sz="17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подпрограммы МП</a:t>
                      </a:r>
                      <a:endParaRPr lang="ru-RU" sz="17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расходов краевого или федерального бюджета</a:t>
                      </a:r>
                      <a:r>
                        <a:rPr lang="ru-RU" sz="17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(3ХХХ, 4ХХХ, 5ХХХ)</a:t>
                      </a:r>
                      <a:endParaRPr lang="ru-RU" sz="17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4325576"/>
              </p:ext>
            </p:extLst>
          </p:nvPr>
        </p:nvGraphicFramePr>
        <p:xfrm>
          <a:off x="6000006" y="1857346"/>
          <a:ext cx="6191993" cy="498829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55157"/>
                <a:gridCol w="1075038"/>
                <a:gridCol w="1149179"/>
                <a:gridCol w="1421027"/>
                <a:gridCol w="1691592"/>
              </a:tblGrid>
              <a:tr h="418496">
                <a:tc gridSpan="5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10-ти значный код целевой статьи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1765">
                <a:tc grid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Программная статья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8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Направление расходов</a:t>
                      </a:r>
                      <a:endParaRPr lang="ru-RU" sz="1800" kern="1200" dirty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891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</a:t>
                      </a:r>
                      <a:endParaRPr lang="ru-RU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</a:t>
                      </a:r>
                      <a:endParaRPr lang="ru-RU" b="1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</a:t>
                      </a:r>
                      <a:endParaRPr lang="ru-RU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ХХ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endParaRPr lang="ru-RU" sz="1800" b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0873">
                <a:tc gridSpan="5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за счет средств местного бюджета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57453"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</a:t>
                      </a:r>
                      <a:r>
                        <a:rPr lang="ru-RU" sz="17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МП</a:t>
                      </a:r>
                      <a:endParaRPr lang="ru-RU" sz="17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подпрог-раммы МП</a:t>
                      </a:r>
                      <a:endParaRPr lang="ru-RU" sz="17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основного мероприя-тия МП</a:t>
                      </a:r>
                      <a:endParaRPr lang="ru-RU" sz="17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основного </a:t>
                      </a:r>
                      <a:r>
                        <a:rPr lang="ru-RU" sz="17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мероприя-тия</a:t>
                      </a:r>
                      <a:r>
                        <a:rPr lang="ru-RU" sz="17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МП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ХХ=Номер    </a:t>
                      </a:r>
                      <a:r>
                        <a:rPr lang="ru-RU" sz="17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подмероп-риятия</a:t>
                      </a:r>
                      <a:r>
                        <a:rPr lang="ru-RU" sz="17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17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=0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36425">
                <a:tc gridSpan="5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за счет средств краевого,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федерального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бюджетов 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 </a:t>
                      </a:r>
                      <a:r>
                        <a:rPr lang="ru-RU" sz="18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местных средств на софинансирование (в части предоставляемых бюджету ПКГО субсидий)</a:t>
                      </a:r>
                      <a:endParaRPr lang="ru-RU" sz="1800" b="1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59243"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</a:t>
                      </a:r>
                      <a:r>
                        <a:rPr lang="ru-RU" sz="17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МП</a:t>
                      </a:r>
                      <a:endParaRPr lang="ru-RU" sz="17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подпрог-раммы МП</a:t>
                      </a:r>
                      <a:endParaRPr lang="ru-RU" sz="17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основного мероприя-тия МП</a:t>
                      </a:r>
                      <a:endParaRPr lang="ru-RU" sz="17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расходов краевого или федерального бюджета</a:t>
                      </a:r>
                      <a:r>
                        <a:rPr lang="ru-RU" sz="17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(3ХХХ</a:t>
                      </a:r>
                      <a:r>
                        <a:rPr lang="ru-RU" sz="1700" b="1" kern="12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17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4ХХХ</a:t>
                      </a:r>
                      <a:r>
                        <a:rPr lang="ru-RU" sz="1700" b="1" kern="12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17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5ХХХ</a:t>
                      </a:r>
                      <a:r>
                        <a:rPr lang="ru-RU" sz="1700" b="1" kern="12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17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8635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97" y="1120204"/>
            <a:ext cx="12003903" cy="5610796"/>
          </a:xfrm>
        </p:spPr>
        <p:txBody>
          <a:bodyPr>
            <a:normAutofit fontScale="92500" lnSpcReduction="20000"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предоставления </a:t>
            </a:r>
            <a:r>
              <a:rPr lang="ru-RU" sz="4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субсидий</a:t>
            </a:r>
            <a:r>
              <a:rPr lang="ru-RU" sz="44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бюджету городского округа 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федерального бюджета </a:t>
            </a: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которым предусмотрено краевое и местное </a:t>
            </a:r>
            <a:r>
              <a:rPr lang="ru-RU" sz="44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софинансирование, направление расходов 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сохраняется</a:t>
            </a: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 детализируется 5-й знак:</a:t>
            </a:r>
            <a:r>
              <a:rPr lang="ru-RU" sz="44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ru-RU" sz="4400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1463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расходов</a:t>
            </a: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3ХХХ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5ХХХ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1463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Детализация:</a:t>
            </a: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1463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 (</a:t>
            </a: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федеральные средства);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1463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2 (краевое </a:t>
            </a: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софинансирование субсидии);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1463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4 (местное </a:t>
            </a: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софинансирование субсидии).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89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97" y="1025613"/>
            <a:ext cx="12003903" cy="2471349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ТИПЫ СРЕДСТВ  на 2016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такие </a:t>
            </a:r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 как и в 2015 году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 целях отнесения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расходов, производимых за счет средств краевого, федерального бюджетов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местного на софинансирование (в части субсидий из федерального бюджета) 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основному мероприятию и подмероприятию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основного мероприятия муниципальной программы)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708917"/>
              </p:ext>
            </p:extLst>
          </p:nvPr>
        </p:nvGraphicFramePr>
        <p:xfrm>
          <a:off x="86497" y="3755992"/>
          <a:ext cx="12003903" cy="2842516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6928770"/>
                <a:gridCol w="2190517"/>
                <a:gridCol w="2884616"/>
              </a:tblGrid>
              <a:tr h="42968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</a:t>
                      </a:r>
                      <a:endParaRPr lang="ru-RU" sz="2000" b="1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</a:t>
                      </a:r>
                      <a:endParaRPr lang="ru-RU" sz="2000" b="1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</a:t>
                      </a:r>
                      <a:endParaRPr lang="ru-RU" sz="2000" b="1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2833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– </a:t>
                      </a:r>
                      <a:r>
                        <a:rPr lang="ru-RU" sz="2000" baseline="0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местный бюджет:</a:t>
                      </a:r>
                    </a:p>
                    <a:p>
                      <a:pPr algn="l"/>
                      <a:r>
                        <a:rPr lang="ru-RU" sz="2000" baseline="0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– резервный фонд;</a:t>
                      </a:r>
                    </a:p>
                    <a:p>
                      <a:pPr algn="l"/>
                      <a:r>
                        <a:rPr lang="ru-RU" sz="2000" baseline="0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– дорожный фонд (за счет средств местного бюджета);</a:t>
                      </a:r>
                    </a:p>
                    <a:p>
                      <a:pPr algn="l"/>
                      <a:r>
                        <a:rPr lang="ru-RU" sz="2000" baseline="0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– краевой бюджета;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aseline="0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– федеральные средства</a:t>
                      </a:r>
                    </a:p>
                    <a:p>
                      <a:pPr algn="l"/>
                      <a:r>
                        <a:rPr lang="ru-RU" sz="2000" baseline="0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23 - дорожный фонд (за счет средств краевого бюджета)</a:t>
                      </a:r>
                    </a:p>
                    <a:p>
                      <a:pPr algn="l"/>
                      <a:r>
                        <a:rPr lang="ru-RU" sz="2000" baseline="0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24 - дорожный фонд (за счет средств федерального бюджета)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основного мероприятия МП</a:t>
                      </a:r>
                    </a:p>
                    <a:p>
                      <a:pPr algn="ctr"/>
                      <a:endParaRPr lang="ru-RU" sz="2000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подмероприятия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основного мероприятия МП</a:t>
                      </a:r>
                    </a:p>
                    <a:p>
                      <a:pPr algn="ctr"/>
                      <a:endParaRPr lang="ru-RU" sz="2000" dirty="0">
                        <a:solidFill>
                          <a:schemeClr val="accent5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195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5251622" y="2174789"/>
            <a:ext cx="1235675" cy="1136822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0" y="3342193"/>
            <a:ext cx="12003903" cy="3293385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ХХХ.ХХ.ХХ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Применение в соответствии с приказом Департамента финансов (разрабатывается)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171699" y="1232209"/>
            <a:ext cx="7395520" cy="1140563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-132493" y="1374491"/>
            <a:ext cx="12003903" cy="83610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400" b="1" strike="sngStrik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Суб.КОСГУ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 01.01.2016 </a:t>
            </a:r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397211" y="1970795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171699" y="3311611"/>
            <a:ext cx="7395520" cy="1140563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Доп.КВР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880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Другая 1">
      <a:dk1>
        <a:srgbClr val="4472C4"/>
      </a:dk1>
      <a:lt1>
        <a:sysClr val="window" lastClr="FFFFFF"/>
      </a:lt1>
      <a:dk2>
        <a:srgbClr val="8EAADB"/>
      </a:dk2>
      <a:lt2>
        <a:srgbClr val="DEEBF6"/>
      </a:lt2>
      <a:accent1>
        <a:srgbClr val="48A1FA"/>
      </a:accent1>
      <a:accent2>
        <a:srgbClr val="FFFFCC"/>
      </a:accent2>
      <a:accent3>
        <a:srgbClr val="E7E6E6"/>
      </a:accent3>
      <a:accent4>
        <a:srgbClr val="FFF2CC"/>
      </a:accent4>
      <a:accent5>
        <a:srgbClr val="C2DFFD"/>
      </a:accent5>
      <a:accent6>
        <a:srgbClr val="E2EFD9"/>
      </a:accent6>
      <a:hlink>
        <a:srgbClr val="85C0FB"/>
      </a:hlink>
      <a:folHlink>
        <a:srgbClr val="FFCCCC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1887</TotalTime>
  <Words>630</Words>
  <Application>Microsoft Office PowerPoint</Application>
  <PresentationFormat>Широкоэкранный</PresentationFormat>
  <Paragraphs>189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Calibri</vt:lpstr>
      <vt:lpstr>Century Gothic</vt:lpstr>
      <vt:lpstr>Franklin Gothic Demi</vt:lpstr>
      <vt:lpstr>Times New Roman</vt:lpstr>
      <vt:lpstr>Wingdings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ADM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Киселева Елена Петровна</dc:creator>
  <cp:lastModifiedBy>Григорьева Тамара Борисовна</cp:lastModifiedBy>
  <cp:revision>165</cp:revision>
  <cp:lastPrinted>2015-05-21T23:36:04Z</cp:lastPrinted>
  <dcterms:created xsi:type="dcterms:W3CDTF">2014-11-16T23:06:28Z</dcterms:created>
  <dcterms:modified xsi:type="dcterms:W3CDTF">2015-07-15T23:26:32Z</dcterms:modified>
</cp:coreProperties>
</file>