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4516" r:id="rId1"/>
    <p:sldMasterId id="2147484520" r:id="rId2"/>
    <p:sldMasterId id="2147484639" r:id="rId3"/>
  </p:sldMasterIdLst>
  <p:notesMasterIdLst>
    <p:notesMasterId r:id="rId42"/>
  </p:notesMasterIdLst>
  <p:handoutMasterIdLst>
    <p:handoutMasterId r:id="rId43"/>
  </p:handoutMasterIdLst>
  <p:sldIdLst>
    <p:sldId id="2363" r:id="rId4"/>
    <p:sldId id="2398" r:id="rId5"/>
    <p:sldId id="2340" r:id="rId6"/>
    <p:sldId id="2399" r:id="rId7"/>
    <p:sldId id="2357" r:id="rId8"/>
    <p:sldId id="2401" r:id="rId9"/>
    <p:sldId id="2400" r:id="rId10"/>
    <p:sldId id="2384" r:id="rId11"/>
    <p:sldId id="2383" r:id="rId12"/>
    <p:sldId id="2342" r:id="rId13"/>
    <p:sldId id="2382" r:id="rId14"/>
    <p:sldId id="2358" r:id="rId15"/>
    <p:sldId id="2365" r:id="rId16"/>
    <p:sldId id="2348" r:id="rId17"/>
    <p:sldId id="2403" r:id="rId18"/>
    <p:sldId id="2404" r:id="rId19"/>
    <p:sldId id="2405" r:id="rId20"/>
    <p:sldId id="2406" r:id="rId21"/>
    <p:sldId id="2407" r:id="rId22"/>
    <p:sldId id="2375" r:id="rId23"/>
    <p:sldId id="2376" r:id="rId24"/>
    <p:sldId id="2368" r:id="rId25"/>
    <p:sldId id="2379" r:id="rId26"/>
    <p:sldId id="2369" r:id="rId27"/>
    <p:sldId id="2392" r:id="rId28"/>
    <p:sldId id="2393" r:id="rId29"/>
    <p:sldId id="2394" r:id="rId30"/>
    <p:sldId id="2395" r:id="rId31"/>
    <p:sldId id="2397" r:id="rId32"/>
    <p:sldId id="2370" r:id="rId33"/>
    <p:sldId id="2380" r:id="rId34"/>
    <p:sldId id="2371" r:id="rId35"/>
    <p:sldId id="2378" r:id="rId36"/>
    <p:sldId id="2372" r:id="rId37"/>
    <p:sldId id="2373" r:id="rId38"/>
    <p:sldId id="2374" r:id="rId39"/>
    <p:sldId id="2391" r:id="rId40"/>
    <p:sldId id="2402" r:id="rId41"/>
  </p:sldIdLst>
  <p:sldSz cx="9906000" cy="6858000" type="A4"/>
  <p:notesSz cx="6797675" cy="9874250"/>
  <p:defaultTextStyle>
    <a:defPPr>
      <a:defRPr lang="ru-RU"/>
    </a:defPPr>
    <a:lvl1pPr algn="l" rtl="0" fontAlgn="base">
      <a:spcBef>
        <a:spcPct val="0"/>
      </a:spcBef>
      <a:spcAft>
        <a:spcPct val="0"/>
      </a:spcAft>
      <a:defRPr kern="1200">
        <a:solidFill>
          <a:schemeClr val="tx1"/>
        </a:solidFill>
        <a:latin typeface="Georgia" pitchFamily="18" charset="0"/>
        <a:ea typeface="+mn-ea"/>
        <a:cs typeface="Arial" charset="0"/>
      </a:defRPr>
    </a:lvl1pPr>
    <a:lvl2pPr marL="457200" algn="l" rtl="0" fontAlgn="base">
      <a:spcBef>
        <a:spcPct val="0"/>
      </a:spcBef>
      <a:spcAft>
        <a:spcPct val="0"/>
      </a:spcAft>
      <a:defRPr kern="1200">
        <a:solidFill>
          <a:schemeClr val="tx1"/>
        </a:solidFill>
        <a:latin typeface="Georgia" pitchFamily="18" charset="0"/>
        <a:ea typeface="+mn-ea"/>
        <a:cs typeface="Arial" charset="0"/>
      </a:defRPr>
    </a:lvl2pPr>
    <a:lvl3pPr marL="914400" algn="l" rtl="0" fontAlgn="base">
      <a:spcBef>
        <a:spcPct val="0"/>
      </a:spcBef>
      <a:spcAft>
        <a:spcPct val="0"/>
      </a:spcAft>
      <a:defRPr kern="1200">
        <a:solidFill>
          <a:schemeClr val="tx1"/>
        </a:solidFill>
        <a:latin typeface="Georgia" pitchFamily="18" charset="0"/>
        <a:ea typeface="+mn-ea"/>
        <a:cs typeface="Arial" charset="0"/>
      </a:defRPr>
    </a:lvl3pPr>
    <a:lvl4pPr marL="1371600" algn="l" rtl="0" fontAlgn="base">
      <a:spcBef>
        <a:spcPct val="0"/>
      </a:spcBef>
      <a:spcAft>
        <a:spcPct val="0"/>
      </a:spcAft>
      <a:defRPr kern="1200">
        <a:solidFill>
          <a:schemeClr val="tx1"/>
        </a:solidFill>
        <a:latin typeface="Georgia" pitchFamily="18" charset="0"/>
        <a:ea typeface="+mn-ea"/>
        <a:cs typeface="Arial" charset="0"/>
      </a:defRPr>
    </a:lvl4pPr>
    <a:lvl5pPr marL="1828800" algn="l" rtl="0" fontAlgn="base">
      <a:spcBef>
        <a:spcPct val="0"/>
      </a:spcBef>
      <a:spcAft>
        <a:spcPct val="0"/>
      </a:spcAft>
      <a:defRPr kern="1200">
        <a:solidFill>
          <a:schemeClr val="tx1"/>
        </a:solidFill>
        <a:latin typeface="Georgia" pitchFamily="18" charset="0"/>
        <a:ea typeface="+mn-ea"/>
        <a:cs typeface="Arial" charset="0"/>
      </a:defRPr>
    </a:lvl5pPr>
    <a:lvl6pPr marL="2286000" algn="l" defTabSz="914400" rtl="0" eaLnBrk="1" latinLnBrk="0" hangingPunct="1">
      <a:defRPr kern="1200">
        <a:solidFill>
          <a:schemeClr val="tx1"/>
        </a:solidFill>
        <a:latin typeface="Georgia" pitchFamily="18" charset="0"/>
        <a:ea typeface="+mn-ea"/>
        <a:cs typeface="Arial" charset="0"/>
      </a:defRPr>
    </a:lvl6pPr>
    <a:lvl7pPr marL="2743200" algn="l" defTabSz="914400" rtl="0" eaLnBrk="1" latinLnBrk="0" hangingPunct="1">
      <a:defRPr kern="1200">
        <a:solidFill>
          <a:schemeClr val="tx1"/>
        </a:solidFill>
        <a:latin typeface="Georgia" pitchFamily="18" charset="0"/>
        <a:ea typeface="+mn-ea"/>
        <a:cs typeface="Arial" charset="0"/>
      </a:defRPr>
    </a:lvl7pPr>
    <a:lvl8pPr marL="3200400" algn="l" defTabSz="914400" rtl="0" eaLnBrk="1" latinLnBrk="0" hangingPunct="1">
      <a:defRPr kern="1200">
        <a:solidFill>
          <a:schemeClr val="tx1"/>
        </a:solidFill>
        <a:latin typeface="Georgia" pitchFamily="18" charset="0"/>
        <a:ea typeface="+mn-ea"/>
        <a:cs typeface="Arial" charset="0"/>
      </a:defRPr>
    </a:lvl8pPr>
    <a:lvl9pPr marL="3657600" algn="l" defTabSz="914400" rtl="0" eaLnBrk="1" latinLnBrk="0" hangingPunct="1">
      <a:defRPr kern="1200">
        <a:solidFill>
          <a:schemeClr val="tx1"/>
        </a:solidFill>
        <a:latin typeface="Georgia" pitchFamily="18"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5353"/>
    <a:srgbClr val="C8C016"/>
    <a:srgbClr val="E9E9ED"/>
    <a:srgbClr val="53548A"/>
    <a:srgbClr val="D1D1DA"/>
    <a:srgbClr val="F9F1F8"/>
    <a:srgbClr val="557ACB"/>
    <a:srgbClr val="ED7A33"/>
    <a:srgbClr val="008EC0"/>
    <a:srgbClr val="7EC2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10A1B5D5-9B99-4C35-A422-299274C87663}" styleName="Средний стиль 1 - акцент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E8B1032C-EA38-4F05-BA0D-38AFFFC7BED3}" styleName="Светлый стиль 3 - акцент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E3FDE45-AF77-4B5C-9715-49D594BDF05E}" styleName="Светлый стиль 1 - акцент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C083E6E3-FA7D-4D7B-A595-EF9225AFEA82}" styleName="Светлый стиль 1 - акцент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Светлый стиль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8A107856-5554-42FB-B03E-39F5DBC370BA}" styleName="Средний стиль 4 - акцент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3B4B98B0-60AC-42C2-AFA5-B58CD77FA1E5}" styleName="Светлый стиль 1 - акцент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C89EF96-8CEA-46FF-86C4-4CE0E7609802}" styleName="Светлый стиль 3 - акцент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16DA210-FB5B-4158-B5E0-FEB733F419BA}" styleName="Светлый стиль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5152" autoAdjust="0"/>
    <p:restoredTop sz="79657" autoAdjust="0"/>
  </p:normalViewPr>
  <p:slideViewPr>
    <p:cSldViewPr snapToGrid="0" showGuides="1">
      <p:cViewPr>
        <p:scale>
          <a:sx n="100" d="100"/>
          <a:sy n="100" d="100"/>
        </p:scale>
        <p:origin x="-1560" y="-132"/>
      </p:cViewPr>
      <p:guideLst>
        <p:guide orient="horz" pos="2160"/>
        <p:guide pos="31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showGuides="1">
      <p:cViewPr varScale="1">
        <p:scale>
          <a:sx n="79" d="100"/>
          <a:sy n="79" d="100"/>
        </p:scale>
        <p:origin x="-3288" y="258"/>
      </p:cViewPr>
      <p:guideLst>
        <p:guide orient="horz" pos="3110"/>
        <p:guide pos="214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bwMode="auto">
          <a:xfrm>
            <a:off x="0" y="0"/>
            <a:ext cx="2946576" cy="494187"/>
          </a:xfrm>
          <a:prstGeom prst="rect">
            <a:avLst/>
          </a:prstGeom>
          <a:noFill/>
          <a:ln w="9525">
            <a:noFill/>
            <a:miter lim="800000"/>
            <a:headEnd/>
            <a:tailEnd/>
          </a:ln>
        </p:spPr>
        <p:txBody>
          <a:bodyPr vert="horz" wrap="square" lIns="86569" tIns="43282" rIns="86569" bIns="43282" numCol="1" anchor="t" anchorCtr="0" compatLnSpc="1">
            <a:prstTxWarp prst="textNoShape">
              <a:avLst/>
            </a:prstTxWarp>
          </a:bodyPr>
          <a:lstStyle>
            <a:lvl1pPr defTabSz="863932">
              <a:defRPr sz="1200">
                <a:latin typeface="Arial" pitchFamily="34" charset="0"/>
                <a:cs typeface="+mn-cs"/>
              </a:defRPr>
            </a:lvl1pPr>
          </a:lstStyle>
          <a:p>
            <a:pPr>
              <a:defRPr/>
            </a:pPr>
            <a:endParaRPr lang="ru-RU"/>
          </a:p>
        </p:txBody>
      </p:sp>
      <p:sp>
        <p:nvSpPr>
          <p:cNvPr id="3" name="Дата 2"/>
          <p:cNvSpPr>
            <a:spLocks noGrp="1"/>
          </p:cNvSpPr>
          <p:nvPr>
            <p:ph type="dt" sz="quarter" idx="1"/>
          </p:nvPr>
        </p:nvSpPr>
        <p:spPr bwMode="auto">
          <a:xfrm>
            <a:off x="3849482" y="0"/>
            <a:ext cx="2946575" cy="494187"/>
          </a:xfrm>
          <a:prstGeom prst="rect">
            <a:avLst/>
          </a:prstGeom>
          <a:noFill/>
          <a:ln w="9525">
            <a:noFill/>
            <a:miter lim="800000"/>
            <a:headEnd/>
            <a:tailEnd/>
          </a:ln>
        </p:spPr>
        <p:txBody>
          <a:bodyPr vert="horz" wrap="square" lIns="86569" tIns="43282" rIns="86569" bIns="43282" numCol="1" anchor="t" anchorCtr="0" compatLnSpc="1">
            <a:prstTxWarp prst="textNoShape">
              <a:avLst/>
            </a:prstTxWarp>
          </a:bodyPr>
          <a:lstStyle>
            <a:lvl1pPr algn="r" defTabSz="863932">
              <a:defRPr sz="1200">
                <a:latin typeface="Arial" pitchFamily="34" charset="0"/>
                <a:cs typeface="+mn-cs"/>
              </a:defRPr>
            </a:lvl1pPr>
          </a:lstStyle>
          <a:p>
            <a:pPr>
              <a:defRPr/>
            </a:pPr>
            <a:fld id="{C25E4452-428A-4B70-A3CC-F19F8F5F0476}" type="datetimeFigureOut">
              <a:rPr lang="ru-RU"/>
              <a:pPr>
                <a:defRPr/>
              </a:pPr>
              <a:t>04.06.2015</a:t>
            </a:fld>
            <a:endParaRPr lang="ru-RU" dirty="0"/>
          </a:p>
        </p:txBody>
      </p:sp>
      <p:sp>
        <p:nvSpPr>
          <p:cNvPr id="4" name="Нижний колонтитул 3"/>
          <p:cNvSpPr>
            <a:spLocks noGrp="1"/>
          </p:cNvSpPr>
          <p:nvPr>
            <p:ph type="ftr" sz="quarter" idx="2"/>
          </p:nvPr>
        </p:nvSpPr>
        <p:spPr bwMode="auto">
          <a:xfrm>
            <a:off x="0" y="9378485"/>
            <a:ext cx="2946576" cy="494187"/>
          </a:xfrm>
          <a:prstGeom prst="rect">
            <a:avLst/>
          </a:prstGeom>
          <a:noFill/>
          <a:ln w="9525">
            <a:noFill/>
            <a:miter lim="800000"/>
            <a:headEnd/>
            <a:tailEnd/>
          </a:ln>
        </p:spPr>
        <p:txBody>
          <a:bodyPr vert="horz" wrap="square" lIns="86569" tIns="43282" rIns="86569" bIns="43282" numCol="1" anchor="b" anchorCtr="0" compatLnSpc="1">
            <a:prstTxWarp prst="textNoShape">
              <a:avLst/>
            </a:prstTxWarp>
          </a:bodyPr>
          <a:lstStyle>
            <a:lvl1pPr defTabSz="863932">
              <a:defRPr sz="1200">
                <a:latin typeface="Arial" pitchFamily="34" charset="0"/>
                <a:cs typeface="+mn-cs"/>
              </a:defRPr>
            </a:lvl1pPr>
          </a:lstStyle>
          <a:p>
            <a:pPr>
              <a:defRPr/>
            </a:pPr>
            <a:endParaRPr lang="ru-RU"/>
          </a:p>
        </p:txBody>
      </p:sp>
      <p:sp>
        <p:nvSpPr>
          <p:cNvPr id="5" name="Номер слайда 4"/>
          <p:cNvSpPr>
            <a:spLocks noGrp="1"/>
          </p:cNvSpPr>
          <p:nvPr>
            <p:ph type="sldNum" sz="quarter" idx="3"/>
          </p:nvPr>
        </p:nvSpPr>
        <p:spPr bwMode="auto">
          <a:xfrm>
            <a:off x="3849482" y="9378485"/>
            <a:ext cx="2946575" cy="494187"/>
          </a:xfrm>
          <a:prstGeom prst="rect">
            <a:avLst/>
          </a:prstGeom>
          <a:noFill/>
          <a:ln w="9525">
            <a:noFill/>
            <a:miter lim="800000"/>
            <a:headEnd/>
            <a:tailEnd/>
          </a:ln>
        </p:spPr>
        <p:txBody>
          <a:bodyPr vert="horz" wrap="square" lIns="86569" tIns="43282" rIns="86569" bIns="43282" numCol="1" anchor="b" anchorCtr="0" compatLnSpc="1">
            <a:prstTxWarp prst="textNoShape">
              <a:avLst/>
            </a:prstTxWarp>
          </a:bodyPr>
          <a:lstStyle>
            <a:lvl1pPr algn="r" defTabSz="863932">
              <a:defRPr sz="1200">
                <a:latin typeface="Arial" pitchFamily="34" charset="0"/>
                <a:cs typeface="+mn-cs"/>
              </a:defRPr>
            </a:lvl1pPr>
          </a:lstStyle>
          <a:p>
            <a:pPr>
              <a:defRPr/>
            </a:pPr>
            <a:fld id="{41E48481-41A9-4D12-A99D-56C4F74EDC5F}" type="slidenum">
              <a:rPr lang="ru-RU"/>
              <a:pPr>
                <a:defRPr/>
              </a:pPr>
              <a:t>‹#›</a:t>
            </a:fld>
            <a:endParaRPr lang="ru-RU" dirty="0"/>
          </a:p>
        </p:txBody>
      </p:sp>
    </p:spTree>
    <p:extLst>
      <p:ext uri="{BB962C8B-B14F-4D97-AF65-F5344CB8AC3E}">
        <p14:creationId xmlns:p14="http://schemas.microsoft.com/office/powerpoint/2010/main" val="785892536"/>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bwMode="auto">
          <a:xfrm>
            <a:off x="0" y="0"/>
            <a:ext cx="2946576" cy="494187"/>
          </a:xfrm>
          <a:prstGeom prst="rect">
            <a:avLst/>
          </a:prstGeom>
          <a:noFill/>
          <a:ln w="9525">
            <a:noFill/>
            <a:miter lim="800000"/>
            <a:headEnd/>
            <a:tailEnd/>
          </a:ln>
        </p:spPr>
        <p:txBody>
          <a:bodyPr vert="horz" wrap="square" lIns="86700" tIns="43352" rIns="86700" bIns="43352" numCol="1" anchor="t" anchorCtr="0" compatLnSpc="1">
            <a:prstTxWarp prst="textNoShape">
              <a:avLst/>
            </a:prstTxWarp>
          </a:bodyPr>
          <a:lstStyle>
            <a:lvl1pPr defTabSz="863932">
              <a:defRPr sz="1200">
                <a:latin typeface="Calibri" pitchFamily="34" charset="0"/>
                <a:cs typeface="+mn-cs"/>
              </a:defRPr>
            </a:lvl1pPr>
          </a:lstStyle>
          <a:p>
            <a:pPr>
              <a:defRPr/>
            </a:pPr>
            <a:endParaRPr lang="ru-RU"/>
          </a:p>
        </p:txBody>
      </p:sp>
      <p:sp>
        <p:nvSpPr>
          <p:cNvPr id="3" name="Дата 2"/>
          <p:cNvSpPr>
            <a:spLocks noGrp="1"/>
          </p:cNvSpPr>
          <p:nvPr>
            <p:ph type="dt" idx="1"/>
          </p:nvPr>
        </p:nvSpPr>
        <p:spPr bwMode="auto">
          <a:xfrm>
            <a:off x="3849482" y="0"/>
            <a:ext cx="2946575" cy="494187"/>
          </a:xfrm>
          <a:prstGeom prst="rect">
            <a:avLst/>
          </a:prstGeom>
          <a:noFill/>
          <a:ln w="9525">
            <a:noFill/>
            <a:miter lim="800000"/>
            <a:headEnd/>
            <a:tailEnd/>
          </a:ln>
        </p:spPr>
        <p:txBody>
          <a:bodyPr vert="horz" wrap="square" lIns="86700" tIns="43352" rIns="86700" bIns="43352" numCol="1" anchor="t" anchorCtr="0" compatLnSpc="1">
            <a:prstTxWarp prst="textNoShape">
              <a:avLst/>
            </a:prstTxWarp>
          </a:bodyPr>
          <a:lstStyle>
            <a:lvl1pPr algn="r" defTabSz="863932">
              <a:defRPr sz="1200">
                <a:latin typeface="Calibri" pitchFamily="34" charset="0"/>
                <a:cs typeface="+mn-cs"/>
              </a:defRPr>
            </a:lvl1pPr>
          </a:lstStyle>
          <a:p>
            <a:pPr>
              <a:defRPr/>
            </a:pPr>
            <a:fld id="{789EFCF5-ACD2-4B01-8DDA-B38F46D2701A}" type="datetimeFigureOut">
              <a:rPr lang="ru-RU"/>
              <a:pPr>
                <a:defRPr/>
              </a:pPr>
              <a:t>04.06.2015</a:t>
            </a:fld>
            <a:endParaRPr lang="ru-RU" dirty="0"/>
          </a:p>
        </p:txBody>
      </p:sp>
      <p:sp>
        <p:nvSpPr>
          <p:cNvPr id="4" name="Образ слайда 3"/>
          <p:cNvSpPr>
            <a:spLocks noGrp="1" noRot="1" noChangeAspect="1"/>
          </p:cNvSpPr>
          <p:nvPr>
            <p:ph type="sldImg" idx="2"/>
          </p:nvPr>
        </p:nvSpPr>
        <p:spPr>
          <a:xfrm>
            <a:off x="747713" y="741363"/>
            <a:ext cx="5345112" cy="3702050"/>
          </a:xfrm>
          <a:prstGeom prst="rect">
            <a:avLst/>
          </a:prstGeom>
          <a:noFill/>
          <a:ln w="12700">
            <a:solidFill>
              <a:prstClr val="black"/>
            </a:solidFill>
          </a:ln>
        </p:spPr>
        <p:txBody>
          <a:bodyPr vert="horz" lIns="104339" tIns="52172" rIns="104339" bIns="52172" rtlCol="0" anchor="ctr"/>
          <a:lstStyle/>
          <a:p>
            <a:pPr lvl="0"/>
            <a:endParaRPr lang="ru-RU" noProof="0" dirty="0"/>
          </a:p>
        </p:txBody>
      </p:sp>
      <p:sp>
        <p:nvSpPr>
          <p:cNvPr id="5" name="Заметки 4"/>
          <p:cNvSpPr>
            <a:spLocks noGrp="1"/>
          </p:cNvSpPr>
          <p:nvPr>
            <p:ph type="body" sz="quarter" idx="3"/>
          </p:nvPr>
        </p:nvSpPr>
        <p:spPr bwMode="auto">
          <a:xfrm>
            <a:off x="681225" y="4689243"/>
            <a:ext cx="5435226" cy="4444518"/>
          </a:xfrm>
          <a:prstGeom prst="rect">
            <a:avLst/>
          </a:prstGeom>
          <a:noFill/>
          <a:ln w="9525">
            <a:noFill/>
            <a:miter lim="800000"/>
            <a:headEnd/>
            <a:tailEnd/>
          </a:ln>
        </p:spPr>
        <p:txBody>
          <a:bodyPr vert="horz" wrap="square" lIns="86700" tIns="43352" rIns="86700" bIns="43352" numCol="1" anchor="t" anchorCtr="0" compatLnSpc="1">
            <a:prstTxWarp prst="textNoShape">
              <a:avLst/>
            </a:prstTxWarp>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bwMode="auto">
          <a:xfrm>
            <a:off x="0" y="9378485"/>
            <a:ext cx="2946576" cy="494187"/>
          </a:xfrm>
          <a:prstGeom prst="rect">
            <a:avLst/>
          </a:prstGeom>
          <a:noFill/>
          <a:ln w="9525">
            <a:noFill/>
            <a:miter lim="800000"/>
            <a:headEnd/>
            <a:tailEnd/>
          </a:ln>
        </p:spPr>
        <p:txBody>
          <a:bodyPr vert="horz" wrap="square" lIns="86700" tIns="43352" rIns="86700" bIns="43352" numCol="1" anchor="b" anchorCtr="0" compatLnSpc="1">
            <a:prstTxWarp prst="textNoShape">
              <a:avLst/>
            </a:prstTxWarp>
          </a:bodyPr>
          <a:lstStyle>
            <a:lvl1pPr defTabSz="863932">
              <a:defRPr sz="1200">
                <a:latin typeface="Calibri" pitchFamily="34" charset="0"/>
                <a:cs typeface="+mn-cs"/>
              </a:defRPr>
            </a:lvl1pPr>
          </a:lstStyle>
          <a:p>
            <a:pPr>
              <a:defRPr/>
            </a:pPr>
            <a:endParaRPr lang="ru-RU"/>
          </a:p>
        </p:txBody>
      </p:sp>
      <p:sp>
        <p:nvSpPr>
          <p:cNvPr id="7" name="Номер слайда 6"/>
          <p:cNvSpPr>
            <a:spLocks noGrp="1"/>
          </p:cNvSpPr>
          <p:nvPr>
            <p:ph type="sldNum" sz="quarter" idx="5"/>
          </p:nvPr>
        </p:nvSpPr>
        <p:spPr bwMode="auto">
          <a:xfrm>
            <a:off x="3849482" y="9378485"/>
            <a:ext cx="2946575" cy="494187"/>
          </a:xfrm>
          <a:prstGeom prst="rect">
            <a:avLst/>
          </a:prstGeom>
          <a:noFill/>
          <a:ln w="9525">
            <a:noFill/>
            <a:miter lim="800000"/>
            <a:headEnd/>
            <a:tailEnd/>
          </a:ln>
        </p:spPr>
        <p:txBody>
          <a:bodyPr vert="horz" wrap="square" lIns="86700" tIns="43352" rIns="86700" bIns="43352" numCol="1" anchor="b" anchorCtr="0" compatLnSpc="1">
            <a:prstTxWarp prst="textNoShape">
              <a:avLst/>
            </a:prstTxWarp>
          </a:bodyPr>
          <a:lstStyle>
            <a:lvl1pPr algn="r" defTabSz="863932">
              <a:defRPr sz="1200">
                <a:latin typeface="Calibri" pitchFamily="34" charset="0"/>
                <a:cs typeface="+mn-cs"/>
              </a:defRPr>
            </a:lvl1pPr>
          </a:lstStyle>
          <a:p>
            <a:pPr>
              <a:defRPr/>
            </a:pPr>
            <a:fld id="{A2AAE6FE-062E-412A-9F91-5944E224020F}" type="slidenum">
              <a:rPr lang="ru-RU"/>
              <a:pPr>
                <a:defRPr/>
              </a:pPr>
              <a:t>‹#›</a:t>
            </a:fld>
            <a:endParaRPr lang="ru-RU" dirty="0"/>
          </a:p>
        </p:txBody>
      </p:sp>
    </p:spTree>
    <p:extLst>
      <p:ext uri="{BB962C8B-B14F-4D97-AF65-F5344CB8AC3E}">
        <p14:creationId xmlns:p14="http://schemas.microsoft.com/office/powerpoint/2010/main" val="710995475"/>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lstStyle>
            <a:lvl1pPr defTabSz="915988">
              <a:defRPr sz="2400">
                <a:solidFill>
                  <a:schemeClr val="tx1"/>
                </a:solidFill>
                <a:latin typeface="Times New Roman" pitchFamily="18" charset="0"/>
              </a:defRPr>
            </a:lvl1pPr>
            <a:lvl2pPr marL="742950" indent="-285750" defTabSz="915988">
              <a:defRPr sz="2400">
                <a:solidFill>
                  <a:schemeClr val="tx1"/>
                </a:solidFill>
                <a:latin typeface="Times New Roman" pitchFamily="18" charset="0"/>
              </a:defRPr>
            </a:lvl2pPr>
            <a:lvl3pPr marL="1143000" indent="-228600" defTabSz="915988">
              <a:defRPr sz="2400">
                <a:solidFill>
                  <a:schemeClr val="tx1"/>
                </a:solidFill>
                <a:latin typeface="Times New Roman" pitchFamily="18" charset="0"/>
              </a:defRPr>
            </a:lvl3pPr>
            <a:lvl4pPr marL="1600200" indent="-228600" defTabSz="915988">
              <a:defRPr sz="2400">
                <a:solidFill>
                  <a:schemeClr val="tx1"/>
                </a:solidFill>
                <a:latin typeface="Times New Roman" pitchFamily="18" charset="0"/>
              </a:defRPr>
            </a:lvl4pPr>
            <a:lvl5pPr marL="2057400" indent="-228600" defTabSz="915988">
              <a:defRPr sz="2400">
                <a:solidFill>
                  <a:schemeClr val="tx1"/>
                </a:solidFill>
                <a:latin typeface="Times New Roman" pitchFamily="18" charset="0"/>
              </a:defRPr>
            </a:lvl5pPr>
            <a:lvl6pPr marL="2514600" indent="-228600" algn="ctr" defTabSz="915988" eaLnBrk="0" fontAlgn="base" hangingPunct="0">
              <a:spcBef>
                <a:spcPct val="0"/>
              </a:spcBef>
              <a:spcAft>
                <a:spcPct val="0"/>
              </a:spcAft>
              <a:defRPr sz="2400">
                <a:solidFill>
                  <a:schemeClr val="tx1"/>
                </a:solidFill>
                <a:latin typeface="Times New Roman" pitchFamily="18" charset="0"/>
              </a:defRPr>
            </a:lvl6pPr>
            <a:lvl7pPr marL="2971800" indent="-228600" algn="ctr" defTabSz="915988" eaLnBrk="0" fontAlgn="base" hangingPunct="0">
              <a:spcBef>
                <a:spcPct val="0"/>
              </a:spcBef>
              <a:spcAft>
                <a:spcPct val="0"/>
              </a:spcAft>
              <a:defRPr sz="2400">
                <a:solidFill>
                  <a:schemeClr val="tx1"/>
                </a:solidFill>
                <a:latin typeface="Times New Roman" pitchFamily="18" charset="0"/>
              </a:defRPr>
            </a:lvl7pPr>
            <a:lvl8pPr marL="3429000" indent="-228600" algn="ctr" defTabSz="915988" eaLnBrk="0" fontAlgn="base" hangingPunct="0">
              <a:spcBef>
                <a:spcPct val="0"/>
              </a:spcBef>
              <a:spcAft>
                <a:spcPct val="0"/>
              </a:spcAft>
              <a:defRPr sz="2400">
                <a:solidFill>
                  <a:schemeClr val="tx1"/>
                </a:solidFill>
                <a:latin typeface="Times New Roman" pitchFamily="18" charset="0"/>
              </a:defRPr>
            </a:lvl8pPr>
            <a:lvl9pPr marL="3886200" indent="-228600" algn="ctr" defTabSz="915988" eaLnBrk="0" fontAlgn="base" hangingPunct="0">
              <a:spcBef>
                <a:spcPct val="0"/>
              </a:spcBef>
              <a:spcAft>
                <a:spcPct val="0"/>
              </a:spcAft>
              <a:defRPr sz="2400">
                <a:solidFill>
                  <a:schemeClr val="tx1"/>
                </a:solidFill>
                <a:latin typeface="Times New Roman" pitchFamily="18" charset="0"/>
              </a:defRPr>
            </a:lvl9pPr>
          </a:lstStyle>
          <a:p>
            <a:fld id="{4A69D33B-40AD-46A9-AB1B-963F1BA1FA46}" type="slidenum">
              <a:rPr lang="ru-RU" altLang="ru-RU" sz="1200" smtClean="0">
                <a:solidFill>
                  <a:prstClr val="black"/>
                </a:solidFill>
              </a:rPr>
              <a:pPr/>
              <a:t>0</a:t>
            </a:fld>
            <a:endParaRPr lang="ru-RU" altLang="ru-RU" sz="1200" smtClean="0">
              <a:solidFill>
                <a:prstClr val="black"/>
              </a:solidFill>
            </a:endParaRPr>
          </a:p>
        </p:txBody>
      </p:sp>
      <p:sp>
        <p:nvSpPr>
          <p:cNvPr id="20483" name="Rectangle 2"/>
          <p:cNvSpPr>
            <a:spLocks noGrp="1" noRot="1" noChangeAspect="1" noChangeArrowheads="1" noTextEdit="1"/>
          </p:cNvSpPr>
          <p:nvPr>
            <p:ph type="sldImg"/>
          </p:nvPr>
        </p:nvSpPr>
        <p:spPr>
          <a:xfrm>
            <a:off x="725488" y="739775"/>
            <a:ext cx="5346700" cy="3703638"/>
          </a:xfrm>
          <a:ln/>
        </p:spPr>
      </p:sp>
      <p:sp>
        <p:nvSpPr>
          <p:cNvPr id="20484"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lstStyle/>
          <a:p>
            <a:pPr algn="ctr"/>
            <a:endParaRPr lang="ru-RU" altLang="ru-RU" sz="1300"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Образ слайда 1"/>
          <p:cNvSpPr>
            <a:spLocks noGrp="1" noRot="1" noChangeAspect="1" noTextEdit="1"/>
          </p:cNvSpPr>
          <p:nvPr>
            <p:ph type="sldImg"/>
          </p:nvPr>
        </p:nvSpPr>
        <p:spPr bwMode="auto">
          <a:xfrm>
            <a:off x="31750" y="0"/>
            <a:ext cx="6704013" cy="46418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Заметки 2"/>
          <p:cNvSpPr>
            <a:spLocks noGrp="1"/>
          </p:cNvSpPr>
          <p:nvPr>
            <p:ph type="body" idx="1"/>
          </p:nvPr>
        </p:nvSpPr>
        <p:spPr>
          <a:xfrm>
            <a:off x="0" y="4678191"/>
            <a:ext cx="6797675" cy="519605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endParaRPr lang="ru-RU" sz="1200" kern="1200" dirty="0" smtClean="0">
              <a:solidFill>
                <a:schemeClr val="tx1"/>
              </a:solidFill>
              <a:effectLst/>
              <a:latin typeface="+mn-lt"/>
              <a:ea typeface="+mn-ea"/>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Образ слайда 1"/>
          <p:cNvSpPr>
            <a:spLocks noGrp="1" noRot="1" noChangeAspect="1" noTextEdit="1"/>
          </p:cNvSpPr>
          <p:nvPr>
            <p:ph type="sldImg"/>
          </p:nvPr>
        </p:nvSpPr>
        <p:spPr bwMode="auto">
          <a:xfrm>
            <a:off x="31750" y="0"/>
            <a:ext cx="6704013" cy="46418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Заметки 2"/>
          <p:cNvSpPr>
            <a:spLocks noGrp="1"/>
          </p:cNvSpPr>
          <p:nvPr>
            <p:ph type="body" idx="1"/>
          </p:nvPr>
        </p:nvSpPr>
        <p:spPr>
          <a:xfrm>
            <a:off x="0" y="4678191"/>
            <a:ext cx="6797675" cy="519605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endParaRPr lang="ru-RU" sz="1200" kern="1200" dirty="0" smtClean="0">
              <a:solidFill>
                <a:schemeClr val="tx1"/>
              </a:solidFill>
              <a:effectLst/>
              <a:latin typeface="+mn-lt"/>
              <a:ea typeface="+mn-ea"/>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Образ слайда 1"/>
          <p:cNvSpPr>
            <a:spLocks noGrp="1" noRot="1" noChangeAspect="1" noTextEdit="1"/>
          </p:cNvSpPr>
          <p:nvPr>
            <p:ph type="sldImg"/>
          </p:nvPr>
        </p:nvSpPr>
        <p:spPr bwMode="auto">
          <a:xfrm>
            <a:off x="31750" y="0"/>
            <a:ext cx="6704013" cy="46418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Заметки 2"/>
          <p:cNvSpPr>
            <a:spLocks noGrp="1"/>
          </p:cNvSpPr>
          <p:nvPr>
            <p:ph type="body" idx="1"/>
          </p:nvPr>
        </p:nvSpPr>
        <p:spPr>
          <a:xfrm>
            <a:off x="0" y="4678191"/>
            <a:ext cx="6797675" cy="519605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endParaRPr lang="ru-RU" sz="1200" kern="1200" dirty="0" smtClean="0">
              <a:solidFill>
                <a:schemeClr val="tx1"/>
              </a:solidFill>
              <a:effectLst/>
              <a:latin typeface="+mn-lt"/>
              <a:ea typeface="+mn-ea"/>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Образ слайда 1"/>
          <p:cNvSpPr>
            <a:spLocks noGrp="1" noRot="1" noChangeAspect="1" noTextEdit="1"/>
          </p:cNvSpPr>
          <p:nvPr>
            <p:ph type="sldImg"/>
          </p:nvPr>
        </p:nvSpPr>
        <p:spPr bwMode="auto">
          <a:xfrm>
            <a:off x="31750" y="0"/>
            <a:ext cx="6704013" cy="46418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Заметки 2"/>
          <p:cNvSpPr>
            <a:spLocks noGrp="1"/>
          </p:cNvSpPr>
          <p:nvPr>
            <p:ph type="body" idx="1"/>
          </p:nvPr>
        </p:nvSpPr>
        <p:spPr>
          <a:xfrm>
            <a:off x="0" y="4678191"/>
            <a:ext cx="6797675" cy="519605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endParaRPr lang="ru-RU" sz="1200" kern="1200" dirty="0" smtClean="0">
              <a:solidFill>
                <a:schemeClr val="tx1"/>
              </a:solidFill>
              <a:effectLst/>
              <a:latin typeface="+mn-lt"/>
              <a:ea typeface="+mn-ea"/>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Образ слайда 1"/>
          <p:cNvSpPr>
            <a:spLocks noGrp="1" noRot="1" noChangeAspect="1" noTextEdit="1"/>
          </p:cNvSpPr>
          <p:nvPr>
            <p:ph type="sldImg"/>
          </p:nvPr>
        </p:nvSpPr>
        <p:spPr bwMode="auto">
          <a:xfrm>
            <a:off x="31750" y="0"/>
            <a:ext cx="6704013" cy="46418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Заметки 2"/>
          <p:cNvSpPr>
            <a:spLocks noGrp="1"/>
          </p:cNvSpPr>
          <p:nvPr>
            <p:ph type="body" idx="1"/>
          </p:nvPr>
        </p:nvSpPr>
        <p:spPr>
          <a:xfrm>
            <a:off x="0" y="4678191"/>
            <a:ext cx="6797675" cy="519605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endParaRPr lang="ru-RU" sz="1200" kern="1200" dirty="0" smtClean="0">
              <a:solidFill>
                <a:schemeClr val="tx1"/>
              </a:solidFill>
              <a:effectLst/>
              <a:latin typeface="+mn-lt"/>
              <a:ea typeface="+mn-ea"/>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Образ слайда 1"/>
          <p:cNvSpPr>
            <a:spLocks noGrp="1" noRot="1" noChangeAspect="1" noTextEdit="1"/>
          </p:cNvSpPr>
          <p:nvPr>
            <p:ph type="sldImg"/>
          </p:nvPr>
        </p:nvSpPr>
        <p:spPr bwMode="auto">
          <a:xfrm>
            <a:off x="31750" y="0"/>
            <a:ext cx="6704013" cy="46418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Заметки 2"/>
          <p:cNvSpPr>
            <a:spLocks noGrp="1"/>
          </p:cNvSpPr>
          <p:nvPr>
            <p:ph type="body" idx="1"/>
          </p:nvPr>
        </p:nvSpPr>
        <p:spPr>
          <a:xfrm>
            <a:off x="0" y="4678191"/>
            <a:ext cx="6797675" cy="519605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endParaRPr lang="ru-RU" sz="1200" kern="1200" dirty="0" smtClean="0">
              <a:solidFill>
                <a:schemeClr val="tx1"/>
              </a:solidFill>
              <a:effectLst/>
              <a:latin typeface="+mn-lt"/>
              <a:ea typeface="+mn-ea"/>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Образ слайда 1"/>
          <p:cNvSpPr>
            <a:spLocks noGrp="1" noRot="1" noChangeAspect="1" noTextEdit="1"/>
          </p:cNvSpPr>
          <p:nvPr>
            <p:ph type="sldImg"/>
          </p:nvPr>
        </p:nvSpPr>
        <p:spPr bwMode="auto">
          <a:xfrm>
            <a:off x="31750" y="0"/>
            <a:ext cx="6704013" cy="46418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Заметки 2"/>
          <p:cNvSpPr>
            <a:spLocks noGrp="1"/>
          </p:cNvSpPr>
          <p:nvPr>
            <p:ph type="body" idx="1"/>
          </p:nvPr>
        </p:nvSpPr>
        <p:spPr>
          <a:xfrm>
            <a:off x="0" y="4678191"/>
            <a:ext cx="6797675" cy="519605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endParaRPr lang="ru-RU" sz="1200" kern="1200" dirty="0" smtClean="0">
              <a:solidFill>
                <a:schemeClr val="tx1"/>
              </a:solidFill>
              <a:effectLst/>
              <a:latin typeface="+mn-lt"/>
              <a:ea typeface="+mn-ea"/>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Образ слайда 1"/>
          <p:cNvSpPr>
            <a:spLocks noGrp="1" noRot="1" noChangeAspect="1" noTextEdit="1"/>
          </p:cNvSpPr>
          <p:nvPr>
            <p:ph type="sldImg"/>
          </p:nvPr>
        </p:nvSpPr>
        <p:spPr bwMode="auto">
          <a:xfrm>
            <a:off x="31750" y="0"/>
            <a:ext cx="6704013" cy="46418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Заметки 2"/>
          <p:cNvSpPr>
            <a:spLocks noGrp="1"/>
          </p:cNvSpPr>
          <p:nvPr>
            <p:ph type="body" idx="1"/>
          </p:nvPr>
        </p:nvSpPr>
        <p:spPr>
          <a:xfrm>
            <a:off x="0" y="4678191"/>
            <a:ext cx="6797675" cy="519605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endParaRPr lang="ru-RU" sz="1200" kern="1200" dirty="0" smtClean="0">
              <a:solidFill>
                <a:schemeClr val="tx1"/>
              </a:solidFill>
              <a:effectLst/>
              <a:latin typeface="+mn-lt"/>
              <a:ea typeface="+mn-ea"/>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Образ слайда 1"/>
          <p:cNvSpPr>
            <a:spLocks noGrp="1" noRot="1" noChangeAspect="1" noTextEdit="1"/>
          </p:cNvSpPr>
          <p:nvPr>
            <p:ph type="sldImg"/>
          </p:nvPr>
        </p:nvSpPr>
        <p:spPr bwMode="auto">
          <a:xfrm>
            <a:off x="31750" y="0"/>
            <a:ext cx="6704013" cy="46418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Заметки 2"/>
          <p:cNvSpPr>
            <a:spLocks noGrp="1"/>
          </p:cNvSpPr>
          <p:nvPr>
            <p:ph type="body" idx="1"/>
          </p:nvPr>
        </p:nvSpPr>
        <p:spPr>
          <a:xfrm>
            <a:off x="0" y="4678191"/>
            <a:ext cx="6797675" cy="519605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endParaRPr lang="ru-RU" sz="1200" kern="1200" dirty="0" smtClean="0">
              <a:solidFill>
                <a:schemeClr val="tx1"/>
              </a:solidFill>
              <a:effectLst/>
              <a:latin typeface="+mn-lt"/>
              <a:ea typeface="+mn-ea"/>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Образ слайда 1"/>
          <p:cNvSpPr>
            <a:spLocks noGrp="1" noRot="1" noChangeAspect="1" noTextEdit="1"/>
          </p:cNvSpPr>
          <p:nvPr>
            <p:ph type="sldImg"/>
          </p:nvPr>
        </p:nvSpPr>
        <p:spPr bwMode="auto">
          <a:xfrm>
            <a:off x="31750" y="0"/>
            <a:ext cx="6704013" cy="46418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Заметки 2"/>
          <p:cNvSpPr>
            <a:spLocks noGrp="1"/>
          </p:cNvSpPr>
          <p:nvPr>
            <p:ph type="body" idx="1"/>
          </p:nvPr>
        </p:nvSpPr>
        <p:spPr>
          <a:xfrm>
            <a:off x="0" y="4678191"/>
            <a:ext cx="6797675" cy="519605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endParaRPr lang="ru-RU" sz="1200" kern="1200" dirty="0" smtClean="0">
              <a:solidFill>
                <a:schemeClr val="tx1"/>
              </a:solidFill>
              <a:effectLst/>
              <a:latin typeface="+mn-lt"/>
              <a:ea typeface="+mn-ea"/>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Образ слайда 1"/>
          <p:cNvSpPr>
            <a:spLocks noGrp="1" noRot="1" noChangeAspect="1" noTextEdit="1"/>
          </p:cNvSpPr>
          <p:nvPr>
            <p:ph type="sldImg"/>
          </p:nvPr>
        </p:nvSpPr>
        <p:spPr>
          <a:xfrm>
            <a:off x="725488" y="741363"/>
            <a:ext cx="5346700" cy="3702050"/>
          </a:xfrm>
          <a:ln/>
        </p:spPr>
      </p:sp>
      <p:sp>
        <p:nvSpPr>
          <p:cNvPr id="21507" name="Заметки 2"/>
          <p:cNvSpPr>
            <a:spLocks noGrp="1"/>
          </p:cNvSpPr>
          <p:nvPr>
            <p:ph type="body"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lstStyle/>
          <a:p>
            <a:pPr>
              <a:defRPr/>
            </a:pPr>
            <a:r>
              <a:rPr lang="ru-RU" dirty="0" smtClean="0">
                <a:latin typeface="+mn-lt"/>
              </a:rPr>
              <a:t> В целях создания </a:t>
            </a:r>
            <a:r>
              <a:rPr lang="ru-RU" b="1" dirty="0" smtClean="0">
                <a:latin typeface="+mn-lt"/>
              </a:rPr>
              <a:t>единого</a:t>
            </a:r>
            <a:r>
              <a:rPr lang="ru-RU" dirty="0" smtClean="0">
                <a:latin typeface="+mn-lt"/>
              </a:rPr>
              <a:t> </a:t>
            </a:r>
            <a:r>
              <a:rPr lang="ru-RU" b="1" dirty="0" smtClean="0">
                <a:solidFill>
                  <a:srgbClr val="3E3F68"/>
                </a:solidFill>
                <a:latin typeface="Cambria" pitchFamily="18" charset="0"/>
                <a:cs typeface="Times New Roman" pitchFamily="18" charset="0"/>
              </a:rPr>
              <a:t>реестра государственных (муниципальных) услуг (выполнение работ) в Бюджетный кодекс российской Федерации Федеральным законом от </a:t>
            </a:r>
            <a:r>
              <a:rPr lang="en-US" dirty="0" smtClean="0">
                <a:latin typeface="+mn-lt"/>
              </a:rPr>
              <a:t>23.07.2013 N 252-</a:t>
            </a:r>
            <a:r>
              <a:rPr lang="ru-RU" dirty="0" smtClean="0">
                <a:latin typeface="+mn-lt"/>
              </a:rPr>
              <a:t>ФЗ были внесены изменения, согласно которым формирование государственных (муниципальных) заданий осуществляется в соответствии с ведомственными перечнями государственных (муниципальных) услуг и работ, которые должны формироваться на основании базовых (отраслевых) перечней государственных (муниципальных) услуг и работ, утверждаемых для всех уровней публично-правовых образований федеральными органами исполнительной власти, осуществляющими функции по выработке государственной политики и нормативно-правовому регулированию в установленных сферах деятельности</a:t>
            </a:r>
            <a:r>
              <a:rPr lang="ru-RU" dirty="0" smtClean="0"/>
              <a:t>.</a:t>
            </a:r>
          </a:p>
          <a:p>
            <a:pPr>
              <a:defRPr/>
            </a:pPr>
            <a:r>
              <a:rPr lang="ru-RU" dirty="0" smtClean="0">
                <a:latin typeface="+mn-lt"/>
              </a:rPr>
              <a:t>В целях реализации указанной нормы Кодекса принято постановление Правительства Российской Федерации от 26.02.2014 № 151 «О формировании и ведении базовых (отраслевых) перечней государственных и муниципальных услуг и работ, формировании, ведении и утверждении ведомственных перечней государственных услуг и работ, оказываемых и выполняемых федеральными государственными учреждениями, и об общих требованиях к формированию, ведению и утверждению ведомственных перечней государственных (муниципальных) услуг и работ, оказываемых и выполняемых государственными учреждениями субъектов Российской Федерации (муниципальными учреждениями)» (далее – Постановление).</a:t>
            </a:r>
          </a:p>
          <a:p>
            <a:pPr>
              <a:defRPr/>
            </a:pPr>
            <a:r>
              <a:rPr lang="ru-RU" dirty="0" smtClean="0">
                <a:latin typeface="+mn-lt"/>
              </a:rPr>
              <a:t>Согласно Постановлению федеральным органам исполнительной власти, осуществляющим функции по выработке государственной политики и нормативно-правовому регулированию в установленных сферах деятельности, необходимо до 1 июля 2014 г. обеспечить утверждение Базовых (отраслевых) перечней.</a:t>
            </a:r>
          </a:p>
          <a:p>
            <a:pPr>
              <a:defRPr/>
            </a:pPr>
            <a:r>
              <a:rPr lang="ru-RU" dirty="0" smtClean="0">
                <a:latin typeface="+mn-lt"/>
              </a:rPr>
              <a:t>В соответствии с положениями статьи 5 Федерального закона № 252-ФЗ </a:t>
            </a:r>
            <a:r>
              <a:rPr lang="ru-RU" b="1" dirty="0" smtClean="0">
                <a:latin typeface="+mn-lt"/>
              </a:rPr>
              <a:t>бюджеты бюджетной системы Российской Федерации на 2016 год и на плановый период 2017 и 2018 годов </a:t>
            </a:r>
            <a:r>
              <a:rPr lang="ru-RU" dirty="0" smtClean="0">
                <a:latin typeface="+mn-lt"/>
              </a:rPr>
              <a:t>должны быть сформированы с учетом вышеназванных требований об установлении единых перечней государственных (муниципальных) услуг (работ).</a:t>
            </a:r>
          </a:p>
          <a:p>
            <a:pPr>
              <a:defRPr/>
            </a:pPr>
            <a:r>
              <a:rPr lang="ru-RU" dirty="0" smtClean="0">
                <a:latin typeface="+mn-lt"/>
              </a:rPr>
              <a:t>Таким образом, в настоящее время законодательством Российской Федерации предусмотрена возможность внедрения единой методологической основы финансового обеспечения  государственных (муниципальных) услуг на основании единого перечня государственных (муниципальных) услуг и общего порядка определения нормативных затрат.</a:t>
            </a:r>
          </a:p>
          <a:p>
            <a:pPr>
              <a:defRPr/>
            </a:pPr>
            <a:r>
              <a:rPr lang="ru-RU" dirty="0" smtClean="0">
                <a:latin typeface="+mn-lt"/>
              </a:rPr>
              <a:t>Указанные нормы должны получить развитие в нормативных правовых актах Правительства Российской Федерации и федеральных органов исполнительной власти с дальнейшим тиражированием единых подходов на уровне субъектов Российской Федерации, муниципальных образований с учетом особенностей функционирования государственных (муниципальных) учреждений с применением отраслевой и региональной специфики (с возможностью применения корректирующих или иных расчетных коэффициентов).</a:t>
            </a:r>
          </a:p>
          <a:p>
            <a:pPr>
              <a:defRPr/>
            </a:pPr>
            <a:endParaRPr lang="ru-RU" altLang="ru-RU" dirty="0" smtClean="0"/>
          </a:p>
        </p:txBody>
      </p:sp>
      <p:sp>
        <p:nvSpPr>
          <p:cNvPr id="31748" name="Номер слайда 3"/>
          <p:cNvSpPr>
            <a:spLocks noGrp="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lstStyle>
            <a:lvl1pPr defTabSz="915988">
              <a:defRPr sz="2400">
                <a:solidFill>
                  <a:schemeClr val="tx1"/>
                </a:solidFill>
                <a:latin typeface="Times New Roman" pitchFamily="18" charset="0"/>
              </a:defRPr>
            </a:lvl1pPr>
            <a:lvl2pPr marL="742950" indent="-285750" defTabSz="915988">
              <a:defRPr sz="2400">
                <a:solidFill>
                  <a:schemeClr val="tx1"/>
                </a:solidFill>
                <a:latin typeface="Times New Roman" pitchFamily="18" charset="0"/>
              </a:defRPr>
            </a:lvl2pPr>
            <a:lvl3pPr marL="1143000" indent="-228600" defTabSz="915988">
              <a:defRPr sz="2400">
                <a:solidFill>
                  <a:schemeClr val="tx1"/>
                </a:solidFill>
                <a:latin typeface="Times New Roman" pitchFamily="18" charset="0"/>
              </a:defRPr>
            </a:lvl3pPr>
            <a:lvl4pPr marL="1600200" indent="-228600" defTabSz="915988">
              <a:defRPr sz="2400">
                <a:solidFill>
                  <a:schemeClr val="tx1"/>
                </a:solidFill>
                <a:latin typeface="Times New Roman" pitchFamily="18" charset="0"/>
              </a:defRPr>
            </a:lvl4pPr>
            <a:lvl5pPr marL="2057400" indent="-228600" defTabSz="915988">
              <a:defRPr sz="2400">
                <a:solidFill>
                  <a:schemeClr val="tx1"/>
                </a:solidFill>
                <a:latin typeface="Times New Roman" pitchFamily="18" charset="0"/>
              </a:defRPr>
            </a:lvl5pPr>
            <a:lvl6pPr marL="2514600" indent="-228600" algn="ctr" defTabSz="915988" eaLnBrk="0" fontAlgn="base" hangingPunct="0">
              <a:spcBef>
                <a:spcPct val="0"/>
              </a:spcBef>
              <a:spcAft>
                <a:spcPct val="0"/>
              </a:spcAft>
              <a:defRPr sz="2400">
                <a:solidFill>
                  <a:schemeClr val="tx1"/>
                </a:solidFill>
                <a:latin typeface="Times New Roman" pitchFamily="18" charset="0"/>
              </a:defRPr>
            </a:lvl6pPr>
            <a:lvl7pPr marL="2971800" indent="-228600" algn="ctr" defTabSz="915988" eaLnBrk="0" fontAlgn="base" hangingPunct="0">
              <a:spcBef>
                <a:spcPct val="0"/>
              </a:spcBef>
              <a:spcAft>
                <a:spcPct val="0"/>
              </a:spcAft>
              <a:defRPr sz="2400">
                <a:solidFill>
                  <a:schemeClr val="tx1"/>
                </a:solidFill>
                <a:latin typeface="Times New Roman" pitchFamily="18" charset="0"/>
              </a:defRPr>
            </a:lvl7pPr>
            <a:lvl8pPr marL="3429000" indent="-228600" algn="ctr" defTabSz="915988" eaLnBrk="0" fontAlgn="base" hangingPunct="0">
              <a:spcBef>
                <a:spcPct val="0"/>
              </a:spcBef>
              <a:spcAft>
                <a:spcPct val="0"/>
              </a:spcAft>
              <a:defRPr sz="2400">
                <a:solidFill>
                  <a:schemeClr val="tx1"/>
                </a:solidFill>
                <a:latin typeface="Times New Roman" pitchFamily="18" charset="0"/>
              </a:defRPr>
            </a:lvl8pPr>
            <a:lvl9pPr marL="3886200" indent="-228600" algn="ctr" defTabSz="915988" eaLnBrk="0" fontAlgn="base" hangingPunct="0">
              <a:spcBef>
                <a:spcPct val="0"/>
              </a:spcBef>
              <a:spcAft>
                <a:spcPct val="0"/>
              </a:spcAft>
              <a:defRPr sz="2400">
                <a:solidFill>
                  <a:schemeClr val="tx1"/>
                </a:solidFill>
                <a:latin typeface="Times New Roman" pitchFamily="18" charset="0"/>
              </a:defRPr>
            </a:lvl9pPr>
          </a:lstStyle>
          <a:p>
            <a:fld id="{E7569506-8321-4E0F-AA07-7EDAA1264F1D}" type="slidenum">
              <a:rPr lang="ru-RU" altLang="ru-RU" sz="1200" smtClean="0"/>
              <a:pPr/>
              <a:t>1</a:t>
            </a:fld>
            <a:endParaRPr lang="ru-RU" altLang="ru-RU" sz="120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Образ слайда 1"/>
          <p:cNvSpPr>
            <a:spLocks noGrp="1" noRot="1" noChangeAspect="1" noTextEdit="1"/>
          </p:cNvSpPr>
          <p:nvPr>
            <p:ph type="sldImg"/>
          </p:nvPr>
        </p:nvSpPr>
        <p:spPr bwMode="auto">
          <a:xfrm>
            <a:off x="31750" y="0"/>
            <a:ext cx="6704013" cy="46418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Заметки 2"/>
          <p:cNvSpPr>
            <a:spLocks noGrp="1"/>
          </p:cNvSpPr>
          <p:nvPr>
            <p:ph type="body" idx="1"/>
          </p:nvPr>
        </p:nvSpPr>
        <p:spPr>
          <a:xfrm>
            <a:off x="0" y="4678191"/>
            <a:ext cx="6797675" cy="519605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endParaRPr lang="ru-RU" sz="1200" kern="1200" dirty="0" smtClean="0">
              <a:solidFill>
                <a:schemeClr val="tx1"/>
              </a:solidFill>
              <a:effectLst/>
              <a:latin typeface="+mn-lt"/>
              <a:ea typeface="+mn-ea"/>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Образ слайда 1"/>
          <p:cNvSpPr>
            <a:spLocks noGrp="1" noRot="1" noChangeAspect="1" noTextEdit="1"/>
          </p:cNvSpPr>
          <p:nvPr>
            <p:ph type="sldImg"/>
          </p:nvPr>
        </p:nvSpPr>
        <p:spPr bwMode="auto">
          <a:xfrm>
            <a:off x="31750" y="0"/>
            <a:ext cx="6704013" cy="46418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Заметки 2"/>
          <p:cNvSpPr>
            <a:spLocks noGrp="1"/>
          </p:cNvSpPr>
          <p:nvPr>
            <p:ph type="body" idx="1"/>
          </p:nvPr>
        </p:nvSpPr>
        <p:spPr>
          <a:xfrm>
            <a:off x="0" y="4678191"/>
            <a:ext cx="6797675" cy="519605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endParaRPr lang="ru-RU" sz="1200" kern="1200" dirty="0" smtClean="0">
              <a:solidFill>
                <a:schemeClr val="tx1"/>
              </a:solidFill>
              <a:effectLst/>
              <a:latin typeface="+mn-lt"/>
              <a:ea typeface="+mn-ea"/>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Образ слайда 1"/>
          <p:cNvSpPr>
            <a:spLocks noGrp="1" noRot="1" noChangeAspect="1" noTextEdit="1"/>
          </p:cNvSpPr>
          <p:nvPr>
            <p:ph type="sldImg"/>
          </p:nvPr>
        </p:nvSpPr>
        <p:spPr bwMode="auto">
          <a:xfrm>
            <a:off x="31750" y="0"/>
            <a:ext cx="6704013" cy="46418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Заметки 2"/>
          <p:cNvSpPr>
            <a:spLocks noGrp="1"/>
          </p:cNvSpPr>
          <p:nvPr>
            <p:ph type="body" idx="1"/>
          </p:nvPr>
        </p:nvSpPr>
        <p:spPr>
          <a:xfrm>
            <a:off x="0" y="4678191"/>
            <a:ext cx="6797675" cy="519605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endParaRPr lang="ru-RU" sz="1200" kern="1200" dirty="0" smtClean="0">
              <a:solidFill>
                <a:schemeClr val="tx1"/>
              </a:solidFill>
              <a:effectLst/>
              <a:latin typeface="+mn-lt"/>
              <a:ea typeface="+mn-ea"/>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Образ слайда 1"/>
          <p:cNvSpPr>
            <a:spLocks noGrp="1" noRot="1" noChangeAspect="1" noTextEdit="1"/>
          </p:cNvSpPr>
          <p:nvPr>
            <p:ph type="sldImg"/>
          </p:nvPr>
        </p:nvSpPr>
        <p:spPr bwMode="auto">
          <a:xfrm>
            <a:off x="31750" y="0"/>
            <a:ext cx="6704013" cy="46418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Заметки 2"/>
          <p:cNvSpPr>
            <a:spLocks noGrp="1"/>
          </p:cNvSpPr>
          <p:nvPr>
            <p:ph type="body" idx="1"/>
          </p:nvPr>
        </p:nvSpPr>
        <p:spPr>
          <a:xfrm>
            <a:off x="0" y="4678191"/>
            <a:ext cx="6797675" cy="519605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endParaRPr lang="ru-RU" sz="1200" kern="1200" dirty="0" smtClean="0">
              <a:solidFill>
                <a:schemeClr val="tx1"/>
              </a:solidFill>
              <a:effectLst/>
              <a:latin typeface="+mn-lt"/>
              <a:ea typeface="+mn-ea"/>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Образ слайда 1"/>
          <p:cNvSpPr>
            <a:spLocks noGrp="1" noRot="1" noChangeAspect="1" noTextEdit="1"/>
          </p:cNvSpPr>
          <p:nvPr>
            <p:ph type="sldImg"/>
          </p:nvPr>
        </p:nvSpPr>
        <p:spPr bwMode="auto">
          <a:xfrm>
            <a:off x="31750" y="0"/>
            <a:ext cx="6704013" cy="46418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Заметки 2"/>
          <p:cNvSpPr>
            <a:spLocks noGrp="1"/>
          </p:cNvSpPr>
          <p:nvPr>
            <p:ph type="body" idx="1"/>
          </p:nvPr>
        </p:nvSpPr>
        <p:spPr>
          <a:xfrm>
            <a:off x="0" y="4678191"/>
            <a:ext cx="6797675" cy="519605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endParaRPr lang="ru-RU" sz="1200" kern="1200" dirty="0" smtClean="0">
              <a:solidFill>
                <a:schemeClr val="tx1"/>
              </a:solidFill>
              <a:effectLst/>
              <a:latin typeface="+mn-lt"/>
              <a:ea typeface="+mn-ea"/>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Образ слайда 1"/>
          <p:cNvSpPr>
            <a:spLocks noGrp="1" noRot="1" noChangeAspect="1" noTextEdit="1"/>
          </p:cNvSpPr>
          <p:nvPr>
            <p:ph type="sldImg"/>
          </p:nvPr>
        </p:nvSpPr>
        <p:spPr bwMode="auto">
          <a:xfrm>
            <a:off x="31750" y="0"/>
            <a:ext cx="6704013" cy="46418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Заметки 2"/>
          <p:cNvSpPr>
            <a:spLocks noGrp="1"/>
          </p:cNvSpPr>
          <p:nvPr>
            <p:ph type="body" idx="1"/>
          </p:nvPr>
        </p:nvSpPr>
        <p:spPr>
          <a:xfrm>
            <a:off x="0" y="4678191"/>
            <a:ext cx="6797675" cy="519605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endParaRPr lang="ru-RU" sz="1200" kern="1200" dirty="0" smtClean="0">
              <a:solidFill>
                <a:schemeClr val="tx1"/>
              </a:solidFill>
              <a:effectLst/>
              <a:latin typeface="+mn-lt"/>
              <a:ea typeface="+mn-ea"/>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Образ слайда 1"/>
          <p:cNvSpPr>
            <a:spLocks noGrp="1" noRot="1" noChangeAspect="1" noTextEdit="1"/>
          </p:cNvSpPr>
          <p:nvPr>
            <p:ph type="sldImg"/>
          </p:nvPr>
        </p:nvSpPr>
        <p:spPr bwMode="auto">
          <a:xfrm>
            <a:off x="31750" y="0"/>
            <a:ext cx="6704013" cy="46418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Заметки 2"/>
          <p:cNvSpPr>
            <a:spLocks noGrp="1"/>
          </p:cNvSpPr>
          <p:nvPr>
            <p:ph type="body" idx="1"/>
          </p:nvPr>
        </p:nvSpPr>
        <p:spPr>
          <a:xfrm>
            <a:off x="0" y="4678191"/>
            <a:ext cx="6797675" cy="519605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endParaRPr lang="ru-RU" sz="1200" kern="1200" dirty="0" smtClean="0">
              <a:solidFill>
                <a:schemeClr val="tx1"/>
              </a:solidFill>
              <a:effectLst/>
              <a:latin typeface="+mn-lt"/>
              <a:ea typeface="+mn-ea"/>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Образ слайда 1"/>
          <p:cNvSpPr>
            <a:spLocks noGrp="1" noRot="1" noChangeAspect="1" noTextEdit="1"/>
          </p:cNvSpPr>
          <p:nvPr>
            <p:ph type="sldImg"/>
          </p:nvPr>
        </p:nvSpPr>
        <p:spPr bwMode="auto">
          <a:xfrm>
            <a:off x="31750" y="0"/>
            <a:ext cx="6704013" cy="46418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Заметки 2"/>
          <p:cNvSpPr>
            <a:spLocks noGrp="1"/>
          </p:cNvSpPr>
          <p:nvPr>
            <p:ph type="body" idx="1"/>
          </p:nvPr>
        </p:nvSpPr>
        <p:spPr>
          <a:xfrm>
            <a:off x="0" y="4678191"/>
            <a:ext cx="6797675" cy="519605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endParaRPr lang="ru-RU" sz="1200" kern="1200" dirty="0" smtClean="0">
              <a:solidFill>
                <a:schemeClr val="tx1"/>
              </a:solidFill>
              <a:effectLst/>
              <a:latin typeface="+mn-lt"/>
              <a:ea typeface="+mn-ea"/>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Образ слайда 1"/>
          <p:cNvSpPr>
            <a:spLocks noGrp="1" noRot="1" noChangeAspect="1" noTextEdit="1"/>
          </p:cNvSpPr>
          <p:nvPr>
            <p:ph type="sldImg"/>
          </p:nvPr>
        </p:nvSpPr>
        <p:spPr bwMode="auto">
          <a:xfrm>
            <a:off x="31750" y="0"/>
            <a:ext cx="6704013" cy="46418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Заметки 2"/>
          <p:cNvSpPr>
            <a:spLocks noGrp="1"/>
          </p:cNvSpPr>
          <p:nvPr>
            <p:ph type="body" idx="1"/>
          </p:nvPr>
        </p:nvSpPr>
        <p:spPr>
          <a:xfrm>
            <a:off x="0" y="4678191"/>
            <a:ext cx="6797675" cy="519605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endParaRPr lang="ru-RU" sz="1200" kern="1200" dirty="0" smtClean="0">
              <a:solidFill>
                <a:schemeClr val="tx1"/>
              </a:solidFill>
              <a:effectLst/>
              <a:latin typeface="+mn-lt"/>
              <a:ea typeface="+mn-ea"/>
              <a:cs typeface="+mn-c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Образ слайда 1"/>
          <p:cNvSpPr>
            <a:spLocks noGrp="1" noRot="1" noChangeAspect="1" noTextEdit="1"/>
          </p:cNvSpPr>
          <p:nvPr>
            <p:ph type="sldImg"/>
          </p:nvPr>
        </p:nvSpPr>
        <p:spPr bwMode="auto">
          <a:xfrm>
            <a:off x="31750" y="0"/>
            <a:ext cx="6704013" cy="46418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Заметки 2"/>
          <p:cNvSpPr>
            <a:spLocks noGrp="1"/>
          </p:cNvSpPr>
          <p:nvPr>
            <p:ph type="body" idx="1"/>
          </p:nvPr>
        </p:nvSpPr>
        <p:spPr>
          <a:xfrm>
            <a:off x="0" y="4678191"/>
            <a:ext cx="6797675" cy="519605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endParaRPr lang="ru-RU" sz="1200" kern="1200" dirty="0" smtClean="0">
              <a:solidFill>
                <a:schemeClr val="tx1"/>
              </a:solidFill>
              <a:effectLst/>
              <a:latin typeface="+mn-lt"/>
              <a:ea typeface="+mn-ea"/>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Образ слайда 1"/>
          <p:cNvSpPr>
            <a:spLocks noGrp="1" noRot="1" noChangeAspect="1" noTextEdit="1"/>
          </p:cNvSpPr>
          <p:nvPr>
            <p:ph type="sldImg"/>
          </p:nvPr>
        </p:nvSpPr>
        <p:spPr bwMode="auto">
          <a:xfrm>
            <a:off x="31750" y="0"/>
            <a:ext cx="6704013" cy="46418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Заметки 2"/>
          <p:cNvSpPr>
            <a:spLocks noGrp="1"/>
          </p:cNvSpPr>
          <p:nvPr>
            <p:ph type="body" idx="1"/>
          </p:nvPr>
        </p:nvSpPr>
        <p:spPr>
          <a:xfrm>
            <a:off x="0" y="4678191"/>
            <a:ext cx="6797675" cy="519605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endParaRPr lang="ru-RU" sz="1200" kern="1200" dirty="0" smtClean="0">
              <a:solidFill>
                <a:schemeClr val="tx1"/>
              </a:solidFill>
              <a:effectLst/>
              <a:latin typeface="+mn-lt"/>
              <a:ea typeface="+mn-ea"/>
              <a:cs typeface="+mn-cs"/>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Образ слайда 1"/>
          <p:cNvSpPr>
            <a:spLocks noGrp="1" noRot="1" noChangeAspect="1" noTextEdit="1"/>
          </p:cNvSpPr>
          <p:nvPr>
            <p:ph type="sldImg"/>
          </p:nvPr>
        </p:nvSpPr>
        <p:spPr bwMode="auto">
          <a:xfrm>
            <a:off x="31750" y="0"/>
            <a:ext cx="6704013" cy="46418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Заметки 2"/>
          <p:cNvSpPr>
            <a:spLocks noGrp="1"/>
          </p:cNvSpPr>
          <p:nvPr>
            <p:ph type="body" idx="1"/>
          </p:nvPr>
        </p:nvSpPr>
        <p:spPr>
          <a:xfrm>
            <a:off x="0" y="4678191"/>
            <a:ext cx="6797675" cy="519605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endParaRPr lang="ru-RU" sz="1200" kern="1200" dirty="0" smtClean="0">
              <a:solidFill>
                <a:schemeClr val="tx1"/>
              </a:solidFill>
              <a:effectLst/>
              <a:latin typeface="+mn-lt"/>
              <a:ea typeface="+mn-ea"/>
              <a:cs typeface="+mn-c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Образ слайда 1"/>
          <p:cNvSpPr>
            <a:spLocks noGrp="1" noRot="1" noChangeAspect="1" noTextEdit="1"/>
          </p:cNvSpPr>
          <p:nvPr>
            <p:ph type="sldImg"/>
          </p:nvPr>
        </p:nvSpPr>
        <p:spPr bwMode="auto">
          <a:xfrm>
            <a:off x="31750" y="0"/>
            <a:ext cx="6704013" cy="46418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Заметки 2"/>
          <p:cNvSpPr>
            <a:spLocks noGrp="1"/>
          </p:cNvSpPr>
          <p:nvPr>
            <p:ph type="body" idx="1"/>
          </p:nvPr>
        </p:nvSpPr>
        <p:spPr>
          <a:xfrm>
            <a:off x="0" y="4678191"/>
            <a:ext cx="6797675" cy="519605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endParaRPr lang="ru-RU" sz="1200" kern="1200" dirty="0" smtClean="0">
              <a:solidFill>
                <a:schemeClr val="tx1"/>
              </a:solidFill>
              <a:effectLst/>
              <a:latin typeface="+mn-lt"/>
              <a:ea typeface="+mn-ea"/>
              <a:cs typeface="+mn-cs"/>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Образ слайда 1"/>
          <p:cNvSpPr>
            <a:spLocks noGrp="1" noRot="1" noChangeAspect="1" noTextEdit="1"/>
          </p:cNvSpPr>
          <p:nvPr>
            <p:ph type="sldImg"/>
          </p:nvPr>
        </p:nvSpPr>
        <p:spPr bwMode="auto">
          <a:xfrm>
            <a:off x="31750" y="0"/>
            <a:ext cx="6704013" cy="46418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Заметки 2"/>
          <p:cNvSpPr>
            <a:spLocks noGrp="1"/>
          </p:cNvSpPr>
          <p:nvPr>
            <p:ph type="body" idx="1"/>
          </p:nvPr>
        </p:nvSpPr>
        <p:spPr>
          <a:xfrm>
            <a:off x="0" y="4678191"/>
            <a:ext cx="6797675" cy="519605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endParaRPr lang="ru-RU" sz="1200" kern="1200" dirty="0" smtClean="0">
              <a:solidFill>
                <a:schemeClr val="tx1"/>
              </a:solidFill>
              <a:effectLst/>
              <a:latin typeface="+mn-lt"/>
              <a:ea typeface="+mn-ea"/>
              <a:cs typeface="+mn-cs"/>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Образ слайда 1"/>
          <p:cNvSpPr>
            <a:spLocks noGrp="1" noRot="1" noChangeAspect="1" noTextEdit="1"/>
          </p:cNvSpPr>
          <p:nvPr>
            <p:ph type="sldImg"/>
          </p:nvPr>
        </p:nvSpPr>
        <p:spPr bwMode="auto">
          <a:xfrm>
            <a:off x="31750" y="0"/>
            <a:ext cx="6704013" cy="46418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Заметки 2"/>
          <p:cNvSpPr>
            <a:spLocks noGrp="1"/>
          </p:cNvSpPr>
          <p:nvPr>
            <p:ph type="body" idx="1"/>
          </p:nvPr>
        </p:nvSpPr>
        <p:spPr>
          <a:xfrm>
            <a:off x="0" y="4678191"/>
            <a:ext cx="6797675" cy="519605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endParaRPr lang="ru-RU" sz="1200" kern="1200" dirty="0" smtClean="0">
              <a:solidFill>
                <a:schemeClr val="tx1"/>
              </a:solidFill>
              <a:effectLst/>
              <a:latin typeface="+mn-lt"/>
              <a:ea typeface="+mn-ea"/>
              <a:cs typeface="+mn-cs"/>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Образ слайда 1"/>
          <p:cNvSpPr>
            <a:spLocks noGrp="1" noRot="1" noChangeAspect="1" noTextEdit="1"/>
          </p:cNvSpPr>
          <p:nvPr>
            <p:ph type="sldImg"/>
          </p:nvPr>
        </p:nvSpPr>
        <p:spPr bwMode="auto">
          <a:xfrm>
            <a:off x="31750" y="0"/>
            <a:ext cx="6704013" cy="46418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Заметки 2"/>
          <p:cNvSpPr>
            <a:spLocks noGrp="1"/>
          </p:cNvSpPr>
          <p:nvPr>
            <p:ph type="body" idx="1"/>
          </p:nvPr>
        </p:nvSpPr>
        <p:spPr>
          <a:xfrm>
            <a:off x="0" y="4678191"/>
            <a:ext cx="6797675" cy="519605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endParaRPr lang="ru-RU" sz="1200" kern="1200" dirty="0" smtClean="0">
              <a:solidFill>
                <a:schemeClr val="tx1"/>
              </a:solidFill>
              <a:effectLst/>
              <a:latin typeface="+mn-lt"/>
              <a:ea typeface="+mn-ea"/>
              <a:cs typeface="+mn-cs"/>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Образ слайда 1"/>
          <p:cNvSpPr>
            <a:spLocks noGrp="1" noRot="1" noChangeAspect="1" noTextEdit="1"/>
          </p:cNvSpPr>
          <p:nvPr>
            <p:ph type="sldImg"/>
          </p:nvPr>
        </p:nvSpPr>
        <p:spPr bwMode="auto">
          <a:xfrm>
            <a:off x="31750" y="0"/>
            <a:ext cx="6704013" cy="46418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Заметки 2"/>
          <p:cNvSpPr>
            <a:spLocks noGrp="1"/>
          </p:cNvSpPr>
          <p:nvPr>
            <p:ph type="body" idx="1"/>
          </p:nvPr>
        </p:nvSpPr>
        <p:spPr>
          <a:xfrm>
            <a:off x="0" y="4678191"/>
            <a:ext cx="6797675" cy="519605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endParaRPr lang="ru-RU" sz="1200" kern="1200" dirty="0" smtClean="0">
              <a:solidFill>
                <a:schemeClr val="tx1"/>
              </a:solidFill>
              <a:effectLst/>
              <a:latin typeface="+mn-lt"/>
              <a:ea typeface="+mn-ea"/>
              <a:cs typeface="+mn-cs"/>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Образ слайда 1"/>
          <p:cNvSpPr>
            <a:spLocks noGrp="1" noRot="1" noChangeAspect="1" noTextEdit="1"/>
          </p:cNvSpPr>
          <p:nvPr>
            <p:ph type="sldImg"/>
          </p:nvPr>
        </p:nvSpPr>
        <p:spPr bwMode="auto">
          <a:xfrm>
            <a:off x="31750" y="0"/>
            <a:ext cx="6704013" cy="46418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Заметки 2"/>
          <p:cNvSpPr>
            <a:spLocks noGrp="1"/>
          </p:cNvSpPr>
          <p:nvPr>
            <p:ph type="body" idx="1"/>
          </p:nvPr>
        </p:nvSpPr>
        <p:spPr>
          <a:xfrm>
            <a:off x="0" y="4678191"/>
            <a:ext cx="6797675" cy="519605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endParaRPr lang="ru-RU" sz="1200" kern="1200" dirty="0" smtClean="0">
              <a:solidFill>
                <a:schemeClr val="tx1"/>
              </a:solidFill>
              <a:effectLst/>
              <a:latin typeface="+mn-lt"/>
              <a:ea typeface="+mn-ea"/>
              <a:cs typeface="+mn-cs"/>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Образ слайда 1"/>
          <p:cNvSpPr>
            <a:spLocks noGrp="1" noRot="1" noChangeAspect="1" noTextEdit="1"/>
          </p:cNvSpPr>
          <p:nvPr>
            <p:ph type="sldImg"/>
          </p:nvPr>
        </p:nvSpPr>
        <p:spPr bwMode="auto">
          <a:xfrm>
            <a:off x="31750" y="0"/>
            <a:ext cx="6704013" cy="46418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Заметки 2"/>
          <p:cNvSpPr>
            <a:spLocks noGrp="1"/>
          </p:cNvSpPr>
          <p:nvPr>
            <p:ph type="body" idx="1"/>
          </p:nvPr>
        </p:nvSpPr>
        <p:spPr>
          <a:xfrm>
            <a:off x="0" y="4678191"/>
            <a:ext cx="6797675" cy="519605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endParaRPr lang="ru-RU" sz="1200" kern="1200" dirty="0" smtClean="0">
              <a:solidFill>
                <a:schemeClr val="tx1"/>
              </a:solidFill>
              <a:effectLst/>
              <a:latin typeface="+mn-lt"/>
              <a:ea typeface="+mn-ea"/>
              <a:cs typeface="+mn-cs"/>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Образ слайда 1"/>
          <p:cNvSpPr>
            <a:spLocks noGrp="1" noRot="1" noChangeAspect="1" noTextEdit="1"/>
          </p:cNvSpPr>
          <p:nvPr>
            <p:ph type="sldImg"/>
          </p:nvPr>
        </p:nvSpPr>
        <p:spPr bwMode="auto">
          <a:xfrm>
            <a:off x="31750" y="0"/>
            <a:ext cx="6704013" cy="46418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Заметки 2"/>
          <p:cNvSpPr>
            <a:spLocks noGrp="1"/>
          </p:cNvSpPr>
          <p:nvPr>
            <p:ph type="body" idx="1"/>
          </p:nvPr>
        </p:nvSpPr>
        <p:spPr>
          <a:xfrm>
            <a:off x="0" y="4678191"/>
            <a:ext cx="6797675" cy="519605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ru-RU" sz="1200" b="0" i="0" u="none" strike="noStrike" kern="1200" baseline="0" dirty="0" smtClean="0">
              <a:solidFill>
                <a:schemeClr val="tx1"/>
              </a:solidFill>
              <a:latin typeface="+mn-lt"/>
              <a:ea typeface="+mn-ea"/>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Образ слайда 1"/>
          <p:cNvSpPr>
            <a:spLocks noGrp="1" noRot="1" noChangeAspect="1" noTextEdit="1"/>
          </p:cNvSpPr>
          <p:nvPr>
            <p:ph type="sldImg"/>
          </p:nvPr>
        </p:nvSpPr>
        <p:spPr bwMode="auto">
          <a:xfrm>
            <a:off x="31750" y="0"/>
            <a:ext cx="6704013" cy="46418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Заметки 2"/>
          <p:cNvSpPr>
            <a:spLocks noGrp="1"/>
          </p:cNvSpPr>
          <p:nvPr>
            <p:ph type="body" idx="1"/>
          </p:nvPr>
        </p:nvSpPr>
        <p:spPr>
          <a:xfrm>
            <a:off x="0" y="4678191"/>
            <a:ext cx="6797675" cy="519605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ru-RU" sz="1200" kern="1200" dirty="0" smtClean="0">
                <a:solidFill>
                  <a:schemeClr val="tx1"/>
                </a:solidFill>
                <a:effectLst/>
                <a:latin typeface="+mn-lt"/>
                <a:ea typeface="+mn-ea"/>
                <a:cs typeface="+mn-cs"/>
              </a:rPr>
              <a:t>Приказом Минфина России от 16.06.2014 № 49н, принятым в соответствии с пунктом 3 Правил формирования и ведения базовых (отраслевых) перечней государственных и муниципальных услуг и работ, утвержденных Постановлением (далее - Правила), утвержден перечень видов деятельности, по которым двадцать федеральных органов исполнительной власти должны сформировать тридцать базовых (отраслевых) перечней.</a:t>
            </a:r>
          </a:p>
          <a:p>
            <a:r>
              <a:rPr lang="ru-RU" sz="1200" kern="1200" dirty="0" smtClean="0">
                <a:solidFill>
                  <a:schemeClr val="tx1"/>
                </a:solidFill>
                <a:effectLst/>
                <a:latin typeface="+mn-lt"/>
                <a:ea typeface="+mn-ea"/>
                <a:cs typeface="+mn-cs"/>
              </a:rPr>
              <a:t>        </a:t>
            </a:r>
            <a:r>
              <a:rPr lang="ru-RU" sz="1200" b="1" dirty="0" smtClean="0"/>
              <a:t>По состоянию на 01.03.2015 утверждены:</a:t>
            </a:r>
          </a:p>
          <a:p>
            <a:pPr marL="171450" indent="-171450">
              <a:buFontTx/>
              <a:buChar char="-"/>
            </a:pPr>
            <a:r>
              <a:rPr lang="ru-RU" sz="1200" dirty="0" smtClean="0"/>
              <a:t>29 базовых (отраслевых) перечней из 30;</a:t>
            </a:r>
          </a:p>
          <a:p>
            <a:pPr marL="171450" indent="-171450">
              <a:buFontTx/>
              <a:buChar char="-"/>
            </a:pPr>
            <a:r>
              <a:rPr lang="ru-RU" sz="1200" dirty="0" smtClean="0"/>
              <a:t>1 базовый (отраслевой) перечень (отв. ФОИВ Минэнерго России) в настоящее не формируется, так как реестровые записи соответствуют реестровым записям по базовому (отраслевому) перечню, формируемому Минфином России по 14 виду деятельности «Государственные (муниципальные) услуги (работы), осуществление которых предусмотрено бюджетным законодательством Российской Федерации и не отнесенные к иным видам деятельности». </a:t>
            </a:r>
          </a:p>
          <a:p>
            <a:pPr algn="ctr"/>
            <a:endParaRPr lang="ru-RU" sz="1200" b="0" i="0" u="none" strike="noStrike" kern="1200" baseline="0" dirty="0" smtClean="0">
              <a:solidFill>
                <a:schemeClr val="tx1"/>
              </a:solidFill>
              <a:latin typeface="+mn-lt"/>
              <a:ea typeface="+mn-ea"/>
              <a:cs typeface="+mn-cs"/>
            </a:endParaRPr>
          </a:p>
          <a:p>
            <a:pPr algn="l"/>
            <a:r>
              <a:rPr lang="ru-RU" sz="1200" b="1" i="0" u="none" strike="noStrike" kern="1200" baseline="0" dirty="0" smtClean="0">
                <a:solidFill>
                  <a:schemeClr val="tx1"/>
                </a:solidFill>
                <a:latin typeface="+mn-lt"/>
                <a:ea typeface="+mn-ea"/>
                <a:cs typeface="+mn-cs"/>
              </a:rPr>
              <a:t>Приказ Минфина России от 17 декабря 2014 г. N 152н </a:t>
            </a:r>
            <a:r>
              <a:rPr lang="ru-RU" sz="1200" b="0" i="0" u="none" strike="noStrike" kern="1200" baseline="0" dirty="0" smtClean="0">
                <a:solidFill>
                  <a:schemeClr val="tx1"/>
                </a:solidFill>
                <a:latin typeface="+mn-lt"/>
                <a:ea typeface="+mn-ea"/>
                <a:cs typeface="+mn-cs"/>
              </a:rPr>
              <a:t>«Об утверждении Порядка размещения на официальном сайте в информационно-телекоммуникационной сети "Интернет" по размещению информации о государственных и муниципальных учреждениях (www.bus.gov.ru) б</a:t>
            </a:r>
            <a:r>
              <a:rPr lang="ru-RU" sz="1200" b="0" dirty="0" smtClean="0"/>
              <a:t>азовых (отраслевых) перечней</a:t>
            </a:r>
            <a:r>
              <a:rPr lang="ru-RU" sz="1200" b="0" baseline="0" dirty="0" smtClean="0"/>
              <a:t> </a:t>
            </a:r>
            <a:r>
              <a:rPr lang="ru-RU" sz="1200" b="0" dirty="0" smtClean="0"/>
              <a:t>государственных и муниципальных услуг и работ».</a:t>
            </a:r>
          </a:p>
          <a:p>
            <a:pPr algn="l"/>
            <a:endParaRPr lang="ru-RU" sz="1000" b="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ru-RU" sz="1200" b="1" kern="1200" dirty="0" smtClean="0">
                <a:solidFill>
                  <a:schemeClr val="tx1"/>
                </a:solidFill>
                <a:effectLst/>
                <a:latin typeface="+mn-lt"/>
                <a:ea typeface="+mn-ea"/>
                <a:cs typeface="+mn-cs"/>
              </a:rPr>
              <a:t>Приказ Минфина </a:t>
            </a:r>
            <a:r>
              <a:rPr lang="ru-RU" sz="1200" b="1" i="0" u="none" strike="noStrike" kern="1200" baseline="0" dirty="0" smtClean="0">
                <a:solidFill>
                  <a:schemeClr val="tx1"/>
                </a:solidFill>
                <a:latin typeface="+mn-lt"/>
                <a:ea typeface="+mn-ea"/>
                <a:cs typeface="+mn-cs"/>
              </a:rPr>
              <a:t>России </a:t>
            </a:r>
            <a:r>
              <a:rPr lang="ru-RU" sz="1200" i="0" kern="1200" dirty="0" smtClean="0">
                <a:solidFill>
                  <a:schemeClr val="tx1"/>
                </a:solidFill>
                <a:effectLst/>
                <a:latin typeface="+mn-lt"/>
                <a:ea typeface="+mn-ea"/>
                <a:cs typeface="+mn-cs"/>
              </a:rPr>
              <a:t>«Об утверждении Порядка направления федеральными органами исполнительной власти, органами государственной власти субъекта Российской Федерации и органами местного самоуправления предложений о внесении изменений в базовые (отраслевые) перечни государственных и муниципальных услуг и работ и Порядка размещения заявки о внесении изменений в базовые (отраслевые) перечни государственных и муниципальных услуг и работ» </a:t>
            </a:r>
            <a:r>
              <a:rPr lang="ru-RU" sz="1200" b="1" kern="1200" dirty="0" smtClean="0">
                <a:solidFill>
                  <a:schemeClr val="tx1"/>
                </a:solidFill>
                <a:effectLst/>
                <a:latin typeface="+mn-lt"/>
                <a:ea typeface="+mn-ea"/>
                <a:cs typeface="+mn-cs"/>
              </a:rPr>
              <a:t>разрабатывается Минфином России.</a:t>
            </a:r>
            <a:endParaRPr lang="ru-RU" sz="1200" b="0" i="0" u="none" strike="noStrike" kern="1200" baseline="0" dirty="0" smtClean="0">
              <a:solidFill>
                <a:schemeClr val="tx1"/>
              </a:solidFill>
              <a:latin typeface="+mn-lt"/>
              <a:ea typeface="+mn-ea"/>
              <a:cs typeface="+mn-cs"/>
            </a:endParaRPr>
          </a:p>
          <a:p>
            <a:pPr marL="171450" indent="-171450" algn="l">
              <a:buFontTx/>
              <a:buChar char="-"/>
            </a:pPr>
            <a:endParaRPr lang="ru-RU" sz="1200" dirty="0" smtClean="0"/>
          </a:p>
          <a:p>
            <a:pPr algn="l"/>
            <a:endParaRPr lang="ru-RU" sz="1200" kern="1200" dirty="0" smtClean="0">
              <a:solidFill>
                <a:schemeClr val="tx1"/>
              </a:solidFill>
              <a:effectLst/>
              <a:latin typeface="+mn-lt"/>
              <a:ea typeface="+mn-ea"/>
              <a:cs typeface="+mn-cs"/>
            </a:endParaRPr>
          </a:p>
          <a:p>
            <a:pPr algn="l"/>
            <a:r>
              <a:rPr lang="ru-RU" sz="1200" kern="1200" dirty="0" smtClean="0">
                <a:solidFill>
                  <a:schemeClr val="tx1"/>
                </a:solidFill>
                <a:effectLst/>
                <a:latin typeface="+mn-lt"/>
                <a:ea typeface="+mn-ea"/>
                <a:cs typeface="+mn-cs"/>
              </a:rPr>
              <a:t> </a:t>
            </a:r>
            <a:endParaRPr lang="ru-RU" altLang="ru-RU" b="1"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Образ слайда 1"/>
          <p:cNvSpPr>
            <a:spLocks noGrp="1" noRot="1" noChangeAspect="1" noTextEdit="1"/>
          </p:cNvSpPr>
          <p:nvPr>
            <p:ph type="sldImg"/>
          </p:nvPr>
        </p:nvSpPr>
        <p:spPr bwMode="auto">
          <a:xfrm>
            <a:off x="31750" y="0"/>
            <a:ext cx="6704013" cy="46418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Заметки 2"/>
          <p:cNvSpPr>
            <a:spLocks noGrp="1"/>
          </p:cNvSpPr>
          <p:nvPr>
            <p:ph type="body" idx="1"/>
          </p:nvPr>
        </p:nvSpPr>
        <p:spPr>
          <a:xfrm>
            <a:off x="0" y="4678191"/>
            <a:ext cx="6797675" cy="519605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endParaRPr lang="ru-RU" sz="1200" kern="1200" dirty="0" smtClean="0">
              <a:solidFill>
                <a:schemeClr val="tx1"/>
              </a:solidFill>
              <a:effectLst/>
              <a:latin typeface="+mn-lt"/>
              <a:ea typeface="+mn-ea"/>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Образ слайда 1"/>
          <p:cNvSpPr>
            <a:spLocks noGrp="1" noRot="1" noChangeAspect="1" noTextEdit="1"/>
          </p:cNvSpPr>
          <p:nvPr>
            <p:ph type="sldImg"/>
          </p:nvPr>
        </p:nvSpPr>
        <p:spPr bwMode="auto">
          <a:xfrm>
            <a:off x="31750" y="0"/>
            <a:ext cx="6704013" cy="46418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Заметки 2"/>
          <p:cNvSpPr>
            <a:spLocks noGrp="1"/>
          </p:cNvSpPr>
          <p:nvPr>
            <p:ph type="body" idx="1"/>
          </p:nvPr>
        </p:nvSpPr>
        <p:spPr>
          <a:xfrm>
            <a:off x="0" y="4678191"/>
            <a:ext cx="6797675" cy="519605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endParaRPr lang="ru-RU" sz="1200" kern="1200" dirty="0" smtClean="0">
              <a:solidFill>
                <a:schemeClr val="tx1"/>
              </a:solidFill>
              <a:effectLst/>
              <a:latin typeface="+mn-lt"/>
              <a:ea typeface="+mn-ea"/>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Образ слайда 1"/>
          <p:cNvSpPr>
            <a:spLocks noGrp="1" noRot="1" noChangeAspect="1" noTextEdit="1"/>
          </p:cNvSpPr>
          <p:nvPr>
            <p:ph type="sldImg"/>
          </p:nvPr>
        </p:nvSpPr>
        <p:spPr bwMode="auto">
          <a:xfrm>
            <a:off x="31750" y="0"/>
            <a:ext cx="6704013" cy="46418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Заметки 2"/>
          <p:cNvSpPr>
            <a:spLocks noGrp="1"/>
          </p:cNvSpPr>
          <p:nvPr>
            <p:ph type="body" idx="1"/>
          </p:nvPr>
        </p:nvSpPr>
        <p:spPr>
          <a:xfrm>
            <a:off x="0" y="4678191"/>
            <a:ext cx="6797675" cy="519605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altLang="ru-RU" b="1"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Образ слайда 1"/>
          <p:cNvSpPr>
            <a:spLocks noGrp="1" noRot="1" noChangeAspect="1" noTextEdit="1"/>
          </p:cNvSpPr>
          <p:nvPr>
            <p:ph type="sldImg"/>
          </p:nvPr>
        </p:nvSpPr>
        <p:spPr bwMode="auto">
          <a:xfrm>
            <a:off x="31750" y="0"/>
            <a:ext cx="6704013" cy="46418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Заметки 2"/>
          <p:cNvSpPr>
            <a:spLocks noGrp="1"/>
          </p:cNvSpPr>
          <p:nvPr>
            <p:ph type="body" idx="1"/>
          </p:nvPr>
        </p:nvSpPr>
        <p:spPr>
          <a:xfrm>
            <a:off x="0" y="4678191"/>
            <a:ext cx="6797675" cy="519605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endParaRPr lang="ru-RU" sz="1200" kern="1200" dirty="0" smtClean="0">
              <a:solidFill>
                <a:schemeClr val="tx1"/>
              </a:solidFill>
              <a:effectLst/>
              <a:latin typeface="+mn-lt"/>
              <a:ea typeface="+mn-ea"/>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Образ слайда 1"/>
          <p:cNvSpPr>
            <a:spLocks noGrp="1" noRot="1" noChangeAspect="1" noTextEdit="1"/>
          </p:cNvSpPr>
          <p:nvPr>
            <p:ph type="sldImg"/>
          </p:nvPr>
        </p:nvSpPr>
        <p:spPr bwMode="auto">
          <a:xfrm>
            <a:off x="31750" y="0"/>
            <a:ext cx="6704013" cy="46418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Заметки 2"/>
          <p:cNvSpPr>
            <a:spLocks noGrp="1"/>
          </p:cNvSpPr>
          <p:nvPr>
            <p:ph type="body" idx="1"/>
          </p:nvPr>
        </p:nvSpPr>
        <p:spPr>
          <a:xfrm>
            <a:off x="0" y="4678191"/>
            <a:ext cx="6797675" cy="519605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endParaRPr lang="ru-RU" sz="1200" kern="1200" dirty="0" smtClean="0">
              <a:solidFill>
                <a:schemeClr val="tx1"/>
              </a:solidFill>
              <a:effectLst/>
              <a:latin typeface="+mn-lt"/>
              <a:ea typeface="+mn-ea"/>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3.xml"/><Relationship Id="rId4" Type="http://schemas.openxmlformats.org/officeDocument/2006/relationships/image" Target="../media/image9.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3.xml"/><Relationship Id="rId4" Type="http://schemas.openxmlformats.org/officeDocument/2006/relationships/image" Target="../media/image9.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3.xml"/><Relationship Id="rId4" Type="http://schemas.openxmlformats.org/officeDocument/2006/relationships/image" Target="../media/image9.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3.xml"/><Relationship Id="rId4" Type="http://schemas.openxmlformats.org/officeDocument/2006/relationships/image" Target="../media/image9.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3.xml"/><Relationship Id="rId4" Type="http://schemas.openxmlformats.org/officeDocument/2006/relationships/image" Target="../media/image9.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3.xml"/><Relationship Id="rId4" Type="http://schemas.openxmlformats.org/officeDocument/2006/relationships/image" Target="../media/image9.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3.xml"/><Relationship Id="rId4" Type="http://schemas.openxmlformats.org/officeDocument/2006/relationships/image" Target="../media/image9.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3.xml"/><Relationship Id="rId4" Type="http://schemas.openxmlformats.org/officeDocument/2006/relationships/image" Target="../media/image9.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3.xml"/><Relationship Id="rId4"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3.xml"/><Relationship Id="rId4" Type="http://schemas.openxmlformats.org/officeDocument/2006/relationships/image" Target="../media/image9.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7" name="Прямоугольник 6"/>
          <p:cNvSpPr/>
          <p:nvPr userDrawn="1"/>
        </p:nvSpPr>
        <p:spPr>
          <a:xfrm>
            <a:off x="585788" y="1"/>
            <a:ext cx="503237" cy="379413"/>
          </a:xfrm>
          <a:prstGeom prst="rect">
            <a:avLst/>
          </a:prstGeom>
        </p:spPr>
        <p:txBody>
          <a:bodyPr wrap="none">
            <a:normAutofit lnSpcReduction="10000"/>
          </a:bodyPr>
          <a:lstStyle/>
          <a:p>
            <a:pPr>
              <a:defRPr/>
            </a:pPr>
            <a:r>
              <a:rPr lang="ru-RU" sz="2000" dirty="0">
                <a:solidFill>
                  <a:srgbClr val="53548A">
                    <a:lumMod val="20000"/>
                    <a:lumOff val="80000"/>
                  </a:srgbClr>
                </a:solidFill>
                <a:latin typeface="Times New Roman" pitchFamily="18" charset="0"/>
                <a:cs typeface="Times New Roman" pitchFamily="18" charset="0"/>
              </a:rPr>
              <a:t>М</a:t>
            </a:r>
            <a:endParaRPr lang="ru-RU" dirty="0">
              <a:solidFill>
                <a:prstClr val="black"/>
              </a:solidFill>
              <a:latin typeface="Arial" charset="0"/>
            </a:endParaRPr>
          </a:p>
        </p:txBody>
      </p:sp>
      <p:sp>
        <p:nvSpPr>
          <p:cNvPr id="8" name="Прямоугольник 11"/>
          <p:cNvSpPr>
            <a:spLocks noChangeArrowheads="1"/>
          </p:cNvSpPr>
          <p:nvPr userDrawn="1"/>
        </p:nvSpPr>
        <p:spPr bwMode="auto">
          <a:xfrm>
            <a:off x="1044575" y="-20638"/>
            <a:ext cx="25359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eorgia" pitchFamily="18" charset="0"/>
                <a:cs typeface="Arial" charset="0"/>
              </a:defRPr>
            </a:lvl1pPr>
            <a:lvl2pPr marL="742950" indent="-285750" eaLnBrk="0" hangingPunct="0">
              <a:defRPr>
                <a:solidFill>
                  <a:schemeClr val="tx1"/>
                </a:solidFill>
                <a:latin typeface="Georgia" pitchFamily="18" charset="0"/>
                <a:cs typeface="Arial" charset="0"/>
              </a:defRPr>
            </a:lvl2pPr>
            <a:lvl3pPr marL="1143000" indent="-228600" eaLnBrk="0" hangingPunct="0">
              <a:defRPr>
                <a:solidFill>
                  <a:schemeClr val="tx1"/>
                </a:solidFill>
                <a:latin typeface="Georgia" pitchFamily="18" charset="0"/>
                <a:cs typeface="Arial" charset="0"/>
              </a:defRPr>
            </a:lvl3pPr>
            <a:lvl4pPr marL="1600200" indent="-228600" eaLnBrk="0" hangingPunct="0">
              <a:defRPr>
                <a:solidFill>
                  <a:schemeClr val="tx1"/>
                </a:solidFill>
                <a:latin typeface="Georgia" pitchFamily="18" charset="0"/>
                <a:cs typeface="Arial" charset="0"/>
              </a:defRPr>
            </a:lvl4pPr>
            <a:lvl5pPr marL="2057400" indent="-228600" eaLnBrk="0" hangingPunct="0">
              <a:defRPr>
                <a:solidFill>
                  <a:schemeClr val="tx1"/>
                </a:solidFill>
                <a:latin typeface="Georgia" pitchFamily="18" charset="0"/>
                <a:cs typeface="Arial" charset="0"/>
              </a:defRPr>
            </a:lvl5pPr>
            <a:lvl6pPr marL="2514600" indent="-228600" eaLnBrk="0" fontAlgn="base" hangingPunct="0">
              <a:spcBef>
                <a:spcPct val="0"/>
              </a:spcBef>
              <a:spcAft>
                <a:spcPct val="0"/>
              </a:spcAft>
              <a:defRPr>
                <a:solidFill>
                  <a:schemeClr val="tx1"/>
                </a:solidFill>
                <a:latin typeface="Georgia" pitchFamily="18" charset="0"/>
                <a:cs typeface="Arial" charset="0"/>
              </a:defRPr>
            </a:lvl6pPr>
            <a:lvl7pPr marL="2971800" indent="-228600" eaLnBrk="0" fontAlgn="base" hangingPunct="0">
              <a:spcBef>
                <a:spcPct val="0"/>
              </a:spcBef>
              <a:spcAft>
                <a:spcPct val="0"/>
              </a:spcAft>
              <a:defRPr>
                <a:solidFill>
                  <a:schemeClr val="tx1"/>
                </a:solidFill>
                <a:latin typeface="Georgia" pitchFamily="18" charset="0"/>
                <a:cs typeface="Arial" charset="0"/>
              </a:defRPr>
            </a:lvl7pPr>
            <a:lvl8pPr marL="3429000" indent="-228600" eaLnBrk="0" fontAlgn="base" hangingPunct="0">
              <a:spcBef>
                <a:spcPct val="0"/>
              </a:spcBef>
              <a:spcAft>
                <a:spcPct val="0"/>
              </a:spcAft>
              <a:defRPr>
                <a:solidFill>
                  <a:schemeClr val="tx1"/>
                </a:solidFill>
                <a:latin typeface="Georgia" pitchFamily="18" charset="0"/>
                <a:cs typeface="Arial" charset="0"/>
              </a:defRPr>
            </a:lvl8pPr>
            <a:lvl9pPr marL="3886200" indent="-228600" eaLnBrk="0" fontAlgn="base" hangingPunct="0">
              <a:spcBef>
                <a:spcPct val="0"/>
              </a:spcBef>
              <a:spcAft>
                <a:spcPct val="0"/>
              </a:spcAft>
              <a:defRPr>
                <a:solidFill>
                  <a:schemeClr val="tx1"/>
                </a:solidFill>
                <a:latin typeface="Georgia" pitchFamily="18" charset="0"/>
                <a:cs typeface="Arial" charset="0"/>
              </a:defRPr>
            </a:lvl9pPr>
          </a:lstStyle>
          <a:p>
            <a:pPr eaLnBrk="1" hangingPunct="1">
              <a:defRPr/>
            </a:pPr>
            <a:r>
              <a:rPr lang="ru-RU" altLang="ru-RU" sz="1600" smtClean="0">
                <a:solidFill>
                  <a:srgbClr val="DBDBE9"/>
                </a:solidFill>
                <a:latin typeface="Times New Roman" pitchFamily="18" charset="0"/>
                <a:cs typeface="Times New Roman" pitchFamily="18" charset="0"/>
              </a:rPr>
              <a:t>]</a:t>
            </a:r>
            <a:endParaRPr lang="ru-RU" altLang="ru-RU" smtClean="0">
              <a:solidFill>
                <a:srgbClr val="DBDBE9"/>
              </a:solidFill>
              <a:latin typeface="Times New Roman" pitchFamily="18" charset="0"/>
              <a:cs typeface="Times New Roman" pitchFamily="18" charset="0"/>
            </a:endParaRPr>
          </a:p>
        </p:txBody>
      </p:sp>
      <p:sp>
        <p:nvSpPr>
          <p:cNvPr id="9" name="TextBox 13"/>
          <p:cNvSpPr txBox="1">
            <a:spLocks noChangeArrowheads="1"/>
          </p:cNvSpPr>
          <p:nvPr userDrawn="1"/>
        </p:nvSpPr>
        <p:spPr bwMode="auto">
          <a:xfrm>
            <a:off x="839788" y="-61913"/>
            <a:ext cx="38504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eorgia" pitchFamily="18" charset="0"/>
              </a:defRPr>
            </a:lvl1pPr>
            <a:lvl2pPr marL="742950" indent="-285750" eaLnBrk="0" hangingPunct="0">
              <a:defRPr>
                <a:solidFill>
                  <a:schemeClr val="tx1"/>
                </a:solidFill>
                <a:latin typeface="Georgia" pitchFamily="18" charset="0"/>
              </a:defRPr>
            </a:lvl2pPr>
            <a:lvl3pPr marL="1143000" indent="-228600" eaLnBrk="0" hangingPunct="0">
              <a:defRPr>
                <a:solidFill>
                  <a:schemeClr val="tx1"/>
                </a:solidFill>
                <a:latin typeface="Georgia" pitchFamily="18" charset="0"/>
              </a:defRPr>
            </a:lvl3pPr>
            <a:lvl4pPr marL="1600200" indent="-228600" eaLnBrk="0" hangingPunct="0">
              <a:defRPr>
                <a:solidFill>
                  <a:schemeClr val="tx1"/>
                </a:solidFill>
                <a:latin typeface="Georgia" pitchFamily="18" charset="0"/>
              </a:defRPr>
            </a:lvl4pPr>
            <a:lvl5pPr marL="2057400" indent="-228600" eaLnBrk="0" hangingPunct="0">
              <a:defRPr>
                <a:solidFill>
                  <a:schemeClr val="tx1"/>
                </a:solidFill>
                <a:latin typeface="Georgia" pitchFamily="18" charset="0"/>
              </a:defRPr>
            </a:lvl5pPr>
            <a:lvl6pPr marL="2514600" indent="-228600" eaLnBrk="0" fontAlgn="base" hangingPunct="0">
              <a:spcBef>
                <a:spcPct val="0"/>
              </a:spcBef>
              <a:spcAft>
                <a:spcPct val="0"/>
              </a:spcAft>
              <a:defRPr>
                <a:solidFill>
                  <a:schemeClr val="tx1"/>
                </a:solidFill>
                <a:latin typeface="Georgia" pitchFamily="18" charset="0"/>
              </a:defRPr>
            </a:lvl6pPr>
            <a:lvl7pPr marL="2971800" indent="-228600" eaLnBrk="0" fontAlgn="base" hangingPunct="0">
              <a:spcBef>
                <a:spcPct val="0"/>
              </a:spcBef>
              <a:spcAft>
                <a:spcPct val="0"/>
              </a:spcAft>
              <a:defRPr>
                <a:solidFill>
                  <a:schemeClr val="tx1"/>
                </a:solidFill>
                <a:latin typeface="Georgia" pitchFamily="18" charset="0"/>
              </a:defRPr>
            </a:lvl7pPr>
            <a:lvl8pPr marL="3429000" indent="-228600" eaLnBrk="0" fontAlgn="base" hangingPunct="0">
              <a:spcBef>
                <a:spcPct val="0"/>
              </a:spcBef>
              <a:spcAft>
                <a:spcPct val="0"/>
              </a:spcAft>
              <a:defRPr>
                <a:solidFill>
                  <a:schemeClr val="tx1"/>
                </a:solidFill>
                <a:latin typeface="Georgia" pitchFamily="18" charset="0"/>
              </a:defRPr>
            </a:lvl8pPr>
            <a:lvl9pPr marL="3886200" indent="-228600" eaLnBrk="0" fontAlgn="base" hangingPunct="0">
              <a:spcBef>
                <a:spcPct val="0"/>
              </a:spcBef>
              <a:spcAft>
                <a:spcPct val="0"/>
              </a:spcAft>
              <a:defRPr>
                <a:solidFill>
                  <a:schemeClr val="tx1"/>
                </a:solidFill>
                <a:latin typeface="Georgia" pitchFamily="18" charset="0"/>
              </a:defRPr>
            </a:lvl9pPr>
          </a:lstStyle>
          <a:p>
            <a:pPr eaLnBrk="1" hangingPunct="1">
              <a:defRPr/>
            </a:pPr>
            <a:r>
              <a:rPr lang="ru-RU" sz="2200" i="1" dirty="0" smtClean="0">
                <a:solidFill>
                  <a:prstClr val="white"/>
                </a:solidFill>
                <a:latin typeface="Times New Roman" pitchFamily="18" charset="0"/>
                <a:cs typeface="Times New Roman" pitchFamily="18" charset="0"/>
              </a:rPr>
              <a:t>ф</a:t>
            </a:r>
            <a:endParaRPr lang="ru-RU" sz="2200" dirty="0" smtClean="0">
              <a:solidFill>
                <a:srgbClr val="DBDBE9"/>
              </a:solidFill>
              <a:latin typeface="Times New Roman" pitchFamily="18" charset="0"/>
              <a:cs typeface="Times New Roman" pitchFamily="18" charset="0"/>
            </a:endParaRPr>
          </a:p>
        </p:txBody>
      </p:sp>
      <p:sp>
        <p:nvSpPr>
          <p:cNvPr id="10" name="Прямоугольник 9"/>
          <p:cNvSpPr/>
          <p:nvPr/>
        </p:nvSpPr>
        <p:spPr>
          <a:xfrm>
            <a:off x="0" y="0"/>
            <a:ext cx="9906000" cy="3111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11" name="Прямоугольник 10"/>
          <p:cNvSpPr/>
          <p:nvPr/>
        </p:nvSpPr>
        <p:spPr bwMode="invGray">
          <a:xfrm>
            <a:off x="9842500" y="-1587"/>
            <a:ext cx="61913"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12" name="Прямоугольник 11"/>
          <p:cNvSpPr/>
          <p:nvPr/>
        </p:nvSpPr>
        <p:spPr bwMode="invGray">
          <a:xfrm>
            <a:off x="9798051" y="-1587"/>
            <a:ext cx="30163"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13" name="Прямоугольник 12"/>
          <p:cNvSpPr/>
          <p:nvPr/>
        </p:nvSpPr>
        <p:spPr bwMode="invGray">
          <a:xfrm>
            <a:off x="9777414" y="-1587"/>
            <a:ext cx="9525" cy="620713"/>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14" name="Прямоугольник 13"/>
          <p:cNvSpPr/>
          <p:nvPr/>
        </p:nvSpPr>
        <p:spPr bwMode="invGray">
          <a:xfrm>
            <a:off x="9725027" y="-1587"/>
            <a:ext cx="28575" cy="620713"/>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15" name="Прямоугольник 14"/>
          <p:cNvSpPr/>
          <p:nvPr/>
        </p:nvSpPr>
        <p:spPr bwMode="invGray">
          <a:xfrm>
            <a:off x="9658351" y="0"/>
            <a:ext cx="60325" cy="585788"/>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16" name="Прямоугольник 15"/>
          <p:cNvSpPr/>
          <p:nvPr/>
        </p:nvSpPr>
        <p:spPr bwMode="invGray">
          <a:xfrm>
            <a:off x="9615488" y="0"/>
            <a:ext cx="6351" cy="585788"/>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17" name="Прямоугольник 16"/>
          <p:cNvSpPr/>
          <p:nvPr userDrawn="1"/>
        </p:nvSpPr>
        <p:spPr>
          <a:xfrm>
            <a:off x="585788" y="1"/>
            <a:ext cx="503237" cy="379413"/>
          </a:xfrm>
          <a:prstGeom prst="rect">
            <a:avLst/>
          </a:prstGeom>
        </p:spPr>
        <p:txBody>
          <a:bodyPr wrap="none">
            <a:normAutofit lnSpcReduction="10000"/>
          </a:bodyPr>
          <a:lstStyle/>
          <a:p>
            <a:pPr>
              <a:defRPr/>
            </a:pPr>
            <a:r>
              <a:rPr lang="ru-RU" sz="2000" dirty="0">
                <a:solidFill>
                  <a:srgbClr val="53548A">
                    <a:lumMod val="20000"/>
                    <a:lumOff val="80000"/>
                  </a:srgbClr>
                </a:solidFill>
                <a:latin typeface="Times New Roman" pitchFamily="18" charset="0"/>
                <a:cs typeface="Times New Roman" pitchFamily="18" charset="0"/>
              </a:rPr>
              <a:t>М</a:t>
            </a:r>
            <a:endParaRPr lang="ru-RU" dirty="0">
              <a:solidFill>
                <a:prstClr val="black"/>
              </a:solidFill>
              <a:latin typeface="Arial" charset="0"/>
            </a:endParaRPr>
          </a:p>
        </p:txBody>
      </p:sp>
      <p:sp>
        <p:nvSpPr>
          <p:cNvPr id="18" name="Прямоугольник 27"/>
          <p:cNvSpPr>
            <a:spLocks noChangeArrowheads="1"/>
          </p:cNvSpPr>
          <p:nvPr userDrawn="1"/>
        </p:nvSpPr>
        <p:spPr bwMode="auto">
          <a:xfrm>
            <a:off x="1044575" y="-20638"/>
            <a:ext cx="25359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eorgia" pitchFamily="18" charset="0"/>
                <a:cs typeface="Arial" charset="0"/>
              </a:defRPr>
            </a:lvl1pPr>
            <a:lvl2pPr marL="742950" indent="-285750" eaLnBrk="0" hangingPunct="0">
              <a:defRPr>
                <a:solidFill>
                  <a:schemeClr val="tx1"/>
                </a:solidFill>
                <a:latin typeface="Georgia" pitchFamily="18" charset="0"/>
                <a:cs typeface="Arial" charset="0"/>
              </a:defRPr>
            </a:lvl2pPr>
            <a:lvl3pPr marL="1143000" indent="-228600" eaLnBrk="0" hangingPunct="0">
              <a:defRPr>
                <a:solidFill>
                  <a:schemeClr val="tx1"/>
                </a:solidFill>
                <a:latin typeface="Georgia" pitchFamily="18" charset="0"/>
                <a:cs typeface="Arial" charset="0"/>
              </a:defRPr>
            </a:lvl3pPr>
            <a:lvl4pPr marL="1600200" indent="-228600" eaLnBrk="0" hangingPunct="0">
              <a:defRPr>
                <a:solidFill>
                  <a:schemeClr val="tx1"/>
                </a:solidFill>
                <a:latin typeface="Georgia" pitchFamily="18" charset="0"/>
                <a:cs typeface="Arial" charset="0"/>
              </a:defRPr>
            </a:lvl4pPr>
            <a:lvl5pPr marL="2057400" indent="-228600" eaLnBrk="0" hangingPunct="0">
              <a:defRPr>
                <a:solidFill>
                  <a:schemeClr val="tx1"/>
                </a:solidFill>
                <a:latin typeface="Georgia" pitchFamily="18" charset="0"/>
                <a:cs typeface="Arial" charset="0"/>
              </a:defRPr>
            </a:lvl5pPr>
            <a:lvl6pPr marL="2514600" indent="-228600" eaLnBrk="0" fontAlgn="base" hangingPunct="0">
              <a:spcBef>
                <a:spcPct val="0"/>
              </a:spcBef>
              <a:spcAft>
                <a:spcPct val="0"/>
              </a:spcAft>
              <a:defRPr>
                <a:solidFill>
                  <a:schemeClr val="tx1"/>
                </a:solidFill>
                <a:latin typeface="Georgia" pitchFamily="18" charset="0"/>
                <a:cs typeface="Arial" charset="0"/>
              </a:defRPr>
            </a:lvl6pPr>
            <a:lvl7pPr marL="2971800" indent="-228600" eaLnBrk="0" fontAlgn="base" hangingPunct="0">
              <a:spcBef>
                <a:spcPct val="0"/>
              </a:spcBef>
              <a:spcAft>
                <a:spcPct val="0"/>
              </a:spcAft>
              <a:defRPr>
                <a:solidFill>
                  <a:schemeClr val="tx1"/>
                </a:solidFill>
                <a:latin typeface="Georgia" pitchFamily="18" charset="0"/>
                <a:cs typeface="Arial" charset="0"/>
              </a:defRPr>
            </a:lvl7pPr>
            <a:lvl8pPr marL="3429000" indent="-228600" eaLnBrk="0" fontAlgn="base" hangingPunct="0">
              <a:spcBef>
                <a:spcPct val="0"/>
              </a:spcBef>
              <a:spcAft>
                <a:spcPct val="0"/>
              </a:spcAft>
              <a:defRPr>
                <a:solidFill>
                  <a:schemeClr val="tx1"/>
                </a:solidFill>
                <a:latin typeface="Georgia" pitchFamily="18" charset="0"/>
                <a:cs typeface="Arial" charset="0"/>
              </a:defRPr>
            </a:lvl8pPr>
            <a:lvl9pPr marL="3886200" indent="-228600" eaLnBrk="0" fontAlgn="base" hangingPunct="0">
              <a:spcBef>
                <a:spcPct val="0"/>
              </a:spcBef>
              <a:spcAft>
                <a:spcPct val="0"/>
              </a:spcAft>
              <a:defRPr>
                <a:solidFill>
                  <a:schemeClr val="tx1"/>
                </a:solidFill>
                <a:latin typeface="Georgia" pitchFamily="18" charset="0"/>
                <a:cs typeface="Arial" charset="0"/>
              </a:defRPr>
            </a:lvl9pPr>
          </a:lstStyle>
          <a:p>
            <a:pPr eaLnBrk="1" hangingPunct="1">
              <a:defRPr/>
            </a:pPr>
            <a:r>
              <a:rPr lang="ru-RU" altLang="ru-RU" sz="1600" smtClean="0">
                <a:solidFill>
                  <a:srgbClr val="DBDBE9"/>
                </a:solidFill>
                <a:latin typeface="Times New Roman" pitchFamily="18" charset="0"/>
                <a:cs typeface="Times New Roman" pitchFamily="18" charset="0"/>
              </a:rPr>
              <a:t>]</a:t>
            </a:r>
            <a:endParaRPr lang="ru-RU" altLang="ru-RU" smtClean="0">
              <a:solidFill>
                <a:srgbClr val="DBDBE9"/>
              </a:solidFill>
              <a:latin typeface="Times New Roman" pitchFamily="18" charset="0"/>
              <a:cs typeface="Times New Roman" pitchFamily="18" charset="0"/>
            </a:endParaRPr>
          </a:p>
        </p:txBody>
      </p:sp>
      <p:sp>
        <p:nvSpPr>
          <p:cNvPr id="19" name="TextBox 13"/>
          <p:cNvSpPr txBox="1">
            <a:spLocks noChangeArrowheads="1"/>
          </p:cNvSpPr>
          <p:nvPr userDrawn="1"/>
        </p:nvSpPr>
        <p:spPr bwMode="auto">
          <a:xfrm>
            <a:off x="839788" y="-61913"/>
            <a:ext cx="38504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eorgia" pitchFamily="18" charset="0"/>
              </a:defRPr>
            </a:lvl1pPr>
            <a:lvl2pPr marL="742950" indent="-285750" eaLnBrk="0" hangingPunct="0">
              <a:defRPr>
                <a:solidFill>
                  <a:schemeClr val="tx1"/>
                </a:solidFill>
                <a:latin typeface="Georgia" pitchFamily="18" charset="0"/>
              </a:defRPr>
            </a:lvl2pPr>
            <a:lvl3pPr marL="1143000" indent="-228600" eaLnBrk="0" hangingPunct="0">
              <a:defRPr>
                <a:solidFill>
                  <a:schemeClr val="tx1"/>
                </a:solidFill>
                <a:latin typeface="Georgia" pitchFamily="18" charset="0"/>
              </a:defRPr>
            </a:lvl3pPr>
            <a:lvl4pPr marL="1600200" indent="-228600" eaLnBrk="0" hangingPunct="0">
              <a:defRPr>
                <a:solidFill>
                  <a:schemeClr val="tx1"/>
                </a:solidFill>
                <a:latin typeface="Georgia" pitchFamily="18" charset="0"/>
              </a:defRPr>
            </a:lvl4pPr>
            <a:lvl5pPr marL="2057400" indent="-228600" eaLnBrk="0" hangingPunct="0">
              <a:defRPr>
                <a:solidFill>
                  <a:schemeClr val="tx1"/>
                </a:solidFill>
                <a:latin typeface="Georgia" pitchFamily="18" charset="0"/>
              </a:defRPr>
            </a:lvl5pPr>
            <a:lvl6pPr marL="2514600" indent="-228600" eaLnBrk="0" fontAlgn="base" hangingPunct="0">
              <a:spcBef>
                <a:spcPct val="0"/>
              </a:spcBef>
              <a:spcAft>
                <a:spcPct val="0"/>
              </a:spcAft>
              <a:defRPr>
                <a:solidFill>
                  <a:schemeClr val="tx1"/>
                </a:solidFill>
                <a:latin typeface="Georgia" pitchFamily="18" charset="0"/>
              </a:defRPr>
            </a:lvl6pPr>
            <a:lvl7pPr marL="2971800" indent="-228600" eaLnBrk="0" fontAlgn="base" hangingPunct="0">
              <a:spcBef>
                <a:spcPct val="0"/>
              </a:spcBef>
              <a:spcAft>
                <a:spcPct val="0"/>
              </a:spcAft>
              <a:defRPr>
                <a:solidFill>
                  <a:schemeClr val="tx1"/>
                </a:solidFill>
                <a:latin typeface="Georgia" pitchFamily="18" charset="0"/>
              </a:defRPr>
            </a:lvl7pPr>
            <a:lvl8pPr marL="3429000" indent="-228600" eaLnBrk="0" fontAlgn="base" hangingPunct="0">
              <a:spcBef>
                <a:spcPct val="0"/>
              </a:spcBef>
              <a:spcAft>
                <a:spcPct val="0"/>
              </a:spcAft>
              <a:defRPr>
                <a:solidFill>
                  <a:schemeClr val="tx1"/>
                </a:solidFill>
                <a:latin typeface="Georgia" pitchFamily="18" charset="0"/>
              </a:defRPr>
            </a:lvl8pPr>
            <a:lvl9pPr marL="3886200" indent="-228600" eaLnBrk="0" fontAlgn="base" hangingPunct="0">
              <a:spcBef>
                <a:spcPct val="0"/>
              </a:spcBef>
              <a:spcAft>
                <a:spcPct val="0"/>
              </a:spcAft>
              <a:defRPr>
                <a:solidFill>
                  <a:schemeClr val="tx1"/>
                </a:solidFill>
                <a:latin typeface="Georgia" pitchFamily="18" charset="0"/>
              </a:defRPr>
            </a:lvl9pPr>
          </a:lstStyle>
          <a:p>
            <a:pPr eaLnBrk="1" hangingPunct="1">
              <a:defRPr/>
            </a:pPr>
            <a:r>
              <a:rPr lang="ru-RU" sz="2200" i="1" dirty="0" smtClean="0">
                <a:solidFill>
                  <a:prstClr val="white"/>
                </a:solidFill>
                <a:latin typeface="Times New Roman" pitchFamily="18" charset="0"/>
                <a:cs typeface="Times New Roman" pitchFamily="18" charset="0"/>
              </a:rPr>
              <a:t>ф</a:t>
            </a:r>
            <a:endParaRPr lang="ru-RU" sz="2200" dirty="0" smtClean="0">
              <a:solidFill>
                <a:srgbClr val="DBDBE9"/>
              </a:solidFill>
              <a:latin typeface="Times New Roman" pitchFamily="18" charset="0"/>
              <a:cs typeface="Times New Roman" pitchFamily="18" charset="0"/>
            </a:endParaRPr>
          </a:p>
        </p:txBody>
      </p:sp>
      <p:pic>
        <p:nvPicPr>
          <p:cNvPr id="20" name="Picture 11" descr="MF_emblema [Converted]"/>
          <p:cNvPicPr>
            <a:picLocks noChangeAspect="1" noChangeArrowheads="1"/>
          </p:cNvPicPr>
          <p:nvPr userDrawn="1"/>
        </p:nvPicPr>
        <p:blipFill>
          <a:blip r:embed="rId2"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166688" y="0"/>
            <a:ext cx="419101"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Заголовок 1"/>
          <p:cNvSpPr>
            <a:spLocks noGrp="1"/>
          </p:cNvSpPr>
          <p:nvPr>
            <p:ph type="title"/>
          </p:nvPr>
        </p:nvSpPr>
        <p:spPr>
          <a:xfrm>
            <a:off x="412750" y="1143000"/>
            <a:ext cx="9080500" cy="1069848"/>
          </a:xfrm>
        </p:spPr>
        <p:txBody>
          <a:bodyPr/>
          <a:lstStyle>
            <a:lvl1pPr>
              <a:defRPr sz="4000" b="0" i="0" cap="none" baseline="0"/>
            </a:lvl1pPr>
          </a:lstStyle>
          <a:p>
            <a:r>
              <a:rPr lang="ru-RU" smtClean="0"/>
              <a:t>Образец заголовка</a:t>
            </a:r>
            <a:endParaRPr lang="en-US"/>
          </a:p>
        </p:txBody>
      </p:sp>
      <p:sp>
        <p:nvSpPr>
          <p:cNvPr id="3" name="Текст 2"/>
          <p:cNvSpPr>
            <a:spLocks noGrp="1"/>
          </p:cNvSpPr>
          <p:nvPr>
            <p:ph type="body" idx="1"/>
          </p:nvPr>
        </p:nvSpPr>
        <p:spPr>
          <a:xfrm>
            <a:off x="412750" y="2244970"/>
            <a:ext cx="4378452"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Текст 3"/>
          <p:cNvSpPr>
            <a:spLocks noGrp="1"/>
          </p:cNvSpPr>
          <p:nvPr>
            <p:ph type="body" sz="half" idx="3"/>
          </p:nvPr>
        </p:nvSpPr>
        <p:spPr>
          <a:xfrm>
            <a:off x="5114665" y="2244970"/>
            <a:ext cx="4378590"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5" name="Содержимое 4"/>
          <p:cNvSpPr>
            <a:spLocks noGrp="1"/>
          </p:cNvSpPr>
          <p:nvPr>
            <p:ph sz="quarter" idx="2"/>
          </p:nvPr>
        </p:nvSpPr>
        <p:spPr>
          <a:xfrm>
            <a:off x="412750" y="2708519"/>
            <a:ext cx="4378452" cy="3886200"/>
          </a:xfrm>
        </p:spPr>
        <p:txBody>
          <a:bodyPr/>
          <a:lstStyle>
            <a:lvl1pPr>
              <a:defRPr sz="20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5111496" y="2708519"/>
            <a:ext cx="4378590" cy="3886200"/>
          </a:xfrm>
        </p:spPr>
        <p:txBody>
          <a:bodyPr/>
          <a:lstStyle>
            <a:lvl1pPr>
              <a:defRPr sz="20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21" name="Дата 25"/>
          <p:cNvSpPr>
            <a:spLocks noGrp="1"/>
          </p:cNvSpPr>
          <p:nvPr>
            <p:ph type="dt" sz="half" idx="10"/>
          </p:nvPr>
        </p:nvSpPr>
        <p:spPr>
          <a:xfrm>
            <a:off x="7135814" y="612775"/>
            <a:ext cx="1036637" cy="457200"/>
          </a:xfrm>
        </p:spPr>
        <p:txBody>
          <a:bodyPr/>
          <a:lstStyle>
            <a:lvl1pPr>
              <a:defRPr/>
            </a:lvl1pPr>
          </a:lstStyle>
          <a:p>
            <a:pPr>
              <a:defRPr/>
            </a:pPr>
            <a:fld id="{F783C85F-2987-45AD-84FF-B7E88F488D0C}" type="datetime1">
              <a:rPr lang="ru-RU" smtClean="0"/>
              <a:t>04.06.2015</a:t>
            </a:fld>
            <a:r>
              <a:rPr lang="ru-RU" smtClean="0"/>
              <a:t>06.10.2009</a:t>
            </a:r>
            <a:endParaRPr lang="ru-RU" dirty="0"/>
          </a:p>
        </p:txBody>
      </p:sp>
      <p:sp>
        <p:nvSpPr>
          <p:cNvPr id="22" name="Номер слайда 26"/>
          <p:cNvSpPr>
            <a:spLocks noGrp="1"/>
          </p:cNvSpPr>
          <p:nvPr>
            <p:ph type="sldNum" sz="quarter" idx="11"/>
          </p:nvPr>
        </p:nvSpPr>
        <p:spPr/>
        <p:txBody>
          <a:bodyPr rtlCol="0"/>
          <a:lstStyle>
            <a:lvl1pPr>
              <a:defRPr>
                <a:latin typeface="+mn-lt"/>
              </a:defRPr>
            </a:lvl1pPr>
          </a:lstStyle>
          <a:p>
            <a:pPr>
              <a:defRPr/>
            </a:pPr>
            <a:fld id="{600509AA-641A-4254-A23D-E1AAE0F50160}" type="slidenum">
              <a:rPr lang="ru-RU"/>
              <a:pPr>
                <a:defRPr/>
              </a:pPr>
              <a:t>‹#›</a:t>
            </a:fld>
            <a:endParaRPr lang="ru-RU" dirty="0"/>
          </a:p>
        </p:txBody>
      </p:sp>
      <p:sp>
        <p:nvSpPr>
          <p:cNvPr id="23" name="Нижний колонтитул 27"/>
          <p:cNvSpPr>
            <a:spLocks noGrp="1"/>
          </p:cNvSpPr>
          <p:nvPr>
            <p:ph type="ftr" sz="quarter" idx="12"/>
          </p:nvPr>
        </p:nvSpPr>
        <p:spPr/>
        <p:txBody>
          <a:bodyPr/>
          <a:lstStyle>
            <a:lvl1pPr>
              <a:defRPr/>
            </a:lvl1pPr>
          </a:lstStyle>
          <a:p>
            <a:pPr>
              <a:defRPr/>
            </a:pPr>
            <a:endParaRPr lang="ru-RU"/>
          </a:p>
        </p:txBody>
      </p:sp>
    </p:spTree>
    <p:extLst>
      <p:ext uri="{BB962C8B-B14F-4D97-AF65-F5344CB8AC3E}">
        <p14:creationId xmlns:p14="http://schemas.microsoft.com/office/powerpoint/2010/main" val="36626981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71727" y="-100013"/>
            <a:ext cx="1683677" cy="7683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123025" y="-160338"/>
            <a:ext cx="832379" cy="828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4"/>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3470540" y="0"/>
            <a:ext cx="4880769" cy="32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Объект 2"/>
          <p:cNvSpPr>
            <a:spLocks noGrp="1"/>
          </p:cNvSpPr>
          <p:nvPr>
            <p:ph sz="half" idx="1"/>
          </p:nvPr>
        </p:nvSpPr>
        <p:spPr>
          <a:xfrm>
            <a:off x="495300" y="2249425"/>
            <a:ext cx="4375150" cy="4525963"/>
          </a:xfrm>
        </p:spPr>
        <p:txBody>
          <a:bodyPr/>
          <a:lstStyle>
            <a:lvl1pPr>
              <a:defRPr sz="2000"/>
            </a:lvl1pPr>
            <a:lvl2pPr>
              <a:defRPr sz="1900"/>
            </a:lvl2pPr>
            <a:lvl3pPr>
              <a:defRPr sz="18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Объект 3"/>
          <p:cNvSpPr>
            <a:spLocks noGrp="1"/>
          </p:cNvSpPr>
          <p:nvPr>
            <p:ph sz="half" idx="2"/>
          </p:nvPr>
        </p:nvSpPr>
        <p:spPr>
          <a:xfrm>
            <a:off x="5035550" y="2249425"/>
            <a:ext cx="4375150" cy="4525963"/>
          </a:xfrm>
        </p:spPr>
        <p:txBody>
          <a:bodyPr/>
          <a:lstStyle>
            <a:lvl1pPr>
              <a:defRPr sz="2000"/>
            </a:lvl1pPr>
            <a:lvl2pPr>
              <a:defRPr sz="1900"/>
            </a:lvl2pPr>
            <a:lvl3pPr>
              <a:defRPr sz="18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8" name="Дата 4"/>
          <p:cNvSpPr>
            <a:spLocks noGrp="1"/>
          </p:cNvSpPr>
          <p:nvPr>
            <p:ph type="dt" sz="half" idx="10"/>
          </p:nvPr>
        </p:nvSpPr>
        <p:spPr/>
        <p:txBody>
          <a:bodyPr/>
          <a:lstStyle>
            <a:lvl1pPr>
              <a:defRPr/>
            </a:lvl1pPr>
          </a:lstStyle>
          <a:p>
            <a:pPr>
              <a:defRPr/>
            </a:pPr>
            <a:fld id="{3C553B4C-79E0-4447-BF54-3B7B2B2465D2}" type="datetime1">
              <a:rPr lang="ru-RU" smtClean="0">
                <a:solidFill>
                  <a:srgbClr val="438086"/>
                </a:solidFill>
              </a:rPr>
              <a:t>04.06.2015</a:t>
            </a:fld>
            <a:endParaRPr lang="ru-RU">
              <a:solidFill>
                <a:srgbClr val="438086"/>
              </a:solidFill>
            </a:endParaRPr>
          </a:p>
        </p:txBody>
      </p:sp>
      <p:sp>
        <p:nvSpPr>
          <p:cNvPr id="9" name="Нижний колонтитул 5"/>
          <p:cNvSpPr>
            <a:spLocks noGrp="1"/>
          </p:cNvSpPr>
          <p:nvPr>
            <p:ph type="ftr" sz="quarter" idx="11"/>
          </p:nvPr>
        </p:nvSpPr>
        <p:spPr/>
        <p:txBody>
          <a:bodyPr/>
          <a:lstStyle>
            <a:lvl1pPr>
              <a:defRPr/>
            </a:lvl1pPr>
          </a:lstStyle>
          <a:p>
            <a:pPr>
              <a:defRPr/>
            </a:pPr>
            <a:endParaRPr lang="ru-RU" altLang="ru-RU">
              <a:solidFill>
                <a:srgbClr val="438086"/>
              </a:solidFill>
            </a:endParaRPr>
          </a:p>
        </p:txBody>
      </p:sp>
      <p:sp>
        <p:nvSpPr>
          <p:cNvPr id="10" name="Номер слайда 6"/>
          <p:cNvSpPr>
            <a:spLocks noGrp="1"/>
          </p:cNvSpPr>
          <p:nvPr>
            <p:ph type="sldNum" sz="quarter" idx="12"/>
          </p:nvPr>
        </p:nvSpPr>
        <p:spPr/>
        <p:txBody>
          <a:bodyPr/>
          <a:lstStyle>
            <a:lvl1pPr>
              <a:defRPr/>
            </a:lvl1pPr>
          </a:lstStyle>
          <a:p>
            <a:pPr>
              <a:defRPr/>
            </a:pPr>
            <a:r>
              <a:rPr lang="ru-RU"/>
              <a:t>СЛАЙД</a:t>
            </a:r>
            <a:r>
              <a:rPr lang="ru-RU" sz="1400"/>
              <a:t> </a:t>
            </a:r>
            <a:fld id="{841B28B7-B861-47B5-9A1A-25C73A1F3EB7}" type="slidenum">
              <a:rPr lang="ru-RU" sz="1400"/>
              <a:pPr>
                <a:defRPr/>
              </a:pPr>
              <a:t>‹#›</a:t>
            </a:fld>
            <a:endParaRPr lang="ru-RU" sz="1400"/>
          </a:p>
        </p:txBody>
      </p:sp>
    </p:spTree>
    <p:extLst>
      <p:ext uri="{BB962C8B-B14F-4D97-AF65-F5344CB8AC3E}">
        <p14:creationId xmlns:p14="http://schemas.microsoft.com/office/powerpoint/2010/main" val="36656951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71727" y="-100013"/>
            <a:ext cx="1683677" cy="7683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114425" y="-160338"/>
            <a:ext cx="832379" cy="828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4"/>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3465381" y="0"/>
            <a:ext cx="4880769" cy="32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412750" y="1143000"/>
            <a:ext cx="9080500" cy="1069848"/>
          </a:xfrm>
        </p:spPr>
        <p:txBody>
          <a:bodyPr/>
          <a:lstStyle>
            <a:lvl1pPr>
              <a:defRPr sz="4000" b="0" i="0" cap="none" baseline="0"/>
            </a:lvl1pPr>
          </a:lstStyle>
          <a:p>
            <a:r>
              <a:rPr lang="ru-RU" smtClean="0"/>
              <a:t>Образец заголовка</a:t>
            </a:r>
            <a:endParaRPr lang="en-US"/>
          </a:p>
        </p:txBody>
      </p:sp>
      <p:sp>
        <p:nvSpPr>
          <p:cNvPr id="3" name="Текст 2"/>
          <p:cNvSpPr>
            <a:spLocks noGrp="1"/>
          </p:cNvSpPr>
          <p:nvPr>
            <p:ph type="body" idx="1"/>
          </p:nvPr>
        </p:nvSpPr>
        <p:spPr>
          <a:xfrm>
            <a:off x="412750" y="2244970"/>
            <a:ext cx="4378452"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Текст 3"/>
          <p:cNvSpPr>
            <a:spLocks noGrp="1"/>
          </p:cNvSpPr>
          <p:nvPr>
            <p:ph type="body" sz="half" idx="3"/>
          </p:nvPr>
        </p:nvSpPr>
        <p:spPr>
          <a:xfrm>
            <a:off x="5114661" y="2244970"/>
            <a:ext cx="4378590"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5" name="Объект 4"/>
          <p:cNvSpPr>
            <a:spLocks noGrp="1"/>
          </p:cNvSpPr>
          <p:nvPr>
            <p:ph sz="quarter" idx="2"/>
          </p:nvPr>
        </p:nvSpPr>
        <p:spPr>
          <a:xfrm>
            <a:off x="412750" y="2708519"/>
            <a:ext cx="4378452" cy="3886200"/>
          </a:xfrm>
        </p:spPr>
        <p:txBody>
          <a:bodyPr/>
          <a:lstStyle>
            <a:lvl1pPr>
              <a:defRPr sz="20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Объект 5"/>
          <p:cNvSpPr>
            <a:spLocks noGrp="1"/>
          </p:cNvSpPr>
          <p:nvPr>
            <p:ph sz="quarter" idx="4"/>
          </p:nvPr>
        </p:nvSpPr>
        <p:spPr>
          <a:xfrm>
            <a:off x="5111496" y="2708519"/>
            <a:ext cx="4378590" cy="3886200"/>
          </a:xfrm>
        </p:spPr>
        <p:txBody>
          <a:bodyPr/>
          <a:lstStyle>
            <a:lvl1pPr>
              <a:defRPr sz="20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0" name="Дата 25"/>
          <p:cNvSpPr>
            <a:spLocks noGrp="1"/>
          </p:cNvSpPr>
          <p:nvPr>
            <p:ph type="dt" sz="half" idx="10"/>
          </p:nvPr>
        </p:nvSpPr>
        <p:spPr/>
        <p:txBody>
          <a:bodyPr rtlCol="0"/>
          <a:lstStyle>
            <a:lvl1pPr>
              <a:defRPr/>
            </a:lvl1pPr>
          </a:lstStyle>
          <a:p>
            <a:pPr>
              <a:defRPr/>
            </a:pPr>
            <a:fld id="{CD29C094-0E2B-4BE6-9435-CF068806C434}" type="datetime1">
              <a:rPr lang="ru-RU" smtClean="0">
                <a:solidFill>
                  <a:srgbClr val="438086"/>
                </a:solidFill>
              </a:rPr>
              <a:t>04.06.2015</a:t>
            </a:fld>
            <a:endParaRPr lang="ru-RU">
              <a:solidFill>
                <a:srgbClr val="438086"/>
              </a:solidFill>
            </a:endParaRPr>
          </a:p>
        </p:txBody>
      </p:sp>
      <p:sp>
        <p:nvSpPr>
          <p:cNvPr id="11" name="Номер слайда 26"/>
          <p:cNvSpPr>
            <a:spLocks noGrp="1"/>
          </p:cNvSpPr>
          <p:nvPr>
            <p:ph type="sldNum" sz="quarter" idx="11"/>
          </p:nvPr>
        </p:nvSpPr>
        <p:spPr/>
        <p:txBody>
          <a:bodyPr rtlCol="0"/>
          <a:lstStyle>
            <a:lvl1pPr>
              <a:defRPr/>
            </a:lvl1pPr>
          </a:lstStyle>
          <a:p>
            <a:pPr>
              <a:defRPr/>
            </a:pPr>
            <a:r>
              <a:rPr lang="ru-RU"/>
              <a:t>СЛАЙД</a:t>
            </a:r>
            <a:r>
              <a:rPr lang="ru-RU" sz="1400"/>
              <a:t> </a:t>
            </a:r>
            <a:fld id="{ABFCB25D-9533-4D82-8551-1ACA94ADA75E}" type="slidenum">
              <a:rPr lang="ru-RU" sz="1400"/>
              <a:pPr>
                <a:defRPr/>
              </a:pPr>
              <a:t>‹#›</a:t>
            </a:fld>
            <a:endParaRPr lang="ru-RU" sz="1400"/>
          </a:p>
        </p:txBody>
      </p:sp>
      <p:sp>
        <p:nvSpPr>
          <p:cNvPr id="12" name="Нижний колонтитул 27"/>
          <p:cNvSpPr>
            <a:spLocks noGrp="1"/>
          </p:cNvSpPr>
          <p:nvPr>
            <p:ph type="ftr" sz="quarter" idx="12"/>
          </p:nvPr>
        </p:nvSpPr>
        <p:spPr/>
        <p:txBody>
          <a:bodyPr rtlCol="0"/>
          <a:lstStyle>
            <a:lvl1pPr>
              <a:defRPr/>
            </a:lvl1pPr>
          </a:lstStyle>
          <a:p>
            <a:pPr>
              <a:defRPr/>
            </a:pPr>
            <a:endParaRPr lang="ru-RU" altLang="ru-RU">
              <a:solidFill>
                <a:srgbClr val="438086"/>
              </a:solidFill>
            </a:endParaRPr>
          </a:p>
        </p:txBody>
      </p:sp>
    </p:spTree>
    <p:extLst>
      <p:ext uri="{BB962C8B-B14F-4D97-AF65-F5344CB8AC3E}">
        <p14:creationId xmlns:p14="http://schemas.microsoft.com/office/powerpoint/2010/main" val="6735113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71727" y="-100013"/>
            <a:ext cx="1683677" cy="7683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114425" y="-169863"/>
            <a:ext cx="840979" cy="838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3470540" y="0"/>
            <a:ext cx="4880769" cy="32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495300" y="1143000"/>
            <a:ext cx="8915400" cy="1069848"/>
          </a:xfrm>
        </p:spPr>
        <p:txBody>
          <a:bodyPr/>
          <a:lstStyle>
            <a:lvl1pPr>
              <a:defRPr sz="4000">
                <a:solidFill>
                  <a:schemeClr val="tx2"/>
                </a:solidFill>
              </a:defRPr>
            </a:lvl1pPr>
          </a:lstStyle>
          <a:p>
            <a:r>
              <a:rPr lang="ru-RU" smtClean="0"/>
              <a:t>Образец заголовка</a:t>
            </a:r>
            <a:endParaRPr lang="en-US"/>
          </a:p>
        </p:txBody>
      </p:sp>
      <p:sp>
        <p:nvSpPr>
          <p:cNvPr id="6" name="Дата 2"/>
          <p:cNvSpPr>
            <a:spLocks noGrp="1"/>
          </p:cNvSpPr>
          <p:nvPr>
            <p:ph type="dt" sz="half" idx="10"/>
          </p:nvPr>
        </p:nvSpPr>
        <p:spPr>
          <a:xfrm>
            <a:off x="7131977" y="612775"/>
            <a:ext cx="1037034" cy="457200"/>
          </a:xfrm>
        </p:spPr>
        <p:txBody>
          <a:bodyPr/>
          <a:lstStyle>
            <a:lvl1pPr>
              <a:defRPr/>
            </a:lvl1pPr>
          </a:lstStyle>
          <a:p>
            <a:pPr>
              <a:defRPr/>
            </a:pPr>
            <a:fld id="{06EE9F35-0533-4A28-97CA-83A831C45011}" type="datetime1">
              <a:rPr lang="ru-RU" smtClean="0">
                <a:solidFill>
                  <a:srgbClr val="438086"/>
                </a:solidFill>
              </a:rPr>
              <a:t>04.06.2015</a:t>
            </a:fld>
            <a:endParaRPr lang="ru-RU">
              <a:solidFill>
                <a:srgbClr val="438086"/>
              </a:solidFill>
            </a:endParaRPr>
          </a:p>
        </p:txBody>
      </p:sp>
      <p:sp>
        <p:nvSpPr>
          <p:cNvPr id="7" name="Нижний колонтитул 3"/>
          <p:cNvSpPr>
            <a:spLocks noGrp="1"/>
          </p:cNvSpPr>
          <p:nvPr>
            <p:ph type="ftr" sz="quarter" idx="11"/>
          </p:nvPr>
        </p:nvSpPr>
        <p:spPr/>
        <p:txBody>
          <a:bodyPr/>
          <a:lstStyle>
            <a:lvl1pPr>
              <a:defRPr/>
            </a:lvl1pPr>
          </a:lstStyle>
          <a:p>
            <a:pPr>
              <a:defRPr/>
            </a:pPr>
            <a:endParaRPr lang="ru-RU" altLang="ru-RU">
              <a:solidFill>
                <a:srgbClr val="438086"/>
              </a:solidFill>
            </a:endParaRPr>
          </a:p>
        </p:txBody>
      </p:sp>
      <p:sp>
        <p:nvSpPr>
          <p:cNvPr id="8" name="Номер слайда 4"/>
          <p:cNvSpPr>
            <a:spLocks noGrp="1"/>
          </p:cNvSpPr>
          <p:nvPr>
            <p:ph type="sldNum" sz="quarter" idx="12"/>
          </p:nvPr>
        </p:nvSpPr>
        <p:spPr/>
        <p:txBody>
          <a:bodyPr/>
          <a:lstStyle>
            <a:lvl1pPr>
              <a:defRPr/>
            </a:lvl1pPr>
          </a:lstStyle>
          <a:p>
            <a:pPr>
              <a:defRPr/>
            </a:pPr>
            <a:r>
              <a:rPr lang="ru-RU"/>
              <a:t>СЛАЙД</a:t>
            </a:r>
            <a:r>
              <a:rPr lang="ru-RU" sz="1400"/>
              <a:t> </a:t>
            </a:r>
            <a:fld id="{FB040A39-5078-477F-87ED-53D61A54D731}" type="slidenum">
              <a:rPr lang="ru-RU" sz="1400"/>
              <a:pPr>
                <a:defRPr/>
              </a:pPr>
              <a:t>‹#›</a:t>
            </a:fld>
            <a:endParaRPr lang="ru-RU" sz="1400"/>
          </a:p>
        </p:txBody>
      </p:sp>
    </p:spTree>
    <p:extLst>
      <p:ext uri="{BB962C8B-B14F-4D97-AF65-F5344CB8AC3E}">
        <p14:creationId xmlns:p14="http://schemas.microsoft.com/office/powerpoint/2010/main" val="20351660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pic>
        <p:nvPicPr>
          <p:cNvPr id="2" name="Picture 8"/>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71727" y="-100013"/>
            <a:ext cx="1683677" cy="7683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9"/>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114425" y="-160338"/>
            <a:ext cx="832379" cy="828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11"/>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3470540" y="0"/>
            <a:ext cx="4880769" cy="32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Дата 1"/>
          <p:cNvSpPr>
            <a:spLocks noGrp="1"/>
          </p:cNvSpPr>
          <p:nvPr>
            <p:ph type="dt" sz="half" idx="10"/>
          </p:nvPr>
        </p:nvSpPr>
        <p:spPr/>
        <p:txBody>
          <a:bodyPr/>
          <a:lstStyle>
            <a:lvl1pPr>
              <a:defRPr/>
            </a:lvl1pPr>
          </a:lstStyle>
          <a:p>
            <a:pPr>
              <a:defRPr/>
            </a:pPr>
            <a:fld id="{00D4E9F9-9F3A-42C9-B76E-47204C8C7C22}" type="datetime1">
              <a:rPr lang="ru-RU" smtClean="0">
                <a:solidFill>
                  <a:srgbClr val="438086"/>
                </a:solidFill>
              </a:rPr>
              <a:t>04.06.2015</a:t>
            </a:fld>
            <a:endParaRPr lang="ru-RU">
              <a:solidFill>
                <a:srgbClr val="438086"/>
              </a:solidFill>
            </a:endParaRPr>
          </a:p>
        </p:txBody>
      </p:sp>
      <p:sp>
        <p:nvSpPr>
          <p:cNvPr id="6" name="Нижний колонтитул 2"/>
          <p:cNvSpPr>
            <a:spLocks noGrp="1"/>
          </p:cNvSpPr>
          <p:nvPr>
            <p:ph type="ftr" sz="quarter" idx="11"/>
          </p:nvPr>
        </p:nvSpPr>
        <p:spPr/>
        <p:txBody>
          <a:bodyPr/>
          <a:lstStyle>
            <a:lvl1pPr>
              <a:defRPr/>
            </a:lvl1pPr>
          </a:lstStyle>
          <a:p>
            <a:pPr>
              <a:defRPr/>
            </a:pPr>
            <a:endParaRPr lang="ru-RU" altLang="ru-RU">
              <a:solidFill>
                <a:srgbClr val="438086"/>
              </a:solidFill>
            </a:endParaRPr>
          </a:p>
        </p:txBody>
      </p:sp>
      <p:sp>
        <p:nvSpPr>
          <p:cNvPr id="7" name="Номер слайда 3"/>
          <p:cNvSpPr>
            <a:spLocks noGrp="1"/>
          </p:cNvSpPr>
          <p:nvPr>
            <p:ph type="sldNum" sz="quarter" idx="12"/>
          </p:nvPr>
        </p:nvSpPr>
        <p:spPr>
          <a:xfrm>
            <a:off x="7838811" y="1588"/>
            <a:ext cx="1841897" cy="366712"/>
          </a:xfrm>
        </p:spPr>
        <p:txBody>
          <a:bodyPr/>
          <a:lstStyle>
            <a:lvl1pPr>
              <a:defRPr/>
            </a:lvl1pPr>
          </a:lstStyle>
          <a:p>
            <a:pPr>
              <a:defRPr/>
            </a:pPr>
            <a:r>
              <a:rPr lang="ru-RU"/>
              <a:t>СЛАЙД</a:t>
            </a:r>
            <a:r>
              <a:rPr lang="ru-RU" sz="1400"/>
              <a:t> </a:t>
            </a:r>
            <a:fld id="{B043F861-E5B0-4205-8634-2FDBBFDE3308}" type="slidenum">
              <a:rPr lang="ru-RU" sz="1400"/>
              <a:pPr>
                <a:defRPr/>
              </a:pPr>
              <a:t>‹#›</a:t>
            </a:fld>
            <a:endParaRPr lang="ru-RU" sz="1400"/>
          </a:p>
        </p:txBody>
      </p:sp>
    </p:spTree>
    <p:extLst>
      <p:ext uri="{BB962C8B-B14F-4D97-AF65-F5344CB8AC3E}">
        <p14:creationId xmlns:p14="http://schemas.microsoft.com/office/powerpoint/2010/main" val="29806059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71727" y="-100013"/>
            <a:ext cx="1683677" cy="7683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123025" y="-160338"/>
            <a:ext cx="832379" cy="828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4"/>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3470540" y="0"/>
            <a:ext cx="4880769" cy="32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5799621" y="1101970"/>
            <a:ext cx="3665220" cy="877824"/>
          </a:xfrm>
        </p:spPr>
        <p:txBody>
          <a:bodyPr anchor="b"/>
          <a:lstStyle>
            <a:lvl1pPr algn="l">
              <a:buNone/>
              <a:defRPr sz="1800" b="1"/>
            </a:lvl1pPr>
          </a:lstStyle>
          <a:p>
            <a:r>
              <a:rPr lang="ru-RU" smtClean="0"/>
              <a:t>Образец заголовка</a:t>
            </a:r>
            <a:endParaRPr lang="en-US"/>
          </a:p>
        </p:txBody>
      </p:sp>
      <p:sp>
        <p:nvSpPr>
          <p:cNvPr id="3" name="Текст 2"/>
          <p:cNvSpPr>
            <a:spLocks noGrp="1"/>
          </p:cNvSpPr>
          <p:nvPr>
            <p:ph type="body" idx="2"/>
          </p:nvPr>
        </p:nvSpPr>
        <p:spPr>
          <a:xfrm>
            <a:off x="5799621" y="2010727"/>
            <a:ext cx="366522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a:r>
              <a:rPr lang="ru-RU" smtClean="0"/>
              <a:t>Образец текста</a:t>
            </a:r>
          </a:p>
        </p:txBody>
      </p:sp>
      <p:sp>
        <p:nvSpPr>
          <p:cNvPr id="4" name="Объект 3"/>
          <p:cNvSpPr>
            <a:spLocks noGrp="1"/>
          </p:cNvSpPr>
          <p:nvPr>
            <p:ph sz="half" idx="1"/>
          </p:nvPr>
        </p:nvSpPr>
        <p:spPr>
          <a:xfrm>
            <a:off x="165100" y="776287"/>
            <a:ext cx="5527548" cy="5852160"/>
          </a:xfrm>
        </p:spPr>
        <p:txBody>
          <a:bodyPr/>
          <a:lstStyle>
            <a:lvl1pPr>
              <a:defRPr sz="3200"/>
            </a:lvl1pPr>
            <a:lvl2pPr>
              <a:defRPr sz="2800"/>
            </a:lvl2pPr>
            <a:lvl3pPr>
              <a:defRPr sz="2400"/>
            </a:lvl3pPr>
            <a:lvl4pPr>
              <a:defRPr sz="2000"/>
            </a:lvl4pPr>
            <a:lvl5pPr>
              <a:defRPr sz="2000"/>
            </a:lvl5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en-US" dirty="0"/>
          </a:p>
        </p:txBody>
      </p:sp>
      <p:sp>
        <p:nvSpPr>
          <p:cNvPr id="8" name="Дата 4"/>
          <p:cNvSpPr>
            <a:spLocks noGrp="1"/>
          </p:cNvSpPr>
          <p:nvPr>
            <p:ph type="dt" sz="half" idx="10"/>
          </p:nvPr>
        </p:nvSpPr>
        <p:spPr/>
        <p:txBody>
          <a:bodyPr/>
          <a:lstStyle>
            <a:lvl1pPr>
              <a:defRPr/>
            </a:lvl1pPr>
          </a:lstStyle>
          <a:p>
            <a:pPr>
              <a:defRPr/>
            </a:pPr>
            <a:fld id="{106B0EEB-0A03-4396-BF9C-15D290B37B88}" type="datetime1">
              <a:rPr lang="ru-RU" smtClean="0">
                <a:solidFill>
                  <a:srgbClr val="438086"/>
                </a:solidFill>
              </a:rPr>
              <a:t>04.06.2015</a:t>
            </a:fld>
            <a:endParaRPr lang="ru-RU">
              <a:solidFill>
                <a:srgbClr val="438086"/>
              </a:solidFill>
            </a:endParaRPr>
          </a:p>
        </p:txBody>
      </p:sp>
      <p:sp>
        <p:nvSpPr>
          <p:cNvPr id="9" name="Нижний колонтитул 5"/>
          <p:cNvSpPr>
            <a:spLocks noGrp="1"/>
          </p:cNvSpPr>
          <p:nvPr>
            <p:ph type="ftr" sz="quarter" idx="11"/>
          </p:nvPr>
        </p:nvSpPr>
        <p:spPr/>
        <p:txBody>
          <a:bodyPr/>
          <a:lstStyle>
            <a:lvl1pPr>
              <a:defRPr/>
            </a:lvl1pPr>
          </a:lstStyle>
          <a:p>
            <a:pPr>
              <a:defRPr/>
            </a:pPr>
            <a:endParaRPr lang="ru-RU" altLang="ru-RU">
              <a:solidFill>
                <a:srgbClr val="438086"/>
              </a:solidFill>
            </a:endParaRPr>
          </a:p>
        </p:txBody>
      </p:sp>
      <p:sp>
        <p:nvSpPr>
          <p:cNvPr id="10" name="Номер слайда 6"/>
          <p:cNvSpPr>
            <a:spLocks noGrp="1"/>
          </p:cNvSpPr>
          <p:nvPr>
            <p:ph type="sldNum" sz="quarter" idx="12"/>
          </p:nvPr>
        </p:nvSpPr>
        <p:spPr/>
        <p:txBody>
          <a:bodyPr/>
          <a:lstStyle>
            <a:lvl1pPr>
              <a:defRPr/>
            </a:lvl1pPr>
          </a:lstStyle>
          <a:p>
            <a:pPr>
              <a:defRPr/>
            </a:pPr>
            <a:r>
              <a:rPr lang="ru-RU"/>
              <a:t>СЛАЙД</a:t>
            </a:r>
            <a:r>
              <a:rPr lang="ru-RU" sz="1400"/>
              <a:t> </a:t>
            </a:r>
            <a:fld id="{6ADA400A-FC1F-4162-AB9A-5EA89DAE334A}" type="slidenum">
              <a:rPr lang="ru-RU" sz="1400"/>
              <a:pPr>
                <a:defRPr/>
              </a:pPr>
              <a:t>‹#›</a:t>
            </a:fld>
            <a:endParaRPr lang="ru-RU" sz="1400"/>
          </a:p>
        </p:txBody>
      </p:sp>
    </p:spTree>
    <p:extLst>
      <p:ext uri="{BB962C8B-B14F-4D97-AF65-F5344CB8AC3E}">
        <p14:creationId xmlns:p14="http://schemas.microsoft.com/office/powerpoint/2010/main" val="29674399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71727" y="-100013"/>
            <a:ext cx="1683677" cy="7683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114425" y="-160338"/>
            <a:ext cx="832379" cy="828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4"/>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3470540" y="0"/>
            <a:ext cx="4880769" cy="32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5893804" y="1109161"/>
            <a:ext cx="635703" cy="4681637"/>
          </a:xfrm>
        </p:spPr>
        <p:txBody>
          <a:bodyPr vert="vert270" lIns="45720" tIns="0" rIns="45720" anchor="t"/>
          <a:lstStyle>
            <a:lvl1pPr algn="ctr">
              <a:buNone/>
              <a:defRPr sz="2000" b="1"/>
            </a:lvl1pPr>
          </a:lstStyle>
          <a:p>
            <a:r>
              <a:rPr lang="ru-RU" smtClean="0"/>
              <a:t>Образец заголовка</a:t>
            </a:r>
            <a:endParaRPr lang="en-US"/>
          </a:p>
        </p:txBody>
      </p:sp>
      <p:sp>
        <p:nvSpPr>
          <p:cNvPr id="3" name="Рисунок 2"/>
          <p:cNvSpPr>
            <a:spLocks noGrp="1"/>
          </p:cNvSpPr>
          <p:nvPr>
            <p:ph type="pic" idx="1"/>
          </p:nvPr>
        </p:nvSpPr>
        <p:spPr>
          <a:xfrm>
            <a:off x="437310" y="1143000"/>
            <a:ext cx="4953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normAutofit/>
          </a:bodyPr>
          <a:lstStyle>
            <a:lvl1pPr marL="0" indent="0">
              <a:buNone/>
              <a:defRPr sz="3200"/>
            </a:lvl1pPr>
          </a:lstStyle>
          <a:p>
            <a:pPr lvl="0"/>
            <a:r>
              <a:rPr lang="ru-RU" noProof="0" smtClean="0"/>
              <a:t>Вставка рисунка</a:t>
            </a:r>
            <a:endParaRPr lang="en-US" noProof="0" dirty="0"/>
          </a:p>
        </p:txBody>
      </p:sp>
      <p:sp>
        <p:nvSpPr>
          <p:cNvPr id="4" name="Текст 3"/>
          <p:cNvSpPr>
            <a:spLocks noGrp="1"/>
          </p:cNvSpPr>
          <p:nvPr>
            <p:ph type="body" sz="half" idx="2"/>
          </p:nvPr>
        </p:nvSpPr>
        <p:spPr>
          <a:xfrm>
            <a:off x="6595813" y="3274309"/>
            <a:ext cx="2806700" cy="2516489"/>
          </a:xfrm>
        </p:spPr>
        <p:txBody>
          <a:bodyPr lIns="0" tIns="0" rIns="45720"/>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a:r>
              <a:rPr lang="ru-RU" smtClean="0"/>
              <a:t>Образец текста</a:t>
            </a:r>
          </a:p>
        </p:txBody>
      </p:sp>
      <p:sp>
        <p:nvSpPr>
          <p:cNvPr id="8" name="Дата 4"/>
          <p:cNvSpPr>
            <a:spLocks noGrp="1"/>
          </p:cNvSpPr>
          <p:nvPr>
            <p:ph type="dt" sz="half" idx="10"/>
          </p:nvPr>
        </p:nvSpPr>
        <p:spPr/>
        <p:txBody>
          <a:bodyPr/>
          <a:lstStyle>
            <a:lvl1pPr>
              <a:defRPr/>
            </a:lvl1pPr>
          </a:lstStyle>
          <a:p>
            <a:pPr>
              <a:defRPr/>
            </a:pPr>
            <a:fld id="{0A84BF65-DCF0-41A0-9093-7237453F7E2B}" type="datetime1">
              <a:rPr lang="ru-RU" smtClean="0">
                <a:solidFill>
                  <a:srgbClr val="438086"/>
                </a:solidFill>
              </a:rPr>
              <a:t>04.06.2015</a:t>
            </a:fld>
            <a:endParaRPr lang="ru-RU">
              <a:solidFill>
                <a:srgbClr val="438086"/>
              </a:solidFill>
            </a:endParaRPr>
          </a:p>
        </p:txBody>
      </p:sp>
      <p:sp>
        <p:nvSpPr>
          <p:cNvPr id="9" name="Нижний колонтитул 5"/>
          <p:cNvSpPr>
            <a:spLocks noGrp="1"/>
          </p:cNvSpPr>
          <p:nvPr>
            <p:ph type="ftr" sz="quarter" idx="11"/>
          </p:nvPr>
        </p:nvSpPr>
        <p:spPr/>
        <p:txBody>
          <a:bodyPr/>
          <a:lstStyle>
            <a:lvl1pPr>
              <a:defRPr/>
            </a:lvl1pPr>
          </a:lstStyle>
          <a:p>
            <a:pPr>
              <a:defRPr/>
            </a:pPr>
            <a:endParaRPr lang="ru-RU" altLang="ru-RU">
              <a:solidFill>
                <a:srgbClr val="438086"/>
              </a:solidFill>
            </a:endParaRPr>
          </a:p>
        </p:txBody>
      </p:sp>
      <p:sp>
        <p:nvSpPr>
          <p:cNvPr id="10" name="Номер слайда 6"/>
          <p:cNvSpPr>
            <a:spLocks noGrp="1"/>
          </p:cNvSpPr>
          <p:nvPr>
            <p:ph type="sldNum" sz="quarter" idx="12"/>
          </p:nvPr>
        </p:nvSpPr>
        <p:spPr/>
        <p:txBody>
          <a:bodyPr/>
          <a:lstStyle>
            <a:lvl1pPr>
              <a:defRPr/>
            </a:lvl1pPr>
          </a:lstStyle>
          <a:p>
            <a:pPr>
              <a:defRPr/>
            </a:pPr>
            <a:r>
              <a:rPr lang="ru-RU"/>
              <a:t>СЛАЙД</a:t>
            </a:r>
            <a:r>
              <a:rPr lang="ru-RU" sz="1400"/>
              <a:t> </a:t>
            </a:r>
            <a:fld id="{FD290EB0-04B5-4366-9965-13C5F7EF9A5B}" type="slidenum">
              <a:rPr lang="ru-RU" sz="1400"/>
              <a:pPr>
                <a:defRPr/>
              </a:pPr>
              <a:t>‹#›</a:t>
            </a:fld>
            <a:endParaRPr lang="ru-RU" sz="1400"/>
          </a:p>
        </p:txBody>
      </p:sp>
    </p:spTree>
    <p:extLst>
      <p:ext uri="{BB962C8B-B14F-4D97-AF65-F5344CB8AC3E}">
        <p14:creationId xmlns:p14="http://schemas.microsoft.com/office/powerpoint/2010/main" val="9760092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71727" y="-100013"/>
            <a:ext cx="1683677" cy="7683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123025" y="-160338"/>
            <a:ext cx="832379" cy="828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4"/>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3470540" y="0"/>
            <a:ext cx="4880769" cy="32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3"/>
          <p:cNvSpPr>
            <a:spLocks noGrp="1"/>
          </p:cNvSpPr>
          <p:nvPr>
            <p:ph type="dt" sz="half" idx="10"/>
          </p:nvPr>
        </p:nvSpPr>
        <p:spPr/>
        <p:txBody>
          <a:bodyPr/>
          <a:lstStyle>
            <a:lvl1pPr>
              <a:defRPr/>
            </a:lvl1pPr>
          </a:lstStyle>
          <a:p>
            <a:pPr>
              <a:defRPr/>
            </a:pPr>
            <a:fld id="{E210B3D6-3711-4BC6-89DC-6305CE0B758E}" type="datetime1">
              <a:rPr lang="ru-RU" smtClean="0">
                <a:solidFill>
                  <a:srgbClr val="438086"/>
                </a:solidFill>
              </a:rPr>
              <a:t>04.06.2015</a:t>
            </a:fld>
            <a:endParaRPr lang="ru-RU">
              <a:solidFill>
                <a:srgbClr val="438086"/>
              </a:solidFill>
            </a:endParaRPr>
          </a:p>
        </p:txBody>
      </p:sp>
      <p:sp>
        <p:nvSpPr>
          <p:cNvPr id="8" name="Нижний колонтитул 4"/>
          <p:cNvSpPr>
            <a:spLocks noGrp="1"/>
          </p:cNvSpPr>
          <p:nvPr>
            <p:ph type="ftr" sz="quarter" idx="11"/>
          </p:nvPr>
        </p:nvSpPr>
        <p:spPr/>
        <p:txBody>
          <a:bodyPr/>
          <a:lstStyle>
            <a:lvl1pPr>
              <a:defRPr/>
            </a:lvl1pPr>
          </a:lstStyle>
          <a:p>
            <a:pPr>
              <a:defRPr/>
            </a:pPr>
            <a:endParaRPr lang="ru-RU" altLang="ru-RU">
              <a:solidFill>
                <a:srgbClr val="438086"/>
              </a:solidFill>
            </a:endParaRPr>
          </a:p>
        </p:txBody>
      </p:sp>
      <p:sp>
        <p:nvSpPr>
          <p:cNvPr id="9" name="Номер слайда 5"/>
          <p:cNvSpPr>
            <a:spLocks noGrp="1"/>
          </p:cNvSpPr>
          <p:nvPr>
            <p:ph type="sldNum" sz="quarter" idx="12"/>
          </p:nvPr>
        </p:nvSpPr>
        <p:spPr/>
        <p:txBody>
          <a:bodyPr/>
          <a:lstStyle>
            <a:lvl1pPr>
              <a:defRPr/>
            </a:lvl1pPr>
          </a:lstStyle>
          <a:p>
            <a:pPr>
              <a:defRPr/>
            </a:pPr>
            <a:r>
              <a:rPr lang="ru-RU"/>
              <a:t>СЛАЙД</a:t>
            </a:r>
            <a:r>
              <a:rPr lang="ru-RU" sz="1400"/>
              <a:t> </a:t>
            </a:r>
            <a:fld id="{E1B93D74-9C2F-4264-918C-6C97206BB01C}" type="slidenum">
              <a:rPr lang="ru-RU" sz="1400"/>
              <a:pPr>
                <a:defRPr/>
              </a:pPr>
              <a:t>‹#›</a:t>
            </a:fld>
            <a:endParaRPr lang="ru-RU" sz="1400"/>
          </a:p>
        </p:txBody>
      </p:sp>
    </p:spTree>
    <p:extLst>
      <p:ext uri="{BB962C8B-B14F-4D97-AF65-F5344CB8AC3E}">
        <p14:creationId xmlns:p14="http://schemas.microsoft.com/office/powerpoint/2010/main" val="2853020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71727" y="-100013"/>
            <a:ext cx="1683677" cy="7683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123025" y="-160338"/>
            <a:ext cx="832379" cy="828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4"/>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3470540" y="0"/>
            <a:ext cx="4880769" cy="32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Вертикальный заголовок 1"/>
          <p:cNvSpPr>
            <a:spLocks noGrp="1"/>
          </p:cNvSpPr>
          <p:nvPr>
            <p:ph type="title" orient="vert"/>
          </p:nvPr>
        </p:nvSpPr>
        <p:spPr>
          <a:xfrm>
            <a:off x="7346950" y="1143000"/>
            <a:ext cx="2063750" cy="5486400"/>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95300" y="1143000"/>
            <a:ext cx="6769100" cy="54864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3"/>
          <p:cNvSpPr>
            <a:spLocks noGrp="1"/>
          </p:cNvSpPr>
          <p:nvPr>
            <p:ph type="dt" sz="half" idx="10"/>
          </p:nvPr>
        </p:nvSpPr>
        <p:spPr/>
        <p:txBody>
          <a:bodyPr/>
          <a:lstStyle>
            <a:lvl1pPr>
              <a:defRPr/>
            </a:lvl1pPr>
          </a:lstStyle>
          <a:p>
            <a:pPr>
              <a:defRPr/>
            </a:pPr>
            <a:fld id="{6FE0E9C2-212C-45CA-AABC-79E470901D26}" type="datetime1">
              <a:rPr lang="ru-RU" smtClean="0">
                <a:solidFill>
                  <a:srgbClr val="438086"/>
                </a:solidFill>
              </a:rPr>
              <a:t>04.06.2015</a:t>
            </a:fld>
            <a:endParaRPr lang="ru-RU">
              <a:solidFill>
                <a:srgbClr val="438086"/>
              </a:solidFill>
            </a:endParaRPr>
          </a:p>
        </p:txBody>
      </p:sp>
      <p:sp>
        <p:nvSpPr>
          <p:cNvPr id="8" name="Нижний колонтитул 4"/>
          <p:cNvSpPr>
            <a:spLocks noGrp="1"/>
          </p:cNvSpPr>
          <p:nvPr>
            <p:ph type="ftr" sz="quarter" idx="11"/>
          </p:nvPr>
        </p:nvSpPr>
        <p:spPr/>
        <p:txBody>
          <a:bodyPr/>
          <a:lstStyle>
            <a:lvl1pPr>
              <a:defRPr/>
            </a:lvl1pPr>
          </a:lstStyle>
          <a:p>
            <a:pPr>
              <a:defRPr/>
            </a:pPr>
            <a:endParaRPr lang="ru-RU" altLang="ru-RU">
              <a:solidFill>
                <a:srgbClr val="438086"/>
              </a:solidFill>
            </a:endParaRPr>
          </a:p>
        </p:txBody>
      </p:sp>
      <p:sp>
        <p:nvSpPr>
          <p:cNvPr id="9" name="Номер слайда 5"/>
          <p:cNvSpPr>
            <a:spLocks noGrp="1"/>
          </p:cNvSpPr>
          <p:nvPr>
            <p:ph type="sldNum" sz="quarter" idx="12"/>
          </p:nvPr>
        </p:nvSpPr>
        <p:spPr/>
        <p:txBody>
          <a:bodyPr/>
          <a:lstStyle>
            <a:lvl1pPr>
              <a:defRPr/>
            </a:lvl1pPr>
          </a:lstStyle>
          <a:p>
            <a:pPr>
              <a:defRPr/>
            </a:pPr>
            <a:r>
              <a:rPr lang="ru-RU"/>
              <a:t>СЛАЙД</a:t>
            </a:r>
            <a:r>
              <a:rPr lang="ru-RU" sz="1400"/>
              <a:t> </a:t>
            </a:r>
            <a:fld id="{4B644C43-DE24-4379-AF7C-2A5A0EC05F46}" type="slidenum">
              <a:rPr lang="ru-RU" sz="1400"/>
              <a:pPr>
                <a:defRPr/>
              </a:pPr>
              <a:t>‹#›</a:t>
            </a:fld>
            <a:endParaRPr lang="ru-RU" sz="1400"/>
          </a:p>
        </p:txBody>
      </p:sp>
    </p:spTree>
    <p:extLst>
      <p:ext uri="{BB962C8B-B14F-4D97-AF65-F5344CB8AC3E}">
        <p14:creationId xmlns:p14="http://schemas.microsoft.com/office/powerpoint/2010/main" val="41701034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Прямоугольник 2"/>
          <p:cNvSpPr/>
          <p:nvPr/>
        </p:nvSpPr>
        <p:spPr>
          <a:xfrm>
            <a:off x="0" y="0"/>
            <a:ext cx="9906000" cy="3111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4" name="Прямоугольник 3"/>
          <p:cNvSpPr/>
          <p:nvPr/>
        </p:nvSpPr>
        <p:spPr bwMode="invGray">
          <a:xfrm>
            <a:off x="9842500" y="-1587"/>
            <a:ext cx="61913"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5" name="Прямоугольник 4"/>
          <p:cNvSpPr/>
          <p:nvPr/>
        </p:nvSpPr>
        <p:spPr bwMode="invGray">
          <a:xfrm>
            <a:off x="9798051" y="-1587"/>
            <a:ext cx="30163"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6" name="Прямоугольник 5"/>
          <p:cNvSpPr/>
          <p:nvPr/>
        </p:nvSpPr>
        <p:spPr bwMode="invGray">
          <a:xfrm>
            <a:off x="9777414" y="-1587"/>
            <a:ext cx="9525" cy="620713"/>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7" name="Прямоугольник 6"/>
          <p:cNvSpPr/>
          <p:nvPr/>
        </p:nvSpPr>
        <p:spPr bwMode="invGray">
          <a:xfrm>
            <a:off x="9725027" y="-1587"/>
            <a:ext cx="28575" cy="620713"/>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8" name="Прямоугольник 7"/>
          <p:cNvSpPr/>
          <p:nvPr/>
        </p:nvSpPr>
        <p:spPr bwMode="invGray">
          <a:xfrm>
            <a:off x="9658351" y="0"/>
            <a:ext cx="60325" cy="585788"/>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9" name="Прямоугольник 8"/>
          <p:cNvSpPr/>
          <p:nvPr/>
        </p:nvSpPr>
        <p:spPr bwMode="invGray">
          <a:xfrm>
            <a:off x="9615488" y="0"/>
            <a:ext cx="6351" cy="585788"/>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10" name="Прямоугольник 9"/>
          <p:cNvSpPr/>
          <p:nvPr userDrawn="1"/>
        </p:nvSpPr>
        <p:spPr>
          <a:xfrm>
            <a:off x="585788" y="1"/>
            <a:ext cx="503237" cy="379413"/>
          </a:xfrm>
          <a:prstGeom prst="rect">
            <a:avLst/>
          </a:prstGeom>
        </p:spPr>
        <p:txBody>
          <a:bodyPr wrap="none">
            <a:normAutofit lnSpcReduction="10000"/>
          </a:bodyPr>
          <a:lstStyle/>
          <a:p>
            <a:pPr>
              <a:defRPr/>
            </a:pPr>
            <a:r>
              <a:rPr lang="ru-RU" sz="2000" dirty="0">
                <a:solidFill>
                  <a:srgbClr val="53548A">
                    <a:lumMod val="20000"/>
                    <a:lumOff val="80000"/>
                  </a:srgbClr>
                </a:solidFill>
                <a:latin typeface="Times New Roman" pitchFamily="18" charset="0"/>
                <a:cs typeface="Times New Roman" pitchFamily="18" charset="0"/>
              </a:rPr>
              <a:t>М</a:t>
            </a:r>
            <a:endParaRPr lang="ru-RU" dirty="0">
              <a:solidFill>
                <a:prstClr val="black"/>
              </a:solidFill>
              <a:latin typeface="Arial" charset="0"/>
            </a:endParaRPr>
          </a:p>
        </p:txBody>
      </p:sp>
      <p:sp>
        <p:nvSpPr>
          <p:cNvPr id="11" name="Прямоугольник 25"/>
          <p:cNvSpPr>
            <a:spLocks noChangeArrowheads="1"/>
          </p:cNvSpPr>
          <p:nvPr userDrawn="1"/>
        </p:nvSpPr>
        <p:spPr bwMode="auto">
          <a:xfrm>
            <a:off x="1044575" y="-20638"/>
            <a:ext cx="25359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eorgia" pitchFamily="18" charset="0"/>
                <a:cs typeface="Arial" charset="0"/>
              </a:defRPr>
            </a:lvl1pPr>
            <a:lvl2pPr marL="742950" indent="-285750" eaLnBrk="0" hangingPunct="0">
              <a:defRPr>
                <a:solidFill>
                  <a:schemeClr val="tx1"/>
                </a:solidFill>
                <a:latin typeface="Georgia" pitchFamily="18" charset="0"/>
                <a:cs typeface="Arial" charset="0"/>
              </a:defRPr>
            </a:lvl2pPr>
            <a:lvl3pPr marL="1143000" indent="-228600" eaLnBrk="0" hangingPunct="0">
              <a:defRPr>
                <a:solidFill>
                  <a:schemeClr val="tx1"/>
                </a:solidFill>
                <a:latin typeface="Georgia" pitchFamily="18" charset="0"/>
                <a:cs typeface="Arial" charset="0"/>
              </a:defRPr>
            </a:lvl3pPr>
            <a:lvl4pPr marL="1600200" indent="-228600" eaLnBrk="0" hangingPunct="0">
              <a:defRPr>
                <a:solidFill>
                  <a:schemeClr val="tx1"/>
                </a:solidFill>
                <a:latin typeface="Georgia" pitchFamily="18" charset="0"/>
                <a:cs typeface="Arial" charset="0"/>
              </a:defRPr>
            </a:lvl4pPr>
            <a:lvl5pPr marL="2057400" indent="-228600" eaLnBrk="0" hangingPunct="0">
              <a:defRPr>
                <a:solidFill>
                  <a:schemeClr val="tx1"/>
                </a:solidFill>
                <a:latin typeface="Georgia" pitchFamily="18" charset="0"/>
                <a:cs typeface="Arial" charset="0"/>
              </a:defRPr>
            </a:lvl5pPr>
            <a:lvl6pPr marL="2514600" indent="-228600" eaLnBrk="0" fontAlgn="base" hangingPunct="0">
              <a:spcBef>
                <a:spcPct val="0"/>
              </a:spcBef>
              <a:spcAft>
                <a:spcPct val="0"/>
              </a:spcAft>
              <a:defRPr>
                <a:solidFill>
                  <a:schemeClr val="tx1"/>
                </a:solidFill>
                <a:latin typeface="Georgia" pitchFamily="18" charset="0"/>
                <a:cs typeface="Arial" charset="0"/>
              </a:defRPr>
            </a:lvl6pPr>
            <a:lvl7pPr marL="2971800" indent="-228600" eaLnBrk="0" fontAlgn="base" hangingPunct="0">
              <a:spcBef>
                <a:spcPct val="0"/>
              </a:spcBef>
              <a:spcAft>
                <a:spcPct val="0"/>
              </a:spcAft>
              <a:defRPr>
                <a:solidFill>
                  <a:schemeClr val="tx1"/>
                </a:solidFill>
                <a:latin typeface="Georgia" pitchFamily="18" charset="0"/>
                <a:cs typeface="Arial" charset="0"/>
              </a:defRPr>
            </a:lvl7pPr>
            <a:lvl8pPr marL="3429000" indent="-228600" eaLnBrk="0" fontAlgn="base" hangingPunct="0">
              <a:spcBef>
                <a:spcPct val="0"/>
              </a:spcBef>
              <a:spcAft>
                <a:spcPct val="0"/>
              </a:spcAft>
              <a:defRPr>
                <a:solidFill>
                  <a:schemeClr val="tx1"/>
                </a:solidFill>
                <a:latin typeface="Georgia" pitchFamily="18" charset="0"/>
                <a:cs typeface="Arial" charset="0"/>
              </a:defRPr>
            </a:lvl8pPr>
            <a:lvl9pPr marL="3886200" indent="-228600" eaLnBrk="0" fontAlgn="base" hangingPunct="0">
              <a:spcBef>
                <a:spcPct val="0"/>
              </a:spcBef>
              <a:spcAft>
                <a:spcPct val="0"/>
              </a:spcAft>
              <a:defRPr>
                <a:solidFill>
                  <a:schemeClr val="tx1"/>
                </a:solidFill>
                <a:latin typeface="Georgia" pitchFamily="18" charset="0"/>
                <a:cs typeface="Arial" charset="0"/>
              </a:defRPr>
            </a:lvl9pPr>
          </a:lstStyle>
          <a:p>
            <a:pPr eaLnBrk="1" hangingPunct="1">
              <a:defRPr/>
            </a:pPr>
            <a:r>
              <a:rPr lang="ru-RU" altLang="ru-RU" sz="1600" smtClean="0">
                <a:solidFill>
                  <a:srgbClr val="DBDBE9"/>
                </a:solidFill>
                <a:latin typeface="Times New Roman" pitchFamily="18" charset="0"/>
                <a:cs typeface="Times New Roman" pitchFamily="18" charset="0"/>
              </a:rPr>
              <a:t>]</a:t>
            </a:r>
            <a:endParaRPr lang="ru-RU" altLang="ru-RU" smtClean="0">
              <a:solidFill>
                <a:srgbClr val="DBDBE9"/>
              </a:solidFill>
              <a:latin typeface="Times New Roman" pitchFamily="18" charset="0"/>
              <a:cs typeface="Times New Roman" pitchFamily="18" charset="0"/>
            </a:endParaRPr>
          </a:p>
        </p:txBody>
      </p:sp>
      <p:sp>
        <p:nvSpPr>
          <p:cNvPr id="12" name="TextBox 13"/>
          <p:cNvSpPr txBox="1">
            <a:spLocks noChangeArrowheads="1"/>
          </p:cNvSpPr>
          <p:nvPr userDrawn="1"/>
        </p:nvSpPr>
        <p:spPr bwMode="auto">
          <a:xfrm>
            <a:off x="839788" y="-61913"/>
            <a:ext cx="38504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eorgia" pitchFamily="18" charset="0"/>
              </a:defRPr>
            </a:lvl1pPr>
            <a:lvl2pPr marL="742950" indent="-285750" eaLnBrk="0" hangingPunct="0">
              <a:defRPr>
                <a:solidFill>
                  <a:schemeClr val="tx1"/>
                </a:solidFill>
                <a:latin typeface="Georgia" pitchFamily="18" charset="0"/>
              </a:defRPr>
            </a:lvl2pPr>
            <a:lvl3pPr marL="1143000" indent="-228600" eaLnBrk="0" hangingPunct="0">
              <a:defRPr>
                <a:solidFill>
                  <a:schemeClr val="tx1"/>
                </a:solidFill>
                <a:latin typeface="Georgia" pitchFamily="18" charset="0"/>
              </a:defRPr>
            </a:lvl3pPr>
            <a:lvl4pPr marL="1600200" indent="-228600" eaLnBrk="0" hangingPunct="0">
              <a:defRPr>
                <a:solidFill>
                  <a:schemeClr val="tx1"/>
                </a:solidFill>
                <a:latin typeface="Georgia" pitchFamily="18" charset="0"/>
              </a:defRPr>
            </a:lvl4pPr>
            <a:lvl5pPr marL="2057400" indent="-228600" eaLnBrk="0" hangingPunct="0">
              <a:defRPr>
                <a:solidFill>
                  <a:schemeClr val="tx1"/>
                </a:solidFill>
                <a:latin typeface="Georgia" pitchFamily="18" charset="0"/>
              </a:defRPr>
            </a:lvl5pPr>
            <a:lvl6pPr marL="2514600" indent="-228600" eaLnBrk="0" fontAlgn="base" hangingPunct="0">
              <a:spcBef>
                <a:spcPct val="0"/>
              </a:spcBef>
              <a:spcAft>
                <a:spcPct val="0"/>
              </a:spcAft>
              <a:defRPr>
                <a:solidFill>
                  <a:schemeClr val="tx1"/>
                </a:solidFill>
                <a:latin typeface="Georgia" pitchFamily="18" charset="0"/>
              </a:defRPr>
            </a:lvl6pPr>
            <a:lvl7pPr marL="2971800" indent="-228600" eaLnBrk="0" fontAlgn="base" hangingPunct="0">
              <a:spcBef>
                <a:spcPct val="0"/>
              </a:spcBef>
              <a:spcAft>
                <a:spcPct val="0"/>
              </a:spcAft>
              <a:defRPr>
                <a:solidFill>
                  <a:schemeClr val="tx1"/>
                </a:solidFill>
                <a:latin typeface="Georgia" pitchFamily="18" charset="0"/>
              </a:defRPr>
            </a:lvl7pPr>
            <a:lvl8pPr marL="3429000" indent="-228600" eaLnBrk="0" fontAlgn="base" hangingPunct="0">
              <a:spcBef>
                <a:spcPct val="0"/>
              </a:spcBef>
              <a:spcAft>
                <a:spcPct val="0"/>
              </a:spcAft>
              <a:defRPr>
                <a:solidFill>
                  <a:schemeClr val="tx1"/>
                </a:solidFill>
                <a:latin typeface="Georgia" pitchFamily="18" charset="0"/>
              </a:defRPr>
            </a:lvl8pPr>
            <a:lvl9pPr marL="3886200" indent="-228600" eaLnBrk="0" fontAlgn="base" hangingPunct="0">
              <a:spcBef>
                <a:spcPct val="0"/>
              </a:spcBef>
              <a:spcAft>
                <a:spcPct val="0"/>
              </a:spcAft>
              <a:defRPr>
                <a:solidFill>
                  <a:schemeClr val="tx1"/>
                </a:solidFill>
                <a:latin typeface="Georgia" pitchFamily="18" charset="0"/>
              </a:defRPr>
            </a:lvl9pPr>
          </a:lstStyle>
          <a:p>
            <a:pPr eaLnBrk="1" hangingPunct="1">
              <a:defRPr/>
            </a:pPr>
            <a:r>
              <a:rPr lang="ru-RU" sz="2200" i="1" dirty="0" smtClean="0">
                <a:solidFill>
                  <a:prstClr val="white"/>
                </a:solidFill>
                <a:latin typeface="Times New Roman" pitchFamily="18" charset="0"/>
                <a:cs typeface="Times New Roman" pitchFamily="18" charset="0"/>
              </a:rPr>
              <a:t>ф</a:t>
            </a:r>
            <a:endParaRPr lang="ru-RU" sz="2200" dirty="0" smtClean="0">
              <a:solidFill>
                <a:srgbClr val="DBDBE9"/>
              </a:solidFill>
              <a:latin typeface="Times New Roman" pitchFamily="18" charset="0"/>
              <a:cs typeface="Times New Roman" pitchFamily="18" charset="0"/>
            </a:endParaRPr>
          </a:p>
        </p:txBody>
      </p:sp>
      <p:sp>
        <p:nvSpPr>
          <p:cNvPr id="2" name="Заголовок 1"/>
          <p:cNvSpPr>
            <a:spLocks noGrp="1"/>
          </p:cNvSpPr>
          <p:nvPr>
            <p:ph type="title"/>
          </p:nvPr>
        </p:nvSpPr>
        <p:spPr>
          <a:xfrm>
            <a:off x="495300" y="1143000"/>
            <a:ext cx="8915400" cy="1069848"/>
          </a:xfrm>
        </p:spPr>
        <p:txBody>
          <a:bodyPr/>
          <a:lstStyle>
            <a:lvl1pPr>
              <a:defRPr sz="4000">
                <a:solidFill>
                  <a:schemeClr val="tx2"/>
                </a:solidFill>
              </a:defRPr>
            </a:lvl1pPr>
          </a:lstStyle>
          <a:p>
            <a:r>
              <a:rPr lang="ru-RU" smtClean="0"/>
              <a:t>Образец заголовка</a:t>
            </a:r>
            <a:endParaRPr lang="en-US"/>
          </a:p>
        </p:txBody>
      </p:sp>
      <p:sp>
        <p:nvSpPr>
          <p:cNvPr id="13" name="Дата 2"/>
          <p:cNvSpPr>
            <a:spLocks noGrp="1"/>
          </p:cNvSpPr>
          <p:nvPr>
            <p:ph type="dt" sz="half" idx="10"/>
          </p:nvPr>
        </p:nvSpPr>
        <p:spPr/>
        <p:txBody>
          <a:bodyPr/>
          <a:lstStyle>
            <a:lvl1pPr>
              <a:defRPr/>
            </a:lvl1pPr>
          </a:lstStyle>
          <a:p>
            <a:pPr>
              <a:defRPr/>
            </a:pPr>
            <a:fld id="{2CE60FE1-8CF5-4392-A61A-36AFECC8911B}" type="datetime1">
              <a:rPr lang="ru-RU" smtClean="0"/>
              <a:t>04.06.2015</a:t>
            </a:fld>
            <a:r>
              <a:rPr lang="ru-RU" smtClean="0"/>
              <a:t>06.10.2009</a:t>
            </a:r>
            <a:endParaRPr lang="ru-RU" dirty="0"/>
          </a:p>
        </p:txBody>
      </p:sp>
      <p:sp>
        <p:nvSpPr>
          <p:cNvPr id="14" name="Нижний колонтитул 3"/>
          <p:cNvSpPr>
            <a:spLocks noGrp="1"/>
          </p:cNvSpPr>
          <p:nvPr>
            <p:ph type="ftr" sz="quarter" idx="11"/>
          </p:nvPr>
        </p:nvSpPr>
        <p:spPr/>
        <p:txBody>
          <a:bodyPr/>
          <a:lstStyle>
            <a:lvl1pPr>
              <a:defRPr/>
            </a:lvl1pPr>
          </a:lstStyle>
          <a:p>
            <a:pPr>
              <a:defRPr/>
            </a:pPr>
            <a:endParaRPr lang="ru-RU"/>
          </a:p>
        </p:txBody>
      </p:sp>
      <p:sp>
        <p:nvSpPr>
          <p:cNvPr id="15" name="Номер слайда 4"/>
          <p:cNvSpPr>
            <a:spLocks noGrp="1"/>
          </p:cNvSpPr>
          <p:nvPr>
            <p:ph type="sldNum" sz="quarter" idx="12"/>
          </p:nvPr>
        </p:nvSpPr>
        <p:spPr/>
        <p:txBody>
          <a:bodyPr/>
          <a:lstStyle>
            <a:lvl1pPr>
              <a:defRPr>
                <a:latin typeface="+mn-lt"/>
              </a:defRPr>
            </a:lvl1pPr>
          </a:lstStyle>
          <a:p>
            <a:pPr>
              <a:defRPr/>
            </a:pPr>
            <a:fld id="{E5566AA4-609F-4D04-935E-4A06E66B936F}" type="slidenum">
              <a:rPr lang="ru-RU"/>
              <a:pPr>
                <a:defRPr/>
              </a:pPr>
              <a:t>‹#›</a:t>
            </a:fld>
            <a:endParaRPr lang="ru-RU" dirty="0"/>
          </a:p>
        </p:txBody>
      </p:sp>
    </p:spTree>
    <p:extLst>
      <p:ext uri="{BB962C8B-B14F-4D97-AF65-F5344CB8AC3E}">
        <p14:creationId xmlns:p14="http://schemas.microsoft.com/office/powerpoint/2010/main" val="40854833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fourObj">
  <p:cSld name="Заголовок и четыре объекта">
    <p:spTree>
      <p:nvGrpSpPr>
        <p:cNvPr id="1" name=""/>
        <p:cNvGrpSpPr/>
        <p:nvPr/>
      </p:nvGrpSpPr>
      <p:grpSpPr>
        <a:xfrm>
          <a:off x="0" y="0"/>
          <a:ext cx="0" cy="0"/>
          <a:chOff x="0" y="0"/>
          <a:chExt cx="0" cy="0"/>
        </a:xfrm>
      </p:grpSpPr>
      <p:sp>
        <p:nvSpPr>
          <p:cNvPr id="2" name="Заголовок 1"/>
          <p:cNvSpPr>
            <a:spLocks noGrp="1"/>
          </p:cNvSpPr>
          <p:nvPr>
            <p:ph type="title" sz="quarter"/>
          </p:nvPr>
        </p:nvSpPr>
        <p:spPr>
          <a:xfrm>
            <a:off x="495300" y="274638"/>
            <a:ext cx="8915400" cy="1143000"/>
          </a:xfrm>
        </p:spPr>
        <p:txBody>
          <a:bodyPr/>
          <a:lstStyle/>
          <a:p>
            <a:r>
              <a:rPr lang="ru-RU" smtClean="0"/>
              <a:t>Образец заголовка</a:t>
            </a:r>
            <a:endParaRPr lang="ru-RU"/>
          </a:p>
        </p:txBody>
      </p:sp>
      <p:sp>
        <p:nvSpPr>
          <p:cNvPr id="3" name="Объект 2"/>
          <p:cNvSpPr>
            <a:spLocks noGrp="1"/>
          </p:cNvSpPr>
          <p:nvPr>
            <p:ph sz="quarter" idx="1"/>
          </p:nvPr>
        </p:nvSpPr>
        <p:spPr>
          <a:xfrm>
            <a:off x="495300" y="1600200"/>
            <a:ext cx="437515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quarter" idx="2"/>
          </p:nvPr>
        </p:nvSpPr>
        <p:spPr>
          <a:xfrm>
            <a:off x="5035550" y="1600200"/>
            <a:ext cx="437515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Объект 4"/>
          <p:cNvSpPr>
            <a:spLocks noGrp="1"/>
          </p:cNvSpPr>
          <p:nvPr>
            <p:ph sz="quarter" idx="3"/>
          </p:nvPr>
        </p:nvSpPr>
        <p:spPr>
          <a:xfrm>
            <a:off x="495300" y="3938593"/>
            <a:ext cx="437515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Объект 5"/>
          <p:cNvSpPr>
            <a:spLocks noGrp="1"/>
          </p:cNvSpPr>
          <p:nvPr>
            <p:ph sz="quarter" idx="4"/>
          </p:nvPr>
        </p:nvSpPr>
        <p:spPr>
          <a:xfrm>
            <a:off x="5035550" y="3938593"/>
            <a:ext cx="437515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a:xfrm>
            <a:off x="495300" y="6245225"/>
            <a:ext cx="2311400" cy="476250"/>
          </a:xfrm>
        </p:spPr>
        <p:txBody>
          <a:bodyPr/>
          <a:lstStyle>
            <a:lvl1pPr>
              <a:defRPr/>
            </a:lvl1pPr>
          </a:lstStyle>
          <a:p>
            <a:pPr>
              <a:defRPr/>
            </a:pPr>
            <a:fld id="{FCEC698E-995B-4C98-ADD1-65D67F9475E4}" type="datetime1">
              <a:rPr lang="ru-RU" smtClean="0"/>
              <a:t>04.06.2015</a:t>
            </a:fld>
            <a:endParaRPr lang="ru-RU"/>
          </a:p>
        </p:txBody>
      </p:sp>
      <p:sp>
        <p:nvSpPr>
          <p:cNvPr id="8" name="Нижний колонтитул 7"/>
          <p:cNvSpPr>
            <a:spLocks noGrp="1"/>
          </p:cNvSpPr>
          <p:nvPr>
            <p:ph type="ftr" sz="quarter" idx="11"/>
          </p:nvPr>
        </p:nvSpPr>
        <p:spPr>
          <a:xfrm>
            <a:off x="3384550" y="6245225"/>
            <a:ext cx="3136900" cy="476250"/>
          </a:xfrm>
        </p:spPr>
        <p:txBody>
          <a:bodyPr/>
          <a:lstStyle>
            <a:lvl1pPr>
              <a:defRPr/>
            </a:lvl1pPr>
          </a:lstStyle>
          <a:p>
            <a:pPr>
              <a:defRPr/>
            </a:pPr>
            <a:endParaRPr lang="ru-RU"/>
          </a:p>
        </p:txBody>
      </p:sp>
      <p:sp>
        <p:nvSpPr>
          <p:cNvPr id="9" name="Номер слайда 8"/>
          <p:cNvSpPr>
            <a:spLocks noGrp="1"/>
          </p:cNvSpPr>
          <p:nvPr>
            <p:ph type="sldNum" sz="quarter" idx="12"/>
          </p:nvPr>
        </p:nvSpPr>
        <p:spPr>
          <a:xfrm>
            <a:off x="7099300" y="6245225"/>
            <a:ext cx="2311400" cy="476250"/>
          </a:xfrm>
        </p:spPr>
        <p:txBody>
          <a:bodyPr/>
          <a:lstStyle>
            <a:lvl1pPr>
              <a:defRPr/>
            </a:lvl1pPr>
          </a:lstStyle>
          <a:p>
            <a:pPr>
              <a:defRPr/>
            </a:pPr>
            <a:fld id="{C3708E56-625A-447D-9240-E55C907428F8}" type="slidenum">
              <a:rPr lang="ru-RU"/>
              <a:pPr>
                <a:defRPr/>
              </a:pPr>
              <a:t>‹#›</a:t>
            </a:fld>
            <a:endParaRPr lang="ru-RU"/>
          </a:p>
        </p:txBody>
      </p:sp>
    </p:spTree>
    <p:extLst>
      <p:ext uri="{BB962C8B-B14F-4D97-AF65-F5344CB8AC3E}">
        <p14:creationId xmlns:p14="http://schemas.microsoft.com/office/powerpoint/2010/main" val="25055899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7" name="Прямоугольник 6"/>
          <p:cNvSpPr/>
          <p:nvPr userDrawn="1"/>
        </p:nvSpPr>
        <p:spPr>
          <a:xfrm>
            <a:off x="585788" y="1"/>
            <a:ext cx="503237" cy="379413"/>
          </a:xfrm>
          <a:prstGeom prst="rect">
            <a:avLst/>
          </a:prstGeom>
        </p:spPr>
        <p:txBody>
          <a:bodyPr wrap="none">
            <a:normAutofit lnSpcReduction="10000"/>
          </a:bodyPr>
          <a:lstStyle/>
          <a:p>
            <a:pPr>
              <a:defRPr/>
            </a:pPr>
            <a:r>
              <a:rPr lang="ru-RU" sz="2000" dirty="0">
                <a:solidFill>
                  <a:srgbClr val="53548A">
                    <a:lumMod val="20000"/>
                    <a:lumOff val="80000"/>
                  </a:srgbClr>
                </a:solidFill>
                <a:latin typeface="Times New Roman" pitchFamily="18" charset="0"/>
                <a:cs typeface="Times New Roman" pitchFamily="18" charset="0"/>
              </a:rPr>
              <a:t>М</a:t>
            </a:r>
            <a:endParaRPr lang="ru-RU" dirty="0">
              <a:solidFill>
                <a:prstClr val="black"/>
              </a:solidFill>
              <a:latin typeface="Arial" charset="0"/>
            </a:endParaRPr>
          </a:p>
        </p:txBody>
      </p:sp>
      <p:sp>
        <p:nvSpPr>
          <p:cNvPr id="8" name="Прямоугольник 11"/>
          <p:cNvSpPr>
            <a:spLocks noChangeArrowheads="1"/>
          </p:cNvSpPr>
          <p:nvPr userDrawn="1"/>
        </p:nvSpPr>
        <p:spPr bwMode="auto">
          <a:xfrm>
            <a:off x="1044575" y="-20638"/>
            <a:ext cx="25359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eorgia" pitchFamily="18" charset="0"/>
                <a:cs typeface="Arial" charset="0"/>
              </a:defRPr>
            </a:lvl1pPr>
            <a:lvl2pPr marL="742950" indent="-285750" eaLnBrk="0" hangingPunct="0">
              <a:defRPr>
                <a:solidFill>
                  <a:schemeClr val="tx1"/>
                </a:solidFill>
                <a:latin typeface="Georgia" pitchFamily="18" charset="0"/>
                <a:cs typeface="Arial" charset="0"/>
              </a:defRPr>
            </a:lvl2pPr>
            <a:lvl3pPr marL="1143000" indent="-228600" eaLnBrk="0" hangingPunct="0">
              <a:defRPr>
                <a:solidFill>
                  <a:schemeClr val="tx1"/>
                </a:solidFill>
                <a:latin typeface="Georgia" pitchFamily="18" charset="0"/>
                <a:cs typeface="Arial" charset="0"/>
              </a:defRPr>
            </a:lvl3pPr>
            <a:lvl4pPr marL="1600200" indent="-228600" eaLnBrk="0" hangingPunct="0">
              <a:defRPr>
                <a:solidFill>
                  <a:schemeClr val="tx1"/>
                </a:solidFill>
                <a:latin typeface="Georgia" pitchFamily="18" charset="0"/>
                <a:cs typeface="Arial" charset="0"/>
              </a:defRPr>
            </a:lvl4pPr>
            <a:lvl5pPr marL="2057400" indent="-228600" eaLnBrk="0" hangingPunct="0">
              <a:defRPr>
                <a:solidFill>
                  <a:schemeClr val="tx1"/>
                </a:solidFill>
                <a:latin typeface="Georgia" pitchFamily="18" charset="0"/>
                <a:cs typeface="Arial" charset="0"/>
              </a:defRPr>
            </a:lvl5pPr>
            <a:lvl6pPr marL="2514600" indent="-228600" eaLnBrk="0" fontAlgn="base" hangingPunct="0">
              <a:spcBef>
                <a:spcPct val="0"/>
              </a:spcBef>
              <a:spcAft>
                <a:spcPct val="0"/>
              </a:spcAft>
              <a:defRPr>
                <a:solidFill>
                  <a:schemeClr val="tx1"/>
                </a:solidFill>
                <a:latin typeface="Georgia" pitchFamily="18" charset="0"/>
                <a:cs typeface="Arial" charset="0"/>
              </a:defRPr>
            </a:lvl6pPr>
            <a:lvl7pPr marL="2971800" indent="-228600" eaLnBrk="0" fontAlgn="base" hangingPunct="0">
              <a:spcBef>
                <a:spcPct val="0"/>
              </a:spcBef>
              <a:spcAft>
                <a:spcPct val="0"/>
              </a:spcAft>
              <a:defRPr>
                <a:solidFill>
                  <a:schemeClr val="tx1"/>
                </a:solidFill>
                <a:latin typeface="Georgia" pitchFamily="18" charset="0"/>
                <a:cs typeface="Arial" charset="0"/>
              </a:defRPr>
            </a:lvl7pPr>
            <a:lvl8pPr marL="3429000" indent="-228600" eaLnBrk="0" fontAlgn="base" hangingPunct="0">
              <a:spcBef>
                <a:spcPct val="0"/>
              </a:spcBef>
              <a:spcAft>
                <a:spcPct val="0"/>
              </a:spcAft>
              <a:defRPr>
                <a:solidFill>
                  <a:schemeClr val="tx1"/>
                </a:solidFill>
                <a:latin typeface="Georgia" pitchFamily="18" charset="0"/>
                <a:cs typeface="Arial" charset="0"/>
              </a:defRPr>
            </a:lvl8pPr>
            <a:lvl9pPr marL="3886200" indent="-228600" eaLnBrk="0" fontAlgn="base" hangingPunct="0">
              <a:spcBef>
                <a:spcPct val="0"/>
              </a:spcBef>
              <a:spcAft>
                <a:spcPct val="0"/>
              </a:spcAft>
              <a:defRPr>
                <a:solidFill>
                  <a:schemeClr val="tx1"/>
                </a:solidFill>
                <a:latin typeface="Georgia" pitchFamily="18" charset="0"/>
                <a:cs typeface="Arial" charset="0"/>
              </a:defRPr>
            </a:lvl9pPr>
          </a:lstStyle>
          <a:p>
            <a:pPr eaLnBrk="1" hangingPunct="1">
              <a:defRPr/>
            </a:pPr>
            <a:r>
              <a:rPr lang="ru-RU" altLang="ru-RU" sz="1600" smtClean="0">
                <a:solidFill>
                  <a:srgbClr val="DBDBE9"/>
                </a:solidFill>
                <a:latin typeface="Times New Roman" pitchFamily="18" charset="0"/>
                <a:cs typeface="Times New Roman" pitchFamily="18" charset="0"/>
              </a:rPr>
              <a:t>]</a:t>
            </a:r>
            <a:endParaRPr lang="ru-RU" altLang="ru-RU" smtClean="0">
              <a:solidFill>
                <a:srgbClr val="DBDBE9"/>
              </a:solidFill>
              <a:latin typeface="Times New Roman" pitchFamily="18" charset="0"/>
              <a:cs typeface="Times New Roman" pitchFamily="18" charset="0"/>
            </a:endParaRPr>
          </a:p>
        </p:txBody>
      </p:sp>
      <p:sp>
        <p:nvSpPr>
          <p:cNvPr id="9" name="TextBox 13"/>
          <p:cNvSpPr txBox="1">
            <a:spLocks noChangeArrowheads="1"/>
          </p:cNvSpPr>
          <p:nvPr userDrawn="1"/>
        </p:nvSpPr>
        <p:spPr bwMode="auto">
          <a:xfrm>
            <a:off x="839788" y="-61913"/>
            <a:ext cx="38504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eorgia" pitchFamily="18" charset="0"/>
              </a:defRPr>
            </a:lvl1pPr>
            <a:lvl2pPr marL="742950" indent="-285750" eaLnBrk="0" hangingPunct="0">
              <a:defRPr>
                <a:solidFill>
                  <a:schemeClr val="tx1"/>
                </a:solidFill>
                <a:latin typeface="Georgia" pitchFamily="18" charset="0"/>
              </a:defRPr>
            </a:lvl2pPr>
            <a:lvl3pPr marL="1143000" indent="-228600" eaLnBrk="0" hangingPunct="0">
              <a:defRPr>
                <a:solidFill>
                  <a:schemeClr val="tx1"/>
                </a:solidFill>
                <a:latin typeface="Georgia" pitchFamily="18" charset="0"/>
              </a:defRPr>
            </a:lvl3pPr>
            <a:lvl4pPr marL="1600200" indent="-228600" eaLnBrk="0" hangingPunct="0">
              <a:defRPr>
                <a:solidFill>
                  <a:schemeClr val="tx1"/>
                </a:solidFill>
                <a:latin typeface="Georgia" pitchFamily="18" charset="0"/>
              </a:defRPr>
            </a:lvl4pPr>
            <a:lvl5pPr marL="2057400" indent="-228600" eaLnBrk="0" hangingPunct="0">
              <a:defRPr>
                <a:solidFill>
                  <a:schemeClr val="tx1"/>
                </a:solidFill>
                <a:latin typeface="Georgia" pitchFamily="18" charset="0"/>
              </a:defRPr>
            </a:lvl5pPr>
            <a:lvl6pPr marL="2514600" indent="-228600" eaLnBrk="0" fontAlgn="base" hangingPunct="0">
              <a:spcBef>
                <a:spcPct val="0"/>
              </a:spcBef>
              <a:spcAft>
                <a:spcPct val="0"/>
              </a:spcAft>
              <a:defRPr>
                <a:solidFill>
                  <a:schemeClr val="tx1"/>
                </a:solidFill>
                <a:latin typeface="Georgia" pitchFamily="18" charset="0"/>
              </a:defRPr>
            </a:lvl6pPr>
            <a:lvl7pPr marL="2971800" indent="-228600" eaLnBrk="0" fontAlgn="base" hangingPunct="0">
              <a:spcBef>
                <a:spcPct val="0"/>
              </a:spcBef>
              <a:spcAft>
                <a:spcPct val="0"/>
              </a:spcAft>
              <a:defRPr>
                <a:solidFill>
                  <a:schemeClr val="tx1"/>
                </a:solidFill>
                <a:latin typeface="Georgia" pitchFamily="18" charset="0"/>
              </a:defRPr>
            </a:lvl7pPr>
            <a:lvl8pPr marL="3429000" indent="-228600" eaLnBrk="0" fontAlgn="base" hangingPunct="0">
              <a:spcBef>
                <a:spcPct val="0"/>
              </a:spcBef>
              <a:spcAft>
                <a:spcPct val="0"/>
              </a:spcAft>
              <a:defRPr>
                <a:solidFill>
                  <a:schemeClr val="tx1"/>
                </a:solidFill>
                <a:latin typeface="Georgia" pitchFamily="18" charset="0"/>
              </a:defRPr>
            </a:lvl8pPr>
            <a:lvl9pPr marL="3886200" indent="-228600" eaLnBrk="0" fontAlgn="base" hangingPunct="0">
              <a:spcBef>
                <a:spcPct val="0"/>
              </a:spcBef>
              <a:spcAft>
                <a:spcPct val="0"/>
              </a:spcAft>
              <a:defRPr>
                <a:solidFill>
                  <a:schemeClr val="tx1"/>
                </a:solidFill>
                <a:latin typeface="Georgia" pitchFamily="18" charset="0"/>
              </a:defRPr>
            </a:lvl9pPr>
          </a:lstStyle>
          <a:p>
            <a:pPr eaLnBrk="1" hangingPunct="1">
              <a:defRPr/>
            </a:pPr>
            <a:r>
              <a:rPr lang="ru-RU" sz="2200" i="1" dirty="0" smtClean="0">
                <a:solidFill>
                  <a:prstClr val="white"/>
                </a:solidFill>
                <a:latin typeface="Times New Roman" pitchFamily="18" charset="0"/>
                <a:cs typeface="Times New Roman" pitchFamily="18" charset="0"/>
              </a:rPr>
              <a:t>ф</a:t>
            </a:r>
            <a:endParaRPr lang="ru-RU" sz="2200" dirty="0" smtClean="0">
              <a:solidFill>
                <a:srgbClr val="DBDBE9"/>
              </a:solidFill>
              <a:latin typeface="Times New Roman" pitchFamily="18" charset="0"/>
              <a:cs typeface="Times New Roman" pitchFamily="18" charset="0"/>
            </a:endParaRPr>
          </a:p>
        </p:txBody>
      </p:sp>
      <p:sp>
        <p:nvSpPr>
          <p:cNvPr id="10" name="Прямоугольник 9"/>
          <p:cNvSpPr/>
          <p:nvPr/>
        </p:nvSpPr>
        <p:spPr>
          <a:xfrm>
            <a:off x="0" y="0"/>
            <a:ext cx="9906000" cy="3111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11" name="Прямоугольник 10"/>
          <p:cNvSpPr/>
          <p:nvPr/>
        </p:nvSpPr>
        <p:spPr bwMode="invGray">
          <a:xfrm>
            <a:off x="9842500" y="-1587"/>
            <a:ext cx="61913"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12" name="Прямоугольник 11"/>
          <p:cNvSpPr/>
          <p:nvPr/>
        </p:nvSpPr>
        <p:spPr bwMode="invGray">
          <a:xfrm>
            <a:off x="9798051" y="-1587"/>
            <a:ext cx="30163"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13" name="Прямоугольник 12"/>
          <p:cNvSpPr/>
          <p:nvPr/>
        </p:nvSpPr>
        <p:spPr bwMode="invGray">
          <a:xfrm>
            <a:off x="9777414" y="-1587"/>
            <a:ext cx="9525" cy="620713"/>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14" name="Прямоугольник 13"/>
          <p:cNvSpPr/>
          <p:nvPr/>
        </p:nvSpPr>
        <p:spPr bwMode="invGray">
          <a:xfrm>
            <a:off x="9725027" y="-1587"/>
            <a:ext cx="28575" cy="620713"/>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15" name="Прямоугольник 14"/>
          <p:cNvSpPr/>
          <p:nvPr/>
        </p:nvSpPr>
        <p:spPr bwMode="invGray">
          <a:xfrm>
            <a:off x="9658351" y="0"/>
            <a:ext cx="60325" cy="585788"/>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16" name="Прямоугольник 15"/>
          <p:cNvSpPr/>
          <p:nvPr/>
        </p:nvSpPr>
        <p:spPr bwMode="invGray">
          <a:xfrm>
            <a:off x="9615488" y="0"/>
            <a:ext cx="6351" cy="585788"/>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17" name="Прямоугольник 16"/>
          <p:cNvSpPr/>
          <p:nvPr userDrawn="1"/>
        </p:nvSpPr>
        <p:spPr>
          <a:xfrm>
            <a:off x="585788" y="1"/>
            <a:ext cx="503237" cy="379413"/>
          </a:xfrm>
          <a:prstGeom prst="rect">
            <a:avLst/>
          </a:prstGeom>
        </p:spPr>
        <p:txBody>
          <a:bodyPr wrap="none">
            <a:normAutofit lnSpcReduction="10000"/>
          </a:bodyPr>
          <a:lstStyle/>
          <a:p>
            <a:pPr>
              <a:defRPr/>
            </a:pPr>
            <a:r>
              <a:rPr lang="ru-RU" sz="2000" dirty="0">
                <a:solidFill>
                  <a:srgbClr val="53548A">
                    <a:lumMod val="20000"/>
                    <a:lumOff val="80000"/>
                  </a:srgbClr>
                </a:solidFill>
                <a:latin typeface="Times New Roman" pitchFamily="18" charset="0"/>
                <a:cs typeface="Times New Roman" pitchFamily="18" charset="0"/>
              </a:rPr>
              <a:t>М</a:t>
            </a:r>
            <a:endParaRPr lang="ru-RU" dirty="0">
              <a:solidFill>
                <a:prstClr val="black"/>
              </a:solidFill>
              <a:latin typeface="Arial" charset="0"/>
            </a:endParaRPr>
          </a:p>
        </p:txBody>
      </p:sp>
      <p:sp>
        <p:nvSpPr>
          <p:cNvPr id="18" name="Прямоугольник 27"/>
          <p:cNvSpPr>
            <a:spLocks noChangeArrowheads="1"/>
          </p:cNvSpPr>
          <p:nvPr userDrawn="1"/>
        </p:nvSpPr>
        <p:spPr bwMode="auto">
          <a:xfrm>
            <a:off x="1044575" y="-20638"/>
            <a:ext cx="25359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eorgia" pitchFamily="18" charset="0"/>
                <a:cs typeface="Arial" charset="0"/>
              </a:defRPr>
            </a:lvl1pPr>
            <a:lvl2pPr marL="742950" indent="-285750" eaLnBrk="0" hangingPunct="0">
              <a:defRPr>
                <a:solidFill>
                  <a:schemeClr val="tx1"/>
                </a:solidFill>
                <a:latin typeface="Georgia" pitchFamily="18" charset="0"/>
                <a:cs typeface="Arial" charset="0"/>
              </a:defRPr>
            </a:lvl2pPr>
            <a:lvl3pPr marL="1143000" indent="-228600" eaLnBrk="0" hangingPunct="0">
              <a:defRPr>
                <a:solidFill>
                  <a:schemeClr val="tx1"/>
                </a:solidFill>
                <a:latin typeface="Georgia" pitchFamily="18" charset="0"/>
                <a:cs typeface="Arial" charset="0"/>
              </a:defRPr>
            </a:lvl3pPr>
            <a:lvl4pPr marL="1600200" indent="-228600" eaLnBrk="0" hangingPunct="0">
              <a:defRPr>
                <a:solidFill>
                  <a:schemeClr val="tx1"/>
                </a:solidFill>
                <a:latin typeface="Georgia" pitchFamily="18" charset="0"/>
                <a:cs typeface="Arial" charset="0"/>
              </a:defRPr>
            </a:lvl4pPr>
            <a:lvl5pPr marL="2057400" indent="-228600" eaLnBrk="0" hangingPunct="0">
              <a:defRPr>
                <a:solidFill>
                  <a:schemeClr val="tx1"/>
                </a:solidFill>
                <a:latin typeface="Georgia" pitchFamily="18" charset="0"/>
                <a:cs typeface="Arial" charset="0"/>
              </a:defRPr>
            </a:lvl5pPr>
            <a:lvl6pPr marL="2514600" indent="-228600" eaLnBrk="0" fontAlgn="base" hangingPunct="0">
              <a:spcBef>
                <a:spcPct val="0"/>
              </a:spcBef>
              <a:spcAft>
                <a:spcPct val="0"/>
              </a:spcAft>
              <a:defRPr>
                <a:solidFill>
                  <a:schemeClr val="tx1"/>
                </a:solidFill>
                <a:latin typeface="Georgia" pitchFamily="18" charset="0"/>
                <a:cs typeface="Arial" charset="0"/>
              </a:defRPr>
            </a:lvl6pPr>
            <a:lvl7pPr marL="2971800" indent="-228600" eaLnBrk="0" fontAlgn="base" hangingPunct="0">
              <a:spcBef>
                <a:spcPct val="0"/>
              </a:spcBef>
              <a:spcAft>
                <a:spcPct val="0"/>
              </a:spcAft>
              <a:defRPr>
                <a:solidFill>
                  <a:schemeClr val="tx1"/>
                </a:solidFill>
                <a:latin typeface="Georgia" pitchFamily="18" charset="0"/>
                <a:cs typeface="Arial" charset="0"/>
              </a:defRPr>
            </a:lvl7pPr>
            <a:lvl8pPr marL="3429000" indent="-228600" eaLnBrk="0" fontAlgn="base" hangingPunct="0">
              <a:spcBef>
                <a:spcPct val="0"/>
              </a:spcBef>
              <a:spcAft>
                <a:spcPct val="0"/>
              </a:spcAft>
              <a:defRPr>
                <a:solidFill>
                  <a:schemeClr val="tx1"/>
                </a:solidFill>
                <a:latin typeface="Georgia" pitchFamily="18" charset="0"/>
                <a:cs typeface="Arial" charset="0"/>
              </a:defRPr>
            </a:lvl8pPr>
            <a:lvl9pPr marL="3886200" indent="-228600" eaLnBrk="0" fontAlgn="base" hangingPunct="0">
              <a:spcBef>
                <a:spcPct val="0"/>
              </a:spcBef>
              <a:spcAft>
                <a:spcPct val="0"/>
              </a:spcAft>
              <a:defRPr>
                <a:solidFill>
                  <a:schemeClr val="tx1"/>
                </a:solidFill>
                <a:latin typeface="Georgia" pitchFamily="18" charset="0"/>
                <a:cs typeface="Arial" charset="0"/>
              </a:defRPr>
            </a:lvl9pPr>
          </a:lstStyle>
          <a:p>
            <a:pPr eaLnBrk="1" hangingPunct="1">
              <a:defRPr/>
            </a:pPr>
            <a:r>
              <a:rPr lang="ru-RU" altLang="ru-RU" sz="1600" smtClean="0">
                <a:solidFill>
                  <a:srgbClr val="DBDBE9"/>
                </a:solidFill>
                <a:latin typeface="Times New Roman" pitchFamily="18" charset="0"/>
                <a:cs typeface="Times New Roman" pitchFamily="18" charset="0"/>
              </a:rPr>
              <a:t>]</a:t>
            </a:r>
            <a:endParaRPr lang="ru-RU" altLang="ru-RU" smtClean="0">
              <a:solidFill>
                <a:srgbClr val="DBDBE9"/>
              </a:solidFill>
              <a:latin typeface="Times New Roman" pitchFamily="18" charset="0"/>
              <a:cs typeface="Times New Roman" pitchFamily="18" charset="0"/>
            </a:endParaRPr>
          </a:p>
        </p:txBody>
      </p:sp>
      <p:sp>
        <p:nvSpPr>
          <p:cNvPr id="19" name="TextBox 13"/>
          <p:cNvSpPr txBox="1">
            <a:spLocks noChangeArrowheads="1"/>
          </p:cNvSpPr>
          <p:nvPr userDrawn="1"/>
        </p:nvSpPr>
        <p:spPr bwMode="auto">
          <a:xfrm>
            <a:off x="839788" y="-61913"/>
            <a:ext cx="38504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eorgia" pitchFamily="18" charset="0"/>
              </a:defRPr>
            </a:lvl1pPr>
            <a:lvl2pPr marL="742950" indent="-285750" eaLnBrk="0" hangingPunct="0">
              <a:defRPr>
                <a:solidFill>
                  <a:schemeClr val="tx1"/>
                </a:solidFill>
                <a:latin typeface="Georgia" pitchFamily="18" charset="0"/>
              </a:defRPr>
            </a:lvl2pPr>
            <a:lvl3pPr marL="1143000" indent="-228600" eaLnBrk="0" hangingPunct="0">
              <a:defRPr>
                <a:solidFill>
                  <a:schemeClr val="tx1"/>
                </a:solidFill>
                <a:latin typeface="Georgia" pitchFamily="18" charset="0"/>
              </a:defRPr>
            </a:lvl3pPr>
            <a:lvl4pPr marL="1600200" indent="-228600" eaLnBrk="0" hangingPunct="0">
              <a:defRPr>
                <a:solidFill>
                  <a:schemeClr val="tx1"/>
                </a:solidFill>
                <a:latin typeface="Georgia" pitchFamily="18" charset="0"/>
              </a:defRPr>
            </a:lvl4pPr>
            <a:lvl5pPr marL="2057400" indent="-228600" eaLnBrk="0" hangingPunct="0">
              <a:defRPr>
                <a:solidFill>
                  <a:schemeClr val="tx1"/>
                </a:solidFill>
                <a:latin typeface="Georgia" pitchFamily="18" charset="0"/>
              </a:defRPr>
            </a:lvl5pPr>
            <a:lvl6pPr marL="2514600" indent="-228600" eaLnBrk="0" fontAlgn="base" hangingPunct="0">
              <a:spcBef>
                <a:spcPct val="0"/>
              </a:spcBef>
              <a:spcAft>
                <a:spcPct val="0"/>
              </a:spcAft>
              <a:defRPr>
                <a:solidFill>
                  <a:schemeClr val="tx1"/>
                </a:solidFill>
                <a:latin typeface="Georgia" pitchFamily="18" charset="0"/>
              </a:defRPr>
            </a:lvl6pPr>
            <a:lvl7pPr marL="2971800" indent="-228600" eaLnBrk="0" fontAlgn="base" hangingPunct="0">
              <a:spcBef>
                <a:spcPct val="0"/>
              </a:spcBef>
              <a:spcAft>
                <a:spcPct val="0"/>
              </a:spcAft>
              <a:defRPr>
                <a:solidFill>
                  <a:schemeClr val="tx1"/>
                </a:solidFill>
                <a:latin typeface="Georgia" pitchFamily="18" charset="0"/>
              </a:defRPr>
            </a:lvl7pPr>
            <a:lvl8pPr marL="3429000" indent="-228600" eaLnBrk="0" fontAlgn="base" hangingPunct="0">
              <a:spcBef>
                <a:spcPct val="0"/>
              </a:spcBef>
              <a:spcAft>
                <a:spcPct val="0"/>
              </a:spcAft>
              <a:defRPr>
                <a:solidFill>
                  <a:schemeClr val="tx1"/>
                </a:solidFill>
                <a:latin typeface="Georgia" pitchFamily="18" charset="0"/>
              </a:defRPr>
            </a:lvl8pPr>
            <a:lvl9pPr marL="3886200" indent="-228600" eaLnBrk="0" fontAlgn="base" hangingPunct="0">
              <a:spcBef>
                <a:spcPct val="0"/>
              </a:spcBef>
              <a:spcAft>
                <a:spcPct val="0"/>
              </a:spcAft>
              <a:defRPr>
                <a:solidFill>
                  <a:schemeClr val="tx1"/>
                </a:solidFill>
                <a:latin typeface="Georgia" pitchFamily="18" charset="0"/>
              </a:defRPr>
            </a:lvl9pPr>
          </a:lstStyle>
          <a:p>
            <a:pPr eaLnBrk="1" hangingPunct="1">
              <a:defRPr/>
            </a:pPr>
            <a:r>
              <a:rPr lang="ru-RU" sz="2200" i="1" dirty="0" smtClean="0">
                <a:solidFill>
                  <a:prstClr val="white"/>
                </a:solidFill>
                <a:latin typeface="Times New Roman" pitchFamily="18" charset="0"/>
                <a:cs typeface="Times New Roman" pitchFamily="18" charset="0"/>
              </a:rPr>
              <a:t>ф</a:t>
            </a:r>
            <a:endParaRPr lang="ru-RU" sz="2200" dirty="0" smtClean="0">
              <a:solidFill>
                <a:srgbClr val="DBDBE9"/>
              </a:solidFill>
              <a:latin typeface="Times New Roman" pitchFamily="18" charset="0"/>
              <a:cs typeface="Times New Roman" pitchFamily="18" charset="0"/>
            </a:endParaRPr>
          </a:p>
        </p:txBody>
      </p:sp>
      <p:pic>
        <p:nvPicPr>
          <p:cNvPr id="20" name="Picture 11" descr="MF_emblema [Converted]"/>
          <p:cNvPicPr>
            <a:picLocks noChangeAspect="1" noChangeArrowheads="1"/>
          </p:cNvPicPr>
          <p:nvPr userDrawn="1"/>
        </p:nvPicPr>
        <p:blipFill>
          <a:blip r:embed="rId2"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166688" y="0"/>
            <a:ext cx="419101"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Заголовок 1"/>
          <p:cNvSpPr>
            <a:spLocks noGrp="1"/>
          </p:cNvSpPr>
          <p:nvPr>
            <p:ph type="title"/>
          </p:nvPr>
        </p:nvSpPr>
        <p:spPr>
          <a:xfrm>
            <a:off x="412750" y="1143000"/>
            <a:ext cx="9080500" cy="1069848"/>
          </a:xfrm>
        </p:spPr>
        <p:txBody>
          <a:bodyPr/>
          <a:lstStyle>
            <a:lvl1pPr>
              <a:defRPr sz="4000" b="0" i="0" cap="none" baseline="0"/>
            </a:lvl1pPr>
          </a:lstStyle>
          <a:p>
            <a:r>
              <a:rPr lang="ru-RU" smtClean="0"/>
              <a:t>Образец заголовка</a:t>
            </a:r>
            <a:endParaRPr lang="en-US"/>
          </a:p>
        </p:txBody>
      </p:sp>
      <p:sp>
        <p:nvSpPr>
          <p:cNvPr id="3" name="Текст 2"/>
          <p:cNvSpPr>
            <a:spLocks noGrp="1"/>
          </p:cNvSpPr>
          <p:nvPr>
            <p:ph type="body" idx="1"/>
          </p:nvPr>
        </p:nvSpPr>
        <p:spPr>
          <a:xfrm>
            <a:off x="412750" y="2244970"/>
            <a:ext cx="4378452"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Текст 3"/>
          <p:cNvSpPr>
            <a:spLocks noGrp="1"/>
          </p:cNvSpPr>
          <p:nvPr>
            <p:ph type="body" sz="half" idx="3"/>
          </p:nvPr>
        </p:nvSpPr>
        <p:spPr>
          <a:xfrm>
            <a:off x="5114665" y="2244970"/>
            <a:ext cx="4378590"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5" name="Содержимое 4"/>
          <p:cNvSpPr>
            <a:spLocks noGrp="1"/>
          </p:cNvSpPr>
          <p:nvPr>
            <p:ph sz="quarter" idx="2"/>
          </p:nvPr>
        </p:nvSpPr>
        <p:spPr>
          <a:xfrm>
            <a:off x="412750" y="2708519"/>
            <a:ext cx="4378452" cy="3886200"/>
          </a:xfrm>
        </p:spPr>
        <p:txBody>
          <a:bodyPr/>
          <a:lstStyle>
            <a:lvl1pPr>
              <a:defRPr sz="20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5111496" y="2708519"/>
            <a:ext cx="4378590" cy="3886200"/>
          </a:xfrm>
        </p:spPr>
        <p:txBody>
          <a:bodyPr/>
          <a:lstStyle>
            <a:lvl1pPr>
              <a:defRPr sz="20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21" name="Дата 25"/>
          <p:cNvSpPr>
            <a:spLocks noGrp="1"/>
          </p:cNvSpPr>
          <p:nvPr>
            <p:ph type="dt" sz="half" idx="10"/>
          </p:nvPr>
        </p:nvSpPr>
        <p:spPr>
          <a:xfrm>
            <a:off x="7135814" y="612775"/>
            <a:ext cx="1036637" cy="457200"/>
          </a:xfrm>
        </p:spPr>
        <p:txBody>
          <a:bodyPr/>
          <a:lstStyle>
            <a:lvl1pPr>
              <a:defRPr/>
            </a:lvl1pPr>
          </a:lstStyle>
          <a:p>
            <a:pPr>
              <a:defRPr/>
            </a:pPr>
            <a:fld id="{B73AD773-A9E5-48A9-8D8C-570D090BEF0D}" type="datetime1">
              <a:rPr lang="ru-RU" smtClean="0"/>
              <a:t>04.06.2015</a:t>
            </a:fld>
            <a:r>
              <a:rPr lang="ru-RU" smtClean="0"/>
              <a:t>06.10.2009</a:t>
            </a:r>
            <a:endParaRPr lang="ru-RU" dirty="0"/>
          </a:p>
        </p:txBody>
      </p:sp>
      <p:sp>
        <p:nvSpPr>
          <p:cNvPr id="22" name="Номер слайда 26"/>
          <p:cNvSpPr>
            <a:spLocks noGrp="1"/>
          </p:cNvSpPr>
          <p:nvPr>
            <p:ph type="sldNum" sz="quarter" idx="11"/>
          </p:nvPr>
        </p:nvSpPr>
        <p:spPr/>
        <p:txBody>
          <a:bodyPr rtlCol="0"/>
          <a:lstStyle>
            <a:lvl1pPr>
              <a:defRPr>
                <a:latin typeface="+mn-lt"/>
              </a:defRPr>
            </a:lvl1pPr>
          </a:lstStyle>
          <a:p>
            <a:pPr>
              <a:defRPr/>
            </a:pPr>
            <a:fld id="{AF3417E0-D88E-41FA-96DB-420EFDC07C72}" type="slidenum">
              <a:rPr lang="ru-RU"/>
              <a:pPr>
                <a:defRPr/>
              </a:pPr>
              <a:t>‹#›</a:t>
            </a:fld>
            <a:endParaRPr lang="ru-RU" dirty="0"/>
          </a:p>
        </p:txBody>
      </p:sp>
      <p:sp>
        <p:nvSpPr>
          <p:cNvPr id="23" name="Нижний колонтитул 27"/>
          <p:cNvSpPr>
            <a:spLocks noGrp="1"/>
          </p:cNvSpPr>
          <p:nvPr>
            <p:ph type="ftr" sz="quarter" idx="12"/>
          </p:nvPr>
        </p:nvSpPr>
        <p:spPr/>
        <p:txBody>
          <a:bodyPr/>
          <a:lstStyle>
            <a:lvl1pPr>
              <a:defRPr/>
            </a:lvl1pPr>
          </a:lstStyle>
          <a:p>
            <a:pPr>
              <a:defRPr/>
            </a:pPr>
            <a:endParaRPr lang="ru-RU"/>
          </a:p>
        </p:txBody>
      </p:sp>
    </p:spTree>
    <p:extLst>
      <p:ext uri="{BB962C8B-B14F-4D97-AF65-F5344CB8AC3E}">
        <p14:creationId xmlns:p14="http://schemas.microsoft.com/office/powerpoint/2010/main" val="15228031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Прямоугольник 2"/>
          <p:cNvSpPr/>
          <p:nvPr/>
        </p:nvSpPr>
        <p:spPr>
          <a:xfrm>
            <a:off x="0" y="0"/>
            <a:ext cx="9906000" cy="3111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4" name="Прямоугольник 3"/>
          <p:cNvSpPr/>
          <p:nvPr/>
        </p:nvSpPr>
        <p:spPr bwMode="invGray">
          <a:xfrm>
            <a:off x="9842500" y="-1587"/>
            <a:ext cx="61913"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5" name="Прямоугольник 4"/>
          <p:cNvSpPr/>
          <p:nvPr/>
        </p:nvSpPr>
        <p:spPr bwMode="invGray">
          <a:xfrm>
            <a:off x="9798051" y="-1587"/>
            <a:ext cx="30163"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6" name="Прямоугольник 5"/>
          <p:cNvSpPr/>
          <p:nvPr/>
        </p:nvSpPr>
        <p:spPr bwMode="invGray">
          <a:xfrm>
            <a:off x="9777414" y="-1587"/>
            <a:ext cx="9525" cy="620713"/>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7" name="Прямоугольник 6"/>
          <p:cNvSpPr/>
          <p:nvPr/>
        </p:nvSpPr>
        <p:spPr bwMode="invGray">
          <a:xfrm>
            <a:off x="9725027" y="-1587"/>
            <a:ext cx="28575" cy="620713"/>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8" name="Прямоугольник 7"/>
          <p:cNvSpPr/>
          <p:nvPr/>
        </p:nvSpPr>
        <p:spPr bwMode="invGray">
          <a:xfrm>
            <a:off x="9658351" y="0"/>
            <a:ext cx="60325" cy="585788"/>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9" name="Прямоугольник 8"/>
          <p:cNvSpPr/>
          <p:nvPr/>
        </p:nvSpPr>
        <p:spPr bwMode="invGray">
          <a:xfrm>
            <a:off x="9615488" y="0"/>
            <a:ext cx="6351" cy="585788"/>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10" name="Прямоугольник 9"/>
          <p:cNvSpPr/>
          <p:nvPr userDrawn="1"/>
        </p:nvSpPr>
        <p:spPr>
          <a:xfrm>
            <a:off x="585788" y="1"/>
            <a:ext cx="503237" cy="379413"/>
          </a:xfrm>
          <a:prstGeom prst="rect">
            <a:avLst/>
          </a:prstGeom>
        </p:spPr>
        <p:txBody>
          <a:bodyPr wrap="none">
            <a:normAutofit lnSpcReduction="10000"/>
          </a:bodyPr>
          <a:lstStyle/>
          <a:p>
            <a:pPr>
              <a:defRPr/>
            </a:pPr>
            <a:r>
              <a:rPr lang="ru-RU" sz="2000" dirty="0">
                <a:solidFill>
                  <a:srgbClr val="53548A">
                    <a:lumMod val="20000"/>
                    <a:lumOff val="80000"/>
                  </a:srgbClr>
                </a:solidFill>
                <a:latin typeface="Times New Roman" pitchFamily="18" charset="0"/>
                <a:cs typeface="Times New Roman" pitchFamily="18" charset="0"/>
              </a:rPr>
              <a:t>М</a:t>
            </a:r>
            <a:endParaRPr lang="ru-RU" dirty="0">
              <a:solidFill>
                <a:prstClr val="black"/>
              </a:solidFill>
              <a:latin typeface="Arial" charset="0"/>
            </a:endParaRPr>
          </a:p>
        </p:txBody>
      </p:sp>
      <p:sp>
        <p:nvSpPr>
          <p:cNvPr id="11" name="Прямоугольник 25"/>
          <p:cNvSpPr>
            <a:spLocks noChangeArrowheads="1"/>
          </p:cNvSpPr>
          <p:nvPr userDrawn="1"/>
        </p:nvSpPr>
        <p:spPr bwMode="auto">
          <a:xfrm>
            <a:off x="1044575" y="-20638"/>
            <a:ext cx="25359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eorgia" pitchFamily="18" charset="0"/>
                <a:cs typeface="Arial" charset="0"/>
              </a:defRPr>
            </a:lvl1pPr>
            <a:lvl2pPr marL="742950" indent="-285750" eaLnBrk="0" hangingPunct="0">
              <a:defRPr>
                <a:solidFill>
                  <a:schemeClr val="tx1"/>
                </a:solidFill>
                <a:latin typeface="Georgia" pitchFamily="18" charset="0"/>
                <a:cs typeface="Arial" charset="0"/>
              </a:defRPr>
            </a:lvl2pPr>
            <a:lvl3pPr marL="1143000" indent="-228600" eaLnBrk="0" hangingPunct="0">
              <a:defRPr>
                <a:solidFill>
                  <a:schemeClr val="tx1"/>
                </a:solidFill>
                <a:latin typeface="Georgia" pitchFamily="18" charset="0"/>
                <a:cs typeface="Arial" charset="0"/>
              </a:defRPr>
            </a:lvl3pPr>
            <a:lvl4pPr marL="1600200" indent="-228600" eaLnBrk="0" hangingPunct="0">
              <a:defRPr>
                <a:solidFill>
                  <a:schemeClr val="tx1"/>
                </a:solidFill>
                <a:latin typeface="Georgia" pitchFamily="18" charset="0"/>
                <a:cs typeface="Arial" charset="0"/>
              </a:defRPr>
            </a:lvl4pPr>
            <a:lvl5pPr marL="2057400" indent="-228600" eaLnBrk="0" hangingPunct="0">
              <a:defRPr>
                <a:solidFill>
                  <a:schemeClr val="tx1"/>
                </a:solidFill>
                <a:latin typeface="Georgia" pitchFamily="18" charset="0"/>
                <a:cs typeface="Arial" charset="0"/>
              </a:defRPr>
            </a:lvl5pPr>
            <a:lvl6pPr marL="2514600" indent="-228600" eaLnBrk="0" fontAlgn="base" hangingPunct="0">
              <a:spcBef>
                <a:spcPct val="0"/>
              </a:spcBef>
              <a:spcAft>
                <a:spcPct val="0"/>
              </a:spcAft>
              <a:defRPr>
                <a:solidFill>
                  <a:schemeClr val="tx1"/>
                </a:solidFill>
                <a:latin typeface="Georgia" pitchFamily="18" charset="0"/>
                <a:cs typeface="Arial" charset="0"/>
              </a:defRPr>
            </a:lvl6pPr>
            <a:lvl7pPr marL="2971800" indent="-228600" eaLnBrk="0" fontAlgn="base" hangingPunct="0">
              <a:spcBef>
                <a:spcPct val="0"/>
              </a:spcBef>
              <a:spcAft>
                <a:spcPct val="0"/>
              </a:spcAft>
              <a:defRPr>
                <a:solidFill>
                  <a:schemeClr val="tx1"/>
                </a:solidFill>
                <a:latin typeface="Georgia" pitchFamily="18" charset="0"/>
                <a:cs typeface="Arial" charset="0"/>
              </a:defRPr>
            </a:lvl7pPr>
            <a:lvl8pPr marL="3429000" indent="-228600" eaLnBrk="0" fontAlgn="base" hangingPunct="0">
              <a:spcBef>
                <a:spcPct val="0"/>
              </a:spcBef>
              <a:spcAft>
                <a:spcPct val="0"/>
              </a:spcAft>
              <a:defRPr>
                <a:solidFill>
                  <a:schemeClr val="tx1"/>
                </a:solidFill>
                <a:latin typeface="Georgia" pitchFamily="18" charset="0"/>
                <a:cs typeface="Arial" charset="0"/>
              </a:defRPr>
            </a:lvl8pPr>
            <a:lvl9pPr marL="3886200" indent="-228600" eaLnBrk="0" fontAlgn="base" hangingPunct="0">
              <a:spcBef>
                <a:spcPct val="0"/>
              </a:spcBef>
              <a:spcAft>
                <a:spcPct val="0"/>
              </a:spcAft>
              <a:defRPr>
                <a:solidFill>
                  <a:schemeClr val="tx1"/>
                </a:solidFill>
                <a:latin typeface="Georgia" pitchFamily="18" charset="0"/>
                <a:cs typeface="Arial" charset="0"/>
              </a:defRPr>
            </a:lvl9pPr>
          </a:lstStyle>
          <a:p>
            <a:pPr eaLnBrk="1" hangingPunct="1">
              <a:defRPr/>
            </a:pPr>
            <a:r>
              <a:rPr lang="ru-RU" altLang="ru-RU" sz="1600" smtClean="0">
                <a:solidFill>
                  <a:srgbClr val="DBDBE9"/>
                </a:solidFill>
                <a:latin typeface="Times New Roman" pitchFamily="18" charset="0"/>
                <a:cs typeface="Times New Roman" pitchFamily="18" charset="0"/>
              </a:rPr>
              <a:t>]</a:t>
            </a:r>
            <a:endParaRPr lang="ru-RU" altLang="ru-RU" smtClean="0">
              <a:solidFill>
                <a:srgbClr val="DBDBE9"/>
              </a:solidFill>
              <a:latin typeface="Times New Roman" pitchFamily="18" charset="0"/>
              <a:cs typeface="Times New Roman" pitchFamily="18" charset="0"/>
            </a:endParaRPr>
          </a:p>
        </p:txBody>
      </p:sp>
      <p:sp>
        <p:nvSpPr>
          <p:cNvPr id="12" name="TextBox 13"/>
          <p:cNvSpPr txBox="1">
            <a:spLocks noChangeArrowheads="1"/>
          </p:cNvSpPr>
          <p:nvPr userDrawn="1"/>
        </p:nvSpPr>
        <p:spPr bwMode="auto">
          <a:xfrm>
            <a:off x="839788" y="-61913"/>
            <a:ext cx="38504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eorgia" pitchFamily="18" charset="0"/>
              </a:defRPr>
            </a:lvl1pPr>
            <a:lvl2pPr marL="742950" indent="-285750" eaLnBrk="0" hangingPunct="0">
              <a:defRPr>
                <a:solidFill>
                  <a:schemeClr val="tx1"/>
                </a:solidFill>
                <a:latin typeface="Georgia" pitchFamily="18" charset="0"/>
              </a:defRPr>
            </a:lvl2pPr>
            <a:lvl3pPr marL="1143000" indent="-228600" eaLnBrk="0" hangingPunct="0">
              <a:defRPr>
                <a:solidFill>
                  <a:schemeClr val="tx1"/>
                </a:solidFill>
                <a:latin typeface="Georgia" pitchFamily="18" charset="0"/>
              </a:defRPr>
            </a:lvl3pPr>
            <a:lvl4pPr marL="1600200" indent="-228600" eaLnBrk="0" hangingPunct="0">
              <a:defRPr>
                <a:solidFill>
                  <a:schemeClr val="tx1"/>
                </a:solidFill>
                <a:latin typeface="Georgia" pitchFamily="18" charset="0"/>
              </a:defRPr>
            </a:lvl4pPr>
            <a:lvl5pPr marL="2057400" indent="-228600" eaLnBrk="0" hangingPunct="0">
              <a:defRPr>
                <a:solidFill>
                  <a:schemeClr val="tx1"/>
                </a:solidFill>
                <a:latin typeface="Georgia" pitchFamily="18" charset="0"/>
              </a:defRPr>
            </a:lvl5pPr>
            <a:lvl6pPr marL="2514600" indent="-228600" eaLnBrk="0" fontAlgn="base" hangingPunct="0">
              <a:spcBef>
                <a:spcPct val="0"/>
              </a:spcBef>
              <a:spcAft>
                <a:spcPct val="0"/>
              </a:spcAft>
              <a:defRPr>
                <a:solidFill>
                  <a:schemeClr val="tx1"/>
                </a:solidFill>
                <a:latin typeface="Georgia" pitchFamily="18" charset="0"/>
              </a:defRPr>
            </a:lvl6pPr>
            <a:lvl7pPr marL="2971800" indent="-228600" eaLnBrk="0" fontAlgn="base" hangingPunct="0">
              <a:spcBef>
                <a:spcPct val="0"/>
              </a:spcBef>
              <a:spcAft>
                <a:spcPct val="0"/>
              </a:spcAft>
              <a:defRPr>
                <a:solidFill>
                  <a:schemeClr val="tx1"/>
                </a:solidFill>
                <a:latin typeface="Georgia" pitchFamily="18" charset="0"/>
              </a:defRPr>
            </a:lvl7pPr>
            <a:lvl8pPr marL="3429000" indent="-228600" eaLnBrk="0" fontAlgn="base" hangingPunct="0">
              <a:spcBef>
                <a:spcPct val="0"/>
              </a:spcBef>
              <a:spcAft>
                <a:spcPct val="0"/>
              </a:spcAft>
              <a:defRPr>
                <a:solidFill>
                  <a:schemeClr val="tx1"/>
                </a:solidFill>
                <a:latin typeface="Georgia" pitchFamily="18" charset="0"/>
              </a:defRPr>
            </a:lvl8pPr>
            <a:lvl9pPr marL="3886200" indent="-228600" eaLnBrk="0" fontAlgn="base" hangingPunct="0">
              <a:spcBef>
                <a:spcPct val="0"/>
              </a:spcBef>
              <a:spcAft>
                <a:spcPct val="0"/>
              </a:spcAft>
              <a:defRPr>
                <a:solidFill>
                  <a:schemeClr val="tx1"/>
                </a:solidFill>
                <a:latin typeface="Georgia" pitchFamily="18" charset="0"/>
              </a:defRPr>
            </a:lvl9pPr>
          </a:lstStyle>
          <a:p>
            <a:pPr eaLnBrk="1" hangingPunct="1">
              <a:defRPr/>
            </a:pPr>
            <a:r>
              <a:rPr lang="ru-RU" sz="2200" i="1" dirty="0" smtClean="0">
                <a:solidFill>
                  <a:prstClr val="white"/>
                </a:solidFill>
                <a:latin typeface="Times New Roman" pitchFamily="18" charset="0"/>
                <a:cs typeface="Times New Roman" pitchFamily="18" charset="0"/>
              </a:rPr>
              <a:t>ф</a:t>
            </a:r>
            <a:endParaRPr lang="ru-RU" sz="2200" dirty="0" smtClean="0">
              <a:solidFill>
                <a:srgbClr val="DBDBE9"/>
              </a:solidFill>
              <a:latin typeface="Times New Roman" pitchFamily="18" charset="0"/>
              <a:cs typeface="Times New Roman" pitchFamily="18" charset="0"/>
            </a:endParaRPr>
          </a:p>
        </p:txBody>
      </p:sp>
      <p:sp>
        <p:nvSpPr>
          <p:cNvPr id="2" name="Заголовок 1"/>
          <p:cNvSpPr>
            <a:spLocks noGrp="1"/>
          </p:cNvSpPr>
          <p:nvPr>
            <p:ph type="title"/>
          </p:nvPr>
        </p:nvSpPr>
        <p:spPr>
          <a:xfrm>
            <a:off x="495300" y="1143000"/>
            <a:ext cx="8915400" cy="1069848"/>
          </a:xfrm>
        </p:spPr>
        <p:txBody>
          <a:bodyPr/>
          <a:lstStyle>
            <a:lvl1pPr>
              <a:defRPr sz="4000">
                <a:solidFill>
                  <a:schemeClr val="tx2"/>
                </a:solidFill>
              </a:defRPr>
            </a:lvl1pPr>
          </a:lstStyle>
          <a:p>
            <a:r>
              <a:rPr lang="ru-RU" smtClean="0"/>
              <a:t>Образец заголовка</a:t>
            </a:r>
            <a:endParaRPr lang="en-US"/>
          </a:p>
        </p:txBody>
      </p:sp>
      <p:sp>
        <p:nvSpPr>
          <p:cNvPr id="13" name="Дата 2"/>
          <p:cNvSpPr>
            <a:spLocks noGrp="1"/>
          </p:cNvSpPr>
          <p:nvPr>
            <p:ph type="dt" sz="half" idx="10"/>
          </p:nvPr>
        </p:nvSpPr>
        <p:spPr/>
        <p:txBody>
          <a:bodyPr/>
          <a:lstStyle>
            <a:lvl1pPr>
              <a:defRPr/>
            </a:lvl1pPr>
          </a:lstStyle>
          <a:p>
            <a:pPr>
              <a:defRPr/>
            </a:pPr>
            <a:fld id="{8307BDB5-7269-4CA8-AEFB-592A59E2180E}" type="datetime1">
              <a:rPr lang="ru-RU" smtClean="0"/>
              <a:t>04.06.2015</a:t>
            </a:fld>
            <a:r>
              <a:rPr lang="ru-RU" smtClean="0"/>
              <a:t>06.10.2009</a:t>
            </a:r>
            <a:endParaRPr lang="ru-RU" dirty="0"/>
          </a:p>
        </p:txBody>
      </p:sp>
      <p:sp>
        <p:nvSpPr>
          <p:cNvPr id="14" name="Нижний колонтитул 3"/>
          <p:cNvSpPr>
            <a:spLocks noGrp="1"/>
          </p:cNvSpPr>
          <p:nvPr>
            <p:ph type="ftr" sz="quarter" idx="11"/>
          </p:nvPr>
        </p:nvSpPr>
        <p:spPr/>
        <p:txBody>
          <a:bodyPr/>
          <a:lstStyle>
            <a:lvl1pPr>
              <a:defRPr/>
            </a:lvl1pPr>
          </a:lstStyle>
          <a:p>
            <a:pPr>
              <a:defRPr/>
            </a:pPr>
            <a:endParaRPr lang="ru-RU"/>
          </a:p>
        </p:txBody>
      </p:sp>
      <p:sp>
        <p:nvSpPr>
          <p:cNvPr id="15" name="Номер слайда 4"/>
          <p:cNvSpPr>
            <a:spLocks noGrp="1"/>
          </p:cNvSpPr>
          <p:nvPr>
            <p:ph type="sldNum" sz="quarter" idx="12"/>
          </p:nvPr>
        </p:nvSpPr>
        <p:spPr/>
        <p:txBody>
          <a:bodyPr/>
          <a:lstStyle>
            <a:lvl1pPr>
              <a:defRPr>
                <a:latin typeface="+mn-lt"/>
              </a:defRPr>
            </a:lvl1pPr>
          </a:lstStyle>
          <a:p>
            <a:pPr>
              <a:defRPr/>
            </a:pPr>
            <a:fld id="{A69038A1-B3AF-4372-9F44-34E9C1BE0297}" type="slidenum">
              <a:rPr lang="ru-RU"/>
              <a:pPr>
                <a:defRPr/>
              </a:pPr>
              <a:t>‹#›</a:t>
            </a:fld>
            <a:endParaRPr lang="ru-RU" dirty="0"/>
          </a:p>
        </p:txBody>
      </p:sp>
    </p:spTree>
    <p:extLst>
      <p:ext uri="{BB962C8B-B14F-4D97-AF65-F5344CB8AC3E}">
        <p14:creationId xmlns:p14="http://schemas.microsoft.com/office/powerpoint/2010/main" val="40471086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fourObj">
  <p:cSld name="Заголовок и четыре объекта">
    <p:spTree>
      <p:nvGrpSpPr>
        <p:cNvPr id="1" name=""/>
        <p:cNvGrpSpPr/>
        <p:nvPr/>
      </p:nvGrpSpPr>
      <p:grpSpPr>
        <a:xfrm>
          <a:off x="0" y="0"/>
          <a:ext cx="0" cy="0"/>
          <a:chOff x="0" y="0"/>
          <a:chExt cx="0" cy="0"/>
        </a:xfrm>
      </p:grpSpPr>
      <p:sp>
        <p:nvSpPr>
          <p:cNvPr id="2" name="Заголовок 1"/>
          <p:cNvSpPr>
            <a:spLocks noGrp="1"/>
          </p:cNvSpPr>
          <p:nvPr>
            <p:ph type="title" sz="quarter"/>
          </p:nvPr>
        </p:nvSpPr>
        <p:spPr>
          <a:xfrm>
            <a:off x="495300" y="274638"/>
            <a:ext cx="8915400" cy="1143000"/>
          </a:xfrm>
        </p:spPr>
        <p:txBody>
          <a:bodyPr/>
          <a:lstStyle/>
          <a:p>
            <a:r>
              <a:rPr lang="ru-RU" smtClean="0"/>
              <a:t>Образец заголовка</a:t>
            </a:r>
            <a:endParaRPr lang="ru-RU"/>
          </a:p>
        </p:txBody>
      </p:sp>
      <p:sp>
        <p:nvSpPr>
          <p:cNvPr id="3" name="Объект 2"/>
          <p:cNvSpPr>
            <a:spLocks noGrp="1"/>
          </p:cNvSpPr>
          <p:nvPr>
            <p:ph sz="quarter" idx="1"/>
          </p:nvPr>
        </p:nvSpPr>
        <p:spPr>
          <a:xfrm>
            <a:off x="495300" y="1600200"/>
            <a:ext cx="437515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quarter" idx="2"/>
          </p:nvPr>
        </p:nvSpPr>
        <p:spPr>
          <a:xfrm>
            <a:off x="5035550" y="1600200"/>
            <a:ext cx="437515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Объект 4"/>
          <p:cNvSpPr>
            <a:spLocks noGrp="1"/>
          </p:cNvSpPr>
          <p:nvPr>
            <p:ph sz="quarter" idx="3"/>
          </p:nvPr>
        </p:nvSpPr>
        <p:spPr>
          <a:xfrm>
            <a:off x="495300" y="3938593"/>
            <a:ext cx="437515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Объект 5"/>
          <p:cNvSpPr>
            <a:spLocks noGrp="1"/>
          </p:cNvSpPr>
          <p:nvPr>
            <p:ph sz="quarter" idx="4"/>
          </p:nvPr>
        </p:nvSpPr>
        <p:spPr>
          <a:xfrm>
            <a:off x="5035550" y="3938593"/>
            <a:ext cx="437515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a:xfrm>
            <a:off x="495300" y="6245225"/>
            <a:ext cx="2311400" cy="476250"/>
          </a:xfrm>
        </p:spPr>
        <p:txBody>
          <a:bodyPr/>
          <a:lstStyle>
            <a:lvl1pPr>
              <a:defRPr/>
            </a:lvl1pPr>
          </a:lstStyle>
          <a:p>
            <a:pPr>
              <a:defRPr/>
            </a:pPr>
            <a:fld id="{E83BB620-C549-46FD-BCE8-C9662E8E9A60}" type="datetime1">
              <a:rPr lang="ru-RU" smtClean="0"/>
              <a:t>04.06.2015</a:t>
            </a:fld>
            <a:endParaRPr lang="ru-RU"/>
          </a:p>
        </p:txBody>
      </p:sp>
      <p:sp>
        <p:nvSpPr>
          <p:cNvPr id="8" name="Нижний колонтитул 7"/>
          <p:cNvSpPr>
            <a:spLocks noGrp="1"/>
          </p:cNvSpPr>
          <p:nvPr>
            <p:ph type="ftr" sz="quarter" idx="11"/>
          </p:nvPr>
        </p:nvSpPr>
        <p:spPr>
          <a:xfrm>
            <a:off x="3384550" y="6245225"/>
            <a:ext cx="3136900" cy="476250"/>
          </a:xfrm>
        </p:spPr>
        <p:txBody>
          <a:bodyPr/>
          <a:lstStyle>
            <a:lvl1pPr>
              <a:defRPr/>
            </a:lvl1pPr>
          </a:lstStyle>
          <a:p>
            <a:pPr>
              <a:defRPr/>
            </a:pPr>
            <a:endParaRPr lang="ru-RU"/>
          </a:p>
        </p:txBody>
      </p:sp>
      <p:sp>
        <p:nvSpPr>
          <p:cNvPr id="9" name="Номер слайда 8"/>
          <p:cNvSpPr>
            <a:spLocks noGrp="1"/>
          </p:cNvSpPr>
          <p:nvPr>
            <p:ph type="sldNum" sz="quarter" idx="12"/>
          </p:nvPr>
        </p:nvSpPr>
        <p:spPr>
          <a:xfrm>
            <a:off x="7099300" y="6245225"/>
            <a:ext cx="2311400" cy="476250"/>
          </a:xfrm>
        </p:spPr>
        <p:txBody>
          <a:bodyPr/>
          <a:lstStyle>
            <a:lvl1pPr>
              <a:defRPr/>
            </a:lvl1pPr>
          </a:lstStyle>
          <a:p>
            <a:pPr>
              <a:defRPr/>
            </a:pPr>
            <a:fld id="{29438790-AF0A-4920-AD13-70F5568DED1B}" type="slidenum">
              <a:rPr lang="ru-RU"/>
              <a:pPr>
                <a:defRPr/>
              </a:pPr>
              <a:t>‹#›</a:t>
            </a:fld>
            <a:endParaRPr lang="ru-RU"/>
          </a:p>
        </p:txBody>
      </p:sp>
    </p:spTree>
    <p:extLst>
      <p:ext uri="{BB962C8B-B14F-4D97-AF65-F5344CB8AC3E}">
        <p14:creationId xmlns:p14="http://schemas.microsoft.com/office/powerpoint/2010/main" val="38652260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4" name="Прямоугольник 3"/>
          <p:cNvSpPr/>
          <p:nvPr/>
        </p:nvSpPr>
        <p:spPr>
          <a:xfrm flipV="1">
            <a:off x="5680472" y="2868614"/>
            <a:ext cx="4044950" cy="92075"/>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2400">
              <a:solidFill>
                <a:prstClr val="white"/>
              </a:solidFill>
            </a:endParaRPr>
          </a:p>
        </p:txBody>
      </p:sp>
      <p:sp>
        <p:nvSpPr>
          <p:cNvPr id="5" name="Прямоугольник 4"/>
          <p:cNvSpPr/>
          <p:nvPr/>
        </p:nvSpPr>
        <p:spPr>
          <a:xfrm flipV="1">
            <a:off x="5661554" y="2849564"/>
            <a:ext cx="4044950" cy="19208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2400">
              <a:solidFill>
                <a:prstClr val="white"/>
              </a:solidFill>
            </a:endParaRPr>
          </a:p>
        </p:txBody>
      </p:sp>
      <p:sp>
        <p:nvSpPr>
          <p:cNvPr id="6" name="Прямоугольник 5"/>
          <p:cNvSpPr/>
          <p:nvPr/>
        </p:nvSpPr>
        <p:spPr>
          <a:xfrm flipV="1">
            <a:off x="5861050" y="4114801"/>
            <a:ext cx="4044950"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2400">
              <a:solidFill>
                <a:prstClr val="white"/>
              </a:solidFill>
            </a:endParaRPr>
          </a:p>
        </p:txBody>
      </p:sp>
      <p:sp>
        <p:nvSpPr>
          <p:cNvPr id="7" name="Прямоугольник 6"/>
          <p:cNvSpPr/>
          <p:nvPr/>
        </p:nvSpPr>
        <p:spPr>
          <a:xfrm flipV="1">
            <a:off x="5861051" y="4164013"/>
            <a:ext cx="2129102" cy="19050"/>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2400">
              <a:solidFill>
                <a:prstClr val="white"/>
              </a:solidFill>
            </a:endParaRPr>
          </a:p>
        </p:txBody>
      </p:sp>
      <p:sp>
        <p:nvSpPr>
          <p:cNvPr id="10" name="Прямоугольник 9"/>
          <p:cNvSpPr/>
          <p:nvPr/>
        </p:nvSpPr>
        <p:spPr>
          <a:xfrm flipV="1">
            <a:off x="5861051" y="4198939"/>
            <a:ext cx="2129102"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2400">
              <a:solidFill>
                <a:prstClr val="white"/>
              </a:solidFill>
            </a:endParaRPr>
          </a:p>
        </p:txBody>
      </p:sp>
      <p:sp useBgFill="1">
        <p:nvSpPr>
          <p:cNvPr id="11" name="Скругленный прямоугольник 10"/>
          <p:cNvSpPr/>
          <p:nvPr/>
        </p:nvSpPr>
        <p:spPr bwMode="white">
          <a:xfrm>
            <a:off x="5861051" y="3962400"/>
            <a:ext cx="3319198" cy="26988"/>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2400">
              <a:solidFill>
                <a:prstClr val="white"/>
              </a:solidFill>
            </a:endParaRPr>
          </a:p>
        </p:txBody>
      </p:sp>
      <p:sp useBgFill="1">
        <p:nvSpPr>
          <p:cNvPr id="12" name="Скругленный прямоугольник 11"/>
          <p:cNvSpPr/>
          <p:nvPr/>
        </p:nvSpPr>
        <p:spPr bwMode="white">
          <a:xfrm>
            <a:off x="7991872" y="4060826"/>
            <a:ext cx="1733550" cy="36513"/>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2400">
              <a:solidFill>
                <a:prstClr val="white"/>
              </a:solidFill>
            </a:endParaRPr>
          </a:p>
        </p:txBody>
      </p:sp>
      <p:sp>
        <p:nvSpPr>
          <p:cNvPr id="13" name="Прямоугольник 12"/>
          <p:cNvSpPr/>
          <p:nvPr/>
        </p:nvSpPr>
        <p:spPr>
          <a:xfrm>
            <a:off x="18918" y="2855914"/>
            <a:ext cx="9906000" cy="1047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2400">
              <a:solidFill>
                <a:prstClr val="white"/>
              </a:solidFill>
            </a:endParaRPr>
          </a:p>
        </p:txBody>
      </p:sp>
      <p:sp>
        <p:nvSpPr>
          <p:cNvPr id="14" name="Прямоугольник 13"/>
          <p:cNvSpPr/>
          <p:nvPr/>
        </p:nvSpPr>
        <p:spPr>
          <a:xfrm flipV="1">
            <a:off x="6947958" y="2784475"/>
            <a:ext cx="2958042" cy="249238"/>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2400">
              <a:solidFill>
                <a:prstClr val="white"/>
              </a:solidFill>
            </a:endParaRPr>
          </a:p>
        </p:txBody>
      </p:sp>
      <p:sp>
        <p:nvSpPr>
          <p:cNvPr id="15" name="Прямоугольник 14"/>
          <p:cNvSpPr/>
          <p:nvPr/>
        </p:nvSpPr>
        <p:spPr>
          <a:xfrm>
            <a:off x="0" y="-28575"/>
            <a:ext cx="9906000" cy="27432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2400">
              <a:solidFill>
                <a:prstClr val="white"/>
              </a:solidFill>
            </a:endParaRPr>
          </a:p>
        </p:txBody>
      </p:sp>
      <p:pic>
        <p:nvPicPr>
          <p:cNvPr id="1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599642" y="1"/>
            <a:ext cx="4302919" cy="2714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Lst>
        </p:spPr>
      </p:pic>
      <p:sp>
        <p:nvSpPr>
          <p:cNvPr id="17" name="Прямоугольник 16"/>
          <p:cNvSpPr/>
          <p:nvPr/>
        </p:nvSpPr>
        <p:spPr>
          <a:xfrm flipV="1">
            <a:off x="0" y="2667001"/>
            <a:ext cx="9906000" cy="188913"/>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2400">
              <a:solidFill>
                <a:prstClr val="white"/>
              </a:solidFill>
            </a:endParaRPr>
          </a:p>
        </p:txBody>
      </p:sp>
      <p:pic>
        <p:nvPicPr>
          <p:cNvPr id="18" name="Picture 4"/>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28733" y="61913"/>
            <a:ext cx="1141942" cy="129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Заголовок 7"/>
          <p:cNvSpPr>
            <a:spLocks noGrp="1"/>
          </p:cNvSpPr>
          <p:nvPr>
            <p:ph type="ctrTitle"/>
          </p:nvPr>
        </p:nvSpPr>
        <p:spPr>
          <a:xfrm>
            <a:off x="495300" y="2401888"/>
            <a:ext cx="9163050" cy="1470025"/>
          </a:xfrm>
        </p:spPr>
        <p:txBody>
          <a:bodyPr anchor="b"/>
          <a:lstStyle>
            <a:lvl1pPr>
              <a:defRPr sz="4400" baseline="0">
                <a:solidFill>
                  <a:schemeClr val="accent2">
                    <a:lumMod val="75000"/>
                  </a:schemeClr>
                </a:solidFill>
              </a:defRPr>
            </a:lvl1pPr>
          </a:lstStyle>
          <a:p>
            <a:r>
              <a:rPr lang="ru-RU" dirty="0" smtClean="0"/>
              <a:t>Образец заголовка</a:t>
            </a:r>
            <a:endParaRPr lang="en-US" dirty="0"/>
          </a:p>
        </p:txBody>
      </p:sp>
      <p:sp>
        <p:nvSpPr>
          <p:cNvPr id="9" name="Подзаголовок 8"/>
          <p:cNvSpPr>
            <a:spLocks noGrp="1"/>
          </p:cNvSpPr>
          <p:nvPr>
            <p:ph type="subTitle" idx="1"/>
          </p:nvPr>
        </p:nvSpPr>
        <p:spPr>
          <a:xfrm>
            <a:off x="495300" y="3899938"/>
            <a:ext cx="536575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dirty="0" smtClean="0"/>
              <a:t>Образец подзаголовка</a:t>
            </a:r>
            <a:endParaRPr lang="en-US" dirty="0"/>
          </a:p>
        </p:txBody>
      </p:sp>
      <p:sp>
        <p:nvSpPr>
          <p:cNvPr id="19" name="Дата 27"/>
          <p:cNvSpPr>
            <a:spLocks noGrp="1"/>
          </p:cNvSpPr>
          <p:nvPr>
            <p:ph type="dt" sz="half" idx="10"/>
          </p:nvPr>
        </p:nvSpPr>
        <p:spPr>
          <a:xfrm>
            <a:off x="7264400" y="4206875"/>
            <a:ext cx="1040475" cy="457200"/>
          </a:xfrm>
        </p:spPr>
        <p:txBody>
          <a:bodyPr/>
          <a:lstStyle>
            <a:lvl1pPr>
              <a:defRPr/>
            </a:lvl1pPr>
          </a:lstStyle>
          <a:p>
            <a:pPr>
              <a:defRPr/>
            </a:pPr>
            <a:fld id="{27C22668-AAF3-4F9D-9FC0-CD2B54AB56BB}" type="datetime1">
              <a:rPr lang="ru-RU" smtClean="0">
                <a:solidFill>
                  <a:srgbClr val="438086"/>
                </a:solidFill>
              </a:rPr>
              <a:t>04.06.2015</a:t>
            </a:fld>
            <a:endParaRPr lang="ru-RU" dirty="0">
              <a:solidFill>
                <a:srgbClr val="438086"/>
              </a:solidFill>
            </a:endParaRPr>
          </a:p>
        </p:txBody>
      </p:sp>
      <p:sp>
        <p:nvSpPr>
          <p:cNvPr id="20" name="Нижний колонтитул 16"/>
          <p:cNvSpPr>
            <a:spLocks noGrp="1"/>
          </p:cNvSpPr>
          <p:nvPr>
            <p:ph type="ftr" sz="quarter" idx="11"/>
          </p:nvPr>
        </p:nvSpPr>
        <p:spPr>
          <a:xfrm>
            <a:off x="5861050" y="4205288"/>
            <a:ext cx="1403350" cy="457200"/>
          </a:xfrm>
        </p:spPr>
        <p:txBody>
          <a:bodyPr/>
          <a:lstStyle>
            <a:lvl1pPr>
              <a:defRPr/>
            </a:lvl1pPr>
          </a:lstStyle>
          <a:p>
            <a:pPr>
              <a:defRPr/>
            </a:pPr>
            <a:endParaRPr lang="ru-RU" altLang="ru-RU">
              <a:solidFill>
                <a:srgbClr val="438086"/>
              </a:solidFill>
            </a:endParaRPr>
          </a:p>
        </p:txBody>
      </p:sp>
      <p:sp>
        <p:nvSpPr>
          <p:cNvPr id="21" name="Номер слайда 28"/>
          <p:cNvSpPr>
            <a:spLocks noGrp="1"/>
          </p:cNvSpPr>
          <p:nvPr>
            <p:ph type="sldNum" sz="quarter" idx="12"/>
          </p:nvPr>
        </p:nvSpPr>
        <p:spPr>
          <a:xfrm>
            <a:off x="9013429" y="1589"/>
            <a:ext cx="810021" cy="365125"/>
          </a:xfrm>
        </p:spPr>
        <p:txBody>
          <a:bodyPr/>
          <a:lstStyle>
            <a:lvl1pPr algn="r">
              <a:defRPr sz="1800">
                <a:solidFill>
                  <a:schemeClr val="bg1"/>
                </a:solidFill>
              </a:defRPr>
            </a:lvl1pPr>
          </a:lstStyle>
          <a:p>
            <a:pPr>
              <a:defRPr/>
            </a:pPr>
            <a:r>
              <a:rPr lang="ru-RU">
                <a:solidFill>
                  <a:prstClr val="white"/>
                </a:solidFill>
              </a:rPr>
              <a:t>СЛАЙД</a:t>
            </a:r>
            <a:r>
              <a:rPr lang="ru-RU" sz="1400">
                <a:solidFill>
                  <a:prstClr val="white"/>
                </a:solidFill>
              </a:rPr>
              <a:t> </a:t>
            </a:r>
            <a:fld id="{CB362A6E-5F00-4EB2-BE87-EFBE66A13923}" type="slidenum">
              <a:rPr lang="ru-RU" sz="1400">
                <a:solidFill>
                  <a:prstClr val="white"/>
                </a:solidFill>
              </a:rPr>
              <a:pPr>
                <a:defRPr/>
              </a:pPr>
              <a:t>‹#›</a:t>
            </a:fld>
            <a:endParaRPr lang="ru-RU" sz="1400">
              <a:solidFill>
                <a:prstClr val="white"/>
              </a:solidFill>
            </a:endParaRPr>
          </a:p>
        </p:txBody>
      </p:sp>
    </p:spTree>
    <p:extLst>
      <p:ext uri="{BB962C8B-B14F-4D97-AF65-F5344CB8AC3E}">
        <p14:creationId xmlns:p14="http://schemas.microsoft.com/office/powerpoint/2010/main" val="17990306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pic>
        <p:nvPicPr>
          <p:cNvPr id="4" name="Picture 4"/>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71727" y="-82550"/>
            <a:ext cx="1683677" cy="76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5"/>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123025" y="-133350"/>
            <a:ext cx="832379" cy="830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6"/>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3496337" y="1"/>
            <a:ext cx="4880769" cy="322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p:txBody>
          <a:bodyPr/>
          <a:lstStyle/>
          <a:p>
            <a:r>
              <a:rPr lang="ru-RU" dirty="0" smtClean="0"/>
              <a:t>Образец заголовка</a:t>
            </a:r>
            <a:endParaRPr lang="en-US" dirty="0"/>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3"/>
          <p:cNvSpPr>
            <a:spLocks noGrp="1"/>
          </p:cNvSpPr>
          <p:nvPr>
            <p:ph type="dt" sz="half" idx="10"/>
          </p:nvPr>
        </p:nvSpPr>
        <p:spPr/>
        <p:txBody>
          <a:bodyPr/>
          <a:lstStyle>
            <a:lvl1pPr>
              <a:defRPr/>
            </a:lvl1pPr>
          </a:lstStyle>
          <a:p>
            <a:pPr>
              <a:defRPr/>
            </a:pPr>
            <a:fld id="{B70281CF-45E4-437E-A836-C0F5FDD5A57C}" type="datetime1">
              <a:rPr lang="ru-RU" smtClean="0">
                <a:solidFill>
                  <a:srgbClr val="438086"/>
                </a:solidFill>
              </a:rPr>
              <a:t>04.06.2015</a:t>
            </a:fld>
            <a:endParaRPr lang="ru-RU">
              <a:solidFill>
                <a:srgbClr val="438086"/>
              </a:solidFill>
            </a:endParaRPr>
          </a:p>
        </p:txBody>
      </p:sp>
      <p:sp>
        <p:nvSpPr>
          <p:cNvPr id="8" name="Нижний колонтитул 4"/>
          <p:cNvSpPr>
            <a:spLocks noGrp="1"/>
          </p:cNvSpPr>
          <p:nvPr>
            <p:ph type="ftr" sz="quarter" idx="11"/>
          </p:nvPr>
        </p:nvSpPr>
        <p:spPr/>
        <p:txBody>
          <a:bodyPr/>
          <a:lstStyle>
            <a:lvl1pPr>
              <a:defRPr/>
            </a:lvl1pPr>
          </a:lstStyle>
          <a:p>
            <a:pPr>
              <a:defRPr/>
            </a:pPr>
            <a:endParaRPr lang="ru-RU" altLang="ru-RU">
              <a:solidFill>
                <a:srgbClr val="438086"/>
              </a:solidFill>
            </a:endParaRPr>
          </a:p>
        </p:txBody>
      </p:sp>
      <p:sp>
        <p:nvSpPr>
          <p:cNvPr id="9" name="Номер слайда 5"/>
          <p:cNvSpPr>
            <a:spLocks noGrp="1"/>
          </p:cNvSpPr>
          <p:nvPr>
            <p:ph type="sldNum" sz="quarter" idx="12"/>
          </p:nvPr>
        </p:nvSpPr>
        <p:spPr/>
        <p:txBody>
          <a:bodyPr/>
          <a:lstStyle>
            <a:lvl1pPr>
              <a:defRPr/>
            </a:lvl1pPr>
          </a:lstStyle>
          <a:p>
            <a:pPr>
              <a:defRPr/>
            </a:pPr>
            <a:r>
              <a:rPr lang="ru-RU"/>
              <a:t>СЛАЙД</a:t>
            </a:r>
            <a:r>
              <a:rPr lang="ru-RU" sz="1400"/>
              <a:t> </a:t>
            </a:r>
            <a:fld id="{F71E75FB-3652-4A1D-9627-015A8E3CD842}" type="slidenum">
              <a:rPr lang="ru-RU" sz="1400"/>
              <a:pPr>
                <a:defRPr/>
              </a:pPr>
              <a:t>‹#›</a:t>
            </a:fld>
            <a:endParaRPr lang="ru-RU" sz="1400"/>
          </a:p>
        </p:txBody>
      </p:sp>
    </p:spTree>
    <p:extLst>
      <p:ext uri="{BB962C8B-B14F-4D97-AF65-F5344CB8AC3E}">
        <p14:creationId xmlns:p14="http://schemas.microsoft.com/office/powerpoint/2010/main" val="40434996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71727" y="-100013"/>
            <a:ext cx="1683677" cy="7683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123025" y="-160338"/>
            <a:ext cx="832379" cy="828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3498057" y="0"/>
            <a:ext cx="4880769" cy="32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782506" y="1981201"/>
            <a:ext cx="84201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lang="ru-RU" smtClean="0"/>
              <a:t>Образец заголовка</a:t>
            </a:r>
            <a:endParaRPr lang="en-US"/>
          </a:p>
        </p:txBody>
      </p:sp>
      <p:sp>
        <p:nvSpPr>
          <p:cNvPr id="3" name="Текст 2"/>
          <p:cNvSpPr>
            <a:spLocks noGrp="1"/>
          </p:cNvSpPr>
          <p:nvPr>
            <p:ph type="body" idx="1"/>
          </p:nvPr>
        </p:nvSpPr>
        <p:spPr>
          <a:xfrm>
            <a:off x="782506" y="3367088"/>
            <a:ext cx="8420100" cy="1509712"/>
          </a:xfrm>
        </p:spPr>
        <p:txBody>
          <a:bodyPr/>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7" name="Дата 3"/>
          <p:cNvSpPr>
            <a:spLocks noGrp="1"/>
          </p:cNvSpPr>
          <p:nvPr>
            <p:ph type="dt" sz="half" idx="10"/>
          </p:nvPr>
        </p:nvSpPr>
        <p:spPr/>
        <p:txBody>
          <a:bodyPr/>
          <a:lstStyle>
            <a:lvl1pPr>
              <a:defRPr/>
            </a:lvl1pPr>
          </a:lstStyle>
          <a:p>
            <a:pPr>
              <a:defRPr/>
            </a:pPr>
            <a:fld id="{47566F8F-0D40-4615-BEC3-3850D137089A}" type="datetime1">
              <a:rPr lang="ru-RU" smtClean="0">
                <a:solidFill>
                  <a:srgbClr val="438086"/>
                </a:solidFill>
              </a:rPr>
              <a:t>04.06.2015</a:t>
            </a:fld>
            <a:endParaRPr lang="ru-RU">
              <a:solidFill>
                <a:srgbClr val="438086"/>
              </a:solidFill>
            </a:endParaRPr>
          </a:p>
        </p:txBody>
      </p:sp>
      <p:sp>
        <p:nvSpPr>
          <p:cNvPr id="8" name="Нижний колонтитул 4"/>
          <p:cNvSpPr>
            <a:spLocks noGrp="1"/>
          </p:cNvSpPr>
          <p:nvPr>
            <p:ph type="ftr" sz="quarter" idx="11"/>
          </p:nvPr>
        </p:nvSpPr>
        <p:spPr/>
        <p:txBody>
          <a:bodyPr/>
          <a:lstStyle>
            <a:lvl1pPr>
              <a:defRPr/>
            </a:lvl1pPr>
          </a:lstStyle>
          <a:p>
            <a:pPr>
              <a:defRPr/>
            </a:pPr>
            <a:endParaRPr lang="ru-RU" altLang="ru-RU">
              <a:solidFill>
                <a:srgbClr val="438086"/>
              </a:solidFill>
            </a:endParaRPr>
          </a:p>
        </p:txBody>
      </p:sp>
      <p:sp>
        <p:nvSpPr>
          <p:cNvPr id="9" name="Номер слайда 5"/>
          <p:cNvSpPr>
            <a:spLocks noGrp="1"/>
          </p:cNvSpPr>
          <p:nvPr>
            <p:ph type="sldNum" sz="quarter" idx="12"/>
          </p:nvPr>
        </p:nvSpPr>
        <p:spPr/>
        <p:txBody>
          <a:bodyPr/>
          <a:lstStyle>
            <a:lvl1pPr>
              <a:defRPr/>
            </a:lvl1pPr>
          </a:lstStyle>
          <a:p>
            <a:pPr>
              <a:defRPr/>
            </a:pPr>
            <a:r>
              <a:rPr lang="ru-RU"/>
              <a:t>СЛАЙД</a:t>
            </a:r>
            <a:r>
              <a:rPr lang="ru-RU" sz="1400"/>
              <a:t> </a:t>
            </a:r>
            <a:fld id="{672C0894-238B-44B8-A5B2-09C003B3A14B}" type="slidenum">
              <a:rPr lang="ru-RU" sz="1400"/>
              <a:pPr>
                <a:defRPr/>
              </a:pPr>
              <a:t>‹#›</a:t>
            </a:fld>
            <a:endParaRPr lang="ru-RU" sz="1400"/>
          </a:p>
        </p:txBody>
      </p:sp>
    </p:spTree>
    <p:extLst>
      <p:ext uri="{BB962C8B-B14F-4D97-AF65-F5344CB8AC3E}">
        <p14:creationId xmlns:p14="http://schemas.microsoft.com/office/powerpoint/2010/main" val="81292459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theme" Target="../theme/theme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Заголовок 21"/>
          <p:cNvSpPr>
            <a:spLocks noGrp="1"/>
          </p:cNvSpPr>
          <p:nvPr>
            <p:ph type="title"/>
          </p:nvPr>
        </p:nvSpPr>
        <p:spPr bwMode="auto">
          <a:xfrm>
            <a:off x="495300" y="1143000"/>
            <a:ext cx="89154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endParaRPr lang="en-US" altLang="ru-RU" smtClean="0"/>
          </a:p>
        </p:txBody>
      </p:sp>
      <p:sp>
        <p:nvSpPr>
          <p:cNvPr id="3075" name="Текст 12"/>
          <p:cNvSpPr>
            <a:spLocks noGrp="1"/>
          </p:cNvSpPr>
          <p:nvPr>
            <p:ph type="body" idx="1"/>
          </p:nvPr>
        </p:nvSpPr>
        <p:spPr bwMode="auto">
          <a:xfrm>
            <a:off x="495300" y="2249488"/>
            <a:ext cx="8915400" cy="432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endParaRPr lang="en-US" altLang="ru-RU" smtClean="0"/>
          </a:p>
        </p:txBody>
      </p:sp>
      <p:sp>
        <p:nvSpPr>
          <p:cNvPr id="13" name="Дата 2"/>
          <p:cNvSpPr>
            <a:spLocks noGrp="1"/>
          </p:cNvSpPr>
          <p:nvPr>
            <p:ph type="dt" sz="half" idx="2"/>
          </p:nvPr>
        </p:nvSpPr>
        <p:spPr>
          <a:xfrm>
            <a:off x="7132638" y="612775"/>
            <a:ext cx="1038226" cy="457200"/>
          </a:xfrm>
          <a:prstGeom prst="rect">
            <a:avLst/>
          </a:prstGeom>
        </p:spPr>
        <p:txBody>
          <a:bodyPr vert="horz" wrap="square" lIns="91440" tIns="45720" rIns="91440" bIns="45720" numCol="1" anchor="t" anchorCtr="0" compatLnSpc="1">
            <a:prstTxWarp prst="textNoShape">
              <a:avLst/>
            </a:prstTxWarp>
          </a:bodyPr>
          <a:lstStyle>
            <a:lvl1pPr>
              <a:defRPr sz="800">
                <a:solidFill>
                  <a:srgbClr val="438086"/>
                </a:solidFill>
                <a:latin typeface="Arial" pitchFamily="34" charset="0"/>
                <a:cs typeface="+mn-cs"/>
              </a:defRPr>
            </a:lvl1pPr>
          </a:lstStyle>
          <a:p>
            <a:pPr>
              <a:defRPr/>
            </a:pPr>
            <a:fld id="{873A50E5-1AB7-4808-94CF-0824F232A562}" type="datetime1">
              <a:rPr lang="ru-RU" smtClean="0"/>
              <a:t>04.06.2015</a:t>
            </a:fld>
            <a:r>
              <a:rPr lang="ru-RU" smtClean="0"/>
              <a:t>06.10.2009</a:t>
            </a:r>
            <a:endParaRPr lang="ru-RU" dirty="0"/>
          </a:p>
        </p:txBody>
      </p:sp>
      <p:sp>
        <p:nvSpPr>
          <p:cNvPr id="14" name="Нижний колонтитул 3"/>
          <p:cNvSpPr>
            <a:spLocks noGrp="1"/>
          </p:cNvSpPr>
          <p:nvPr>
            <p:ph type="ftr" sz="quarter" idx="3"/>
          </p:nvPr>
        </p:nvSpPr>
        <p:spPr>
          <a:xfrm>
            <a:off x="5695950" y="612775"/>
            <a:ext cx="1436689" cy="457200"/>
          </a:xfrm>
          <a:prstGeom prst="rect">
            <a:avLst/>
          </a:prstGeom>
        </p:spPr>
        <p:txBody>
          <a:bodyPr vert="horz" wrap="square" lIns="91440" tIns="45720" rIns="91440" bIns="45720" numCol="1" anchor="t" anchorCtr="0" compatLnSpc="1">
            <a:prstTxWarp prst="textNoShape">
              <a:avLst/>
            </a:prstTxWarp>
          </a:bodyPr>
          <a:lstStyle>
            <a:lvl1pPr algn="r">
              <a:defRPr sz="800">
                <a:solidFill>
                  <a:srgbClr val="438086"/>
                </a:solidFill>
                <a:latin typeface="Arial" charset="0"/>
                <a:cs typeface="+mn-cs"/>
              </a:defRPr>
            </a:lvl1pPr>
          </a:lstStyle>
          <a:p>
            <a:pPr>
              <a:defRPr/>
            </a:pPr>
            <a:endParaRPr lang="ru-RU"/>
          </a:p>
        </p:txBody>
      </p:sp>
      <p:sp>
        <p:nvSpPr>
          <p:cNvPr id="15" name="Номер слайда 4"/>
          <p:cNvSpPr>
            <a:spLocks noGrp="1"/>
          </p:cNvSpPr>
          <p:nvPr>
            <p:ph type="sldNum" sz="quarter" idx="4"/>
          </p:nvPr>
        </p:nvSpPr>
        <p:spPr>
          <a:xfrm>
            <a:off x="8855075" y="1588"/>
            <a:ext cx="825500" cy="366712"/>
          </a:xfrm>
          <a:prstGeom prst="rect">
            <a:avLst/>
          </a:prstGeom>
        </p:spPr>
        <p:txBody>
          <a:bodyPr vert="horz" anchor="b"/>
          <a:lstStyle>
            <a:lvl1pPr algn="r">
              <a:defRPr>
                <a:solidFill>
                  <a:srgbClr val="FFFFFF"/>
                </a:solidFill>
                <a:latin typeface="+mn-lt"/>
                <a:cs typeface="+mn-cs"/>
              </a:defRPr>
            </a:lvl1pPr>
          </a:lstStyle>
          <a:p>
            <a:pPr>
              <a:defRPr/>
            </a:pPr>
            <a:fld id="{F157B6E5-FE73-4AB6-AE56-1D71A48ECBD5}" type="slidenum">
              <a:rPr lang="ru-RU"/>
              <a:pPr>
                <a:defRPr/>
              </a:pPr>
              <a:t>‹#›</a:t>
            </a:fld>
            <a:endParaRPr lang="ru-RU" dirty="0"/>
          </a:p>
        </p:txBody>
      </p:sp>
      <p:sp>
        <p:nvSpPr>
          <p:cNvPr id="17" name="Прямоугольник 16"/>
          <p:cNvSpPr/>
          <p:nvPr/>
        </p:nvSpPr>
        <p:spPr>
          <a:xfrm>
            <a:off x="585788" y="1"/>
            <a:ext cx="503237" cy="379413"/>
          </a:xfrm>
          <a:prstGeom prst="rect">
            <a:avLst/>
          </a:prstGeom>
        </p:spPr>
        <p:txBody>
          <a:bodyPr wrap="none">
            <a:normAutofit lnSpcReduction="10000"/>
          </a:bodyPr>
          <a:lstStyle/>
          <a:p>
            <a:pPr>
              <a:defRPr/>
            </a:pPr>
            <a:r>
              <a:rPr lang="ru-RU" sz="2000" dirty="0">
                <a:solidFill>
                  <a:srgbClr val="53548A">
                    <a:lumMod val="20000"/>
                    <a:lumOff val="80000"/>
                  </a:srgbClr>
                </a:solidFill>
                <a:latin typeface="Times New Roman" pitchFamily="18" charset="0"/>
                <a:cs typeface="Times New Roman" pitchFamily="18" charset="0"/>
              </a:rPr>
              <a:t>М</a:t>
            </a:r>
            <a:endParaRPr lang="ru-RU" dirty="0">
              <a:solidFill>
                <a:prstClr val="black"/>
              </a:solidFill>
              <a:latin typeface="Arial" charset="0"/>
            </a:endParaRPr>
          </a:p>
        </p:txBody>
      </p:sp>
      <p:sp>
        <p:nvSpPr>
          <p:cNvPr id="1032" name="Прямоугольник 17"/>
          <p:cNvSpPr>
            <a:spLocks noChangeArrowheads="1"/>
          </p:cNvSpPr>
          <p:nvPr/>
        </p:nvSpPr>
        <p:spPr bwMode="auto">
          <a:xfrm>
            <a:off x="1044575" y="-20638"/>
            <a:ext cx="25359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eorgia" pitchFamily="18" charset="0"/>
                <a:cs typeface="Arial" charset="0"/>
              </a:defRPr>
            </a:lvl1pPr>
            <a:lvl2pPr marL="742950" indent="-285750" eaLnBrk="0" hangingPunct="0">
              <a:defRPr>
                <a:solidFill>
                  <a:schemeClr val="tx1"/>
                </a:solidFill>
                <a:latin typeface="Georgia" pitchFamily="18" charset="0"/>
                <a:cs typeface="Arial" charset="0"/>
              </a:defRPr>
            </a:lvl2pPr>
            <a:lvl3pPr marL="1143000" indent="-228600" eaLnBrk="0" hangingPunct="0">
              <a:defRPr>
                <a:solidFill>
                  <a:schemeClr val="tx1"/>
                </a:solidFill>
                <a:latin typeface="Georgia" pitchFamily="18" charset="0"/>
                <a:cs typeface="Arial" charset="0"/>
              </a:defRPr>
            </a:lvl3pPr>
            <a:lvl4pPr marL="1600200" indent="-228600" eaLnBrk="0" hangingPunct="0">
              <a:defRPr>
                <a:solidFill>
                  <a:schemeClr val="tx1"/>
                </a:solidFill>
                <a:latin typeface="Georgia" pitchFamily="18" charset="0"/>
                <a:cs typeface="Arial" charset="0"/>
              </a:defRPr>
            </a:lvl4pPr>
            <a:lvl5pPr marL="2057400" indent="-228600" eaLnBrk="0" hangingPunct="0">
              <a:defRPr>
                <a:solidFill>
                  <a:schemeClr val="tx1"/>
                </a:solidFill>
                <a:latin typeface="Georgia" pitchFamily="18" charset="0"/>
                <a:cs typeface="Arial" charset="0"/>
              </a:defRPr>
            </a:lvl5pPr>
            <a:lvl6pPr marL="2514600" indent="-228600" eaLnBrk="0" fontAlgn="base" hangingPunct="0">
              <a:spcBef>
                <a:spcPct val="0"/>
              </a:spcBef>
              <a:spcAft>
                <a:spcPct val="0"/>
              </a:spcAft>
              <a:defRPr>
                <a:solidFill>
                  <a:schemeClr val="tx1"/>
                </a:solidFill>
                <a:latin typeface="Georgia" pitchFamily="18" charset="0"/>
                <a:cs typeface="Arial" charset="0"/>
              </a:defRPr>
            </a:lvl6pPr>
            <a:lvl7pPr marL="2971800" indent="-228600" eaLnBrk="0" fontAlgn="base" hangingPunct="0">
              <a:spcBef>
                <a:spcPct val="0"/>
              </a:spcBef>
              <a:spcAft>
                <a:spcPct val="0"/>
              </a:spcAft>
              <a:defRPr>
                <a:solidFill>
                  <a:schemeClr val="tx1"/>
                </a:solidFill>
                <a:latin typeface="Georgia" pitchFamily="18" charset="0"/>
                <a:cs typeface="Arial" charset="0"/>
              </a:defRPr>
            </a:lvl7pPr>
            <a:lvl8pPr marL="3429000" indent="-228600" eaLnBrk="0" fontAlgn="base" hangingPunct="0">
              <a:spcBef>
                <a:spcPct val="0"/>
              </a:spcBef>
              <a:spcAft>
                <a:spcPct val="0"/>
              </a:spcAft>
              <a:defRPr>
                <a:solidFill>
                  <a:schemeClr val="tx1"/>
                </a:solidFill>
                <a:latin typeface="Georgia" pitchFamily="18" charset="0"/>
                <a:cs typeface="Arial" charset="0"/>
              </a:defRPr>
            </a:lvl8pPr>
            <a:lvl9pPr marL="3886200" indent="-228600" eaLnBrk="0" fontAlgn="base" hangingPunct="0">
              <a:spcBef>
                <a:spcPct val="0"/>
              </a:spcBef>
              <a:spcAft>
                <a:spcPct val="0"/>
              </a:spcAft>
              <a:defRPr>
                <a:solidFill>
                  <a:schemeClr val="tx1"/>
                </a:solidFill>
                <a:latin typeface="Georgia" pitchFamily="18" charset="0"/>
                <a:cs typeface="Arial" charset="0"/>
              </a:defRPr>
            </a:lvl9pPr>
          </a:lstStyle>
          <a:p>
            <a:pPr eaLnBrk="1" hangingPunct="1">
              <a:defRPr/>
            </a:pPr>
            <a:r>
              <a:rPr lang="ru-RU" altLang="ru-RU" sz="1600" smtClean="0">
                <a:solidFill>
                  <a:srgbClr val="DBDBE9"/>
                </a:solidFill>
                <a:latin typeface="Times New Roman" pitchFamily="18" charset="0"/>
                <a:cs typeface="Times New Roman" pitchFamily="18" charset="0"/>
              </a:rPr>
              <a:t>]</a:t>
            </a:r>
            <a:endParaRPr lang="ru-RU" altLang="ru-RU" smtClean="0">
              <a:solidFill>
                <a:srgbClr val="DBDBE9"/>
              </a:solidFill>
              <a:latin typeface="Times New Roman" pitchFamily="18" charset="0"/>
              <a:cs typeface="Times New Roman" pitchFamily="18" charset="0"/>
            </a:endParaRPr>
          </a:p>
        </p:txBody>
      </p:sp>
      <p:sp>
        <p:nvSpPr>
          <p:cNvPr id="1034" name="TextBox 13"/>
          <p:cNvSpPr txBox="1">
            <a:spLocks noChangeArrowheads="1"/>
          </p:cNvSpPr>
          <p:nvPr/>
        </p:nvSpPr>
        <p:spPr bwMode="auto">
          <a:xfrm>
            <a:off x="839788" y="-61913"/>
            <a:ext cx="38504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eorgia" pitchFamily="18" charset="0"/>
              </a:defRPr>
            </a:lvl1pPr>
            <a:lvl2pPr marL="742950" indent="-285750" eaLnBrk="0" hangingPunct="0">
              <a:defRPr>
                <a:solidFill>
                  <a:schemeClr val="tx1"/>
                </a:solidFill>
                <a:latin typeface="Georgia" pitchFamily="18" charset="0"/>
              </a:defRPr>
            </a:lvl2pPr>
            <a:lvl3pPr marL="1143000" indent="-228600" eaLnBrk="0" hangingPunct="0">
              <a:defRPr>
                <a:solidFill>
                  <a:schemeClr val="tx1"/>
                </a:solidFill>
                <a:latin typeface="Georgia" pitchFamily="18" charset="0"/>
              </a:defRPr>
            </a:lvl3pPr>
            <a:lvl4pPr marL="1600200" indent="-228600" eaLnBrk="0" hangingPunct="0">
              <a:defRPr>
                <a:solidFill>
                  <a:schemeClr val="tx1"/>
                </a:solidFill>
                <a:latin typeface="Georgia" pitchFamily="18" charset="0"/>
              </a:defRPr>
            </a:lvl4pPr>
            <a:lvl5pPr marL="2057400" indent="-228600" eaLnBrk="0" hangingPunct="0">
              <a:defRPr>
                <a:solidFill>
                  <a:schemeClr val="tx1"/>
                </a:solidFill>
                <a:latin typeface="Georgia" pitchFamily="18" charset="0"/>
              </a:defRPr>
            </a:lvl5pPr>
            <a:lvl6pPr marL="2514600" indent="-228600" eaLnBrk="0" fontAlgn="base" hangingPunct="0">
              <a:spcBef>
                <a:spcPct val="0"/>
              </a:spcBef>
              <a:spcAft>
                <a:spcPct val="0"/>
              </a:spcAft>
              <a:defRPr>
                <a:solidFill>
                  <a:schemeClr val="tx1"/>
                </a:solidFill>
                <a:latin typeface="Georgia" pitchFamily="18" charset="0"/>
              </a:defRPr>
            </a:lvl6pPr>
            <a:lvl7pPr marL="2971800" indent="-228600" eaLnBrk="0" fontAlgn="base" hangingPunct="0">
              <a:spcBef>
                <a:spcPct val="0"/>
              </a:spcBef>
              <a:spcAft>
                <a:spcPct val="0"/>
              </a:spcAft>
              <a:defRPr>
                <a:solidFill>
                  <a:schemeClr val="tx1"/>
                </a:solidFill>
                <a:latin typeface="Georgia" pitchFamily="18" charset="0"/>
              </a:defRPr>
            </a:lvl7pPr>
            <a:lvl8pPr marL="3429000" indent="-228600" eaLnBrk="0" fontAlgn="base" hangingPunct="0">
              <a:spcBef>
                <a:spcPct val="0"/>
              </a:spcBef>
              <a:spcAft>
                <a:spcPct val="0"/>
              </a:spcAft>
              <a:defRPr>
                <a:solidFill>
                  <a:schemeClr val="tx1"/>
                </a:solidFill>
                <a:latin typeface="Georgia" pitchFamily="18" charset="0"/>
              </a:defRPr>
            </a:lvl8pPr>
            <a:lvl9pPr marL="3886200" indent="-228600" eaLnBrk="0" fontAlgn="base" hangingPunct="0">
              <a:spcBef>
                <a:spcPct val="0"/>
              </a:spcBef>
              <a:spcAft>
                <a:spcPct val="0"/>
              </a:spcAft>
              <a:defRPr>
                <a:solidFill>
                  <a:schemeClr val="tx1"/>
                </a:solidFill>
                <a:latin typeface="Georgia" pitchFamily="18" charset="0"/>
              </a:defRPr>
            </a:lvl9pPr>
          </a:lstStyle>
          <a:p>
            <a:pPr eaLnBrk="1" hangingPunct="1">
              <a:defRPr/>
            </a:pPr>
            <a:r>
              <a:rPr lang="ru-RU" sz="2200" i="1" dirty="0" smtClean="0">
                <a:solidFill>
                  <a:prstClr val="white"/>
                </a:solidFill>
                <a:latin typeface="Times New Roman" pitchFamily="18" charset="0"/>
                <a:cs typeface="Times New Roman" pitchFamily="18" charset="0"/>
              </a:rPr>
              <a:t>ф</a:t>
            </a:r>
            <a:endParaRPr lang="ru-RU" sz="2200" dirty="0" smtClean="0">
              <a:solidFill>
                <a:srgbClr val="DBDBE9"/>
              </a:solidFill>
              <a:latin typeface="Times New Roman" pitchFamily="18" charset="0"/>
              <a:cs typeface="Times New Roman" pitchFamily="18" charset="0"/>
            </a:endParaRPr>
          </a:p>
        </p:txBody>
      </p:sp>
    </p:spTree>
  </p:cSld>
  <p:clrMap bg1="lt1" tx1="dk1" bg2="lt2" tx2="dk2" accent1="accent1" accent2="accent2" accent3="accent3" accent4="accent4" accent5="accent5" accent6="accent6" hlink="hlink" folHlink="folHlink"/>
  <p:sldLayoutIdLst>
    <p:sldLayoutId id="2147484632" r:id="rId1"/>
    <p:sldLayoutId id="2147484633" r:id="rId2"/>
    <p:sldLayoutId id="2147484634" r:id="rId3"/>
  </p:sldLayoutIdLst>
  <p:hf hdr="0" ftr="0" dt="0"/>
  <p:txStyles>
    <p:titleStyle>
      <a:lvl1pPr algn="l" rtl="0" eaLnBrk="0" fontAlgn="base" hangingPunct="0">
        <a:spcBef>
          <a:spcPct val="0"/>
        </a:spcBef>
        <a:spcAft>
          <a:spcPct val="0"/>
        </a:spcAft>
        <a:defRPr sz="4000" kern="12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Trebuchet MS" pitchFamily="34" charset="0"/>
        </a:defRPr>
      </a:lvl6pPr>
      <a:lvl7pPr marL="914400" algn="l" rtl="0" fontAlgn="base">
        <a:spcBef>
          <a:spcPct val="0"/>
        </a:spcBef>
        <a:spcAft>
          <a:spcPct val="0"/>
        </a:spcAft>
        <a:defRPr sz="4000">
          <a:solidFill>
            <a:schemeClr val="tx2"/>
          </a:solidFill>
          <a:latin typeface="Trebuchet MS" pitchFamily="34" charset="0"/>
        </a:defRPr>
      </a:lvl7pPr>
      <a:lvl8pPr marL="1371600" algn="l" rtl="0" fontAlgn="base">
        <a:spcBef>
          <a:spcPct val="0"/>
        </a:spcBef>
        <a:spcAft>
          <a:spcPct val="0"/>
        </a:spcAft>
        <a:defRPr sz="4000">
          <a:solidFill>
            <a:schemeClr val="tx2"/>
          </a:solidFill>
          <a:latin typeface="Trebuchet MS" pitchFamily="34" charset="0"/>
        </a:defRPr>
      </a:lvl8pPr>
      <a:lvl9pPr marL="1828800" algn="l" rtl="0" fontAlgn="base">
        <a:spcBef>
          <a:spcPct val="0"/>
        </a:spcBef>
        <a:spcAft>
          <a:spcPct val="0"/>
        </a:spcAft>
        <a:defRPr sz="4000">
          <a:solidFill>
            <a:schemeClr val="tx2"/>
          </a:solidFill>
          <a:latin typeface="Trebuchet MS" pitchFamily="34" charset="0"/>
        </a:defRPr>
      </a:lvl9pPr>
    </p:titleStyle>
    <p:bodyStyle>
      <a:lvl1pPr marL="365125" indent="-255588" algn="l" rtl="0" eaLnBrk="0" fontAlgn="base" hangingPunct="0">
        <a:spcBef>
          <a:spcPts val="300"/>
        </a:spcBef>
        <a:spcAft>
          <a:spcPct val="0"/>
        </a:spcAft>
        <a:buClr>
          <a:srgbClr val="A04DA3"/>
        </a:buClr>
        <a:buFont typeface="Georgia" pitchFamily="18" charset="0"/>
        <a:buChar char="•"/>
        <a:defRPr sz="2800" kern="1200">
          <a:solidFill>
            <a:schemeClr val="tx1"/>
          </a:solidFill>
          <a:latin typeface="+mn-lt"/>
          <a:ea typeface="+mn-ea"/>
          <a:cs typeface="+mn-cs"/>
        </a:defRPr>
      </a:lvl1pPr>
      <a:lvl2pPr marL="657225" indent="-246063" algn="l" rtl="0" eaLnBrk="0" fontAlgn="base" hangingPunct="0">
        <a:spcBef>
          <a:spcPts val="300"/>
        </a:spcBef>
        <a:spcAft>
          <a:spcPct val="0"/>
        </a:spcAft>
        <a:buClr>
          <a:schemeClr val="accent2"/>
        </a:buClr>
        <a:buFont typeface="Georgia" pitchFamily="18" charset="0"/>
        <a:buChar char="▫"/>
        <a:defRPr sz="2600" kern="1200">
          <a:solidFill>
            <a:schemeClr val="accent2"/>
          </a:solidFill>
          <a:latin typeface="+mn-lt"/>
          <a:ea typeface="+mn-ea"/>
          <a:cs typeface="+mn-cs"/>
        </a:defRPr>
      </a:lvl2pPr>
      <a:lvl3pPr marL="922338" indent="-219075" algn="l" rtl="0" eaLnBrk="0" fontAlgn="base" hangingPunct="0">
        <a:spcBef>
          <a:spcPts val="300"/>
        </a:spcBef>
        <a:spcAft>
          <a:spcPct val="0"/>
        </a:spcAft>
        <a:buClr>
          <a:schemeClr val="accent1"/>
        </a:buClr>
        <a:buFont typeface="Wingdings 2" pitchFamily="18" charset="2"/>
        <a:buChar char=""/>
        <a:defRPr sz="2400" kern="1200">
          <a:solidFill>
            <a:schemeClr val="accent1"/>
          </a:solidFill>
          <a:latin typeface="+mn-lt"/>
          <a:ea typeface="+mn-ea"/>
          <a:cs typeface="+mn-cs"/>
        </a:defRPr>
      </a:lvl3pPr>
      <a:lvl4pPr marL="1179513" indent="-200025" algn="l" rtl="0" eaLnBrk="0" fontAlgn="base" hangingPunct="0">
        <a:spcBef>
          <a:spcPts val="300"/>
        </a:spcBef>
        <a:spcAft>
          <a:spcPct val="0"/>
        </a:spcAft>
        <a:buClr>
          <a:schemeClr val="accent1"/>
        </a:buClr>
        <a:buFont typeface="Wingdings 2" pitchFamily="18" charset="2"/>
        <a:buChar char=""/>
        <a:defRPr sz="2200" kern="1200">
          <a:solidFill>
            <a:schemeClr val="accent1"/>
          </a:solidFill>
          <a:latin typeface="+mn-lt"/>
          <a:ea typeface="+mn-ea"/>
          <a:cs typeface="+mn-cs"/>
        </a:defRPr>
      </a:lvl4pPr>
      <a:lvl5pPr marL="1389063" indent="-182563" algn="l" rtl="0" eaLnBrk="0" fontAlgn="base" hangingPunct="0">
        <a:spcBef>
          <a:spcPts val="300"/>
        </a:spcBef>
        <a:spcAft>
          <a:spcPct val="0"/>
        </a:spcAft>
        <a:buClr>
          <a:srgbClr val="A04DA3"/>
        </a:buClr>
        <a:buFont typeface="Georgia" pitchFamily="18" charset="0"/>
        <a:buChar char="▫"/>
        <a:defRPr sz="2000" kern="1200">
          <a:solidFill>
            <a:srgbClr val="A04DA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098" name="Заголовок 21"/>
          <p:cNvSpPr>
            <a:spLocks noGrp="1"/>
          </p:cNvSpPr>
          <p:nvPr>
            <p:ph type="title"/>
          </p:nvPr>
        </p:nvSpPr>
        <p:spPr bwMode="auto">
          <a:xfrm>
            <a:off x="495300" y="1143000"/>
            <a:ext cx="89154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endParaRPr lang="en-US" altLang="ru-RU" smtClean="0"/>
          </a:p>
        </p:txBody>
      </p:sp>
      <p:sp>
        <p:nvSpPr>
          <p:cNvPr id="4099" name="Текст 12"/>
          <p:cNvSpPr>
            <a:spLocks noGrp="1"/>
          </p:cNvSpPr>
          <p:nvPr>
            <p:ph type="body" idx="1"/>
          </p:nvPr>
        </p:nvSpPr>
        <p:spPr bwMode="auto">
          <a:xfrm>
            <a:off x="495300" y="2249488"/>
            <a:ext cx="8915400" cy="432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endParaRPr lang="en-US" altLang="ru-RU" smtClean="0"/>
          </a:p>
        </p:txBody>
      </p:sp>
      <p:sp>
        <p:nvSpPr>
          <p:cNvPr id="13" name="Дата 2"/>
          <p:cNvSpPr>
            <a:spLocks noGrp="1"/>
          </p:cNvSpPr>
          <p:nvPr>
            <p:ph type="dt" sz="half" idx="2"/>
          </p:nvPr>
        </p:nvSpPr>
        <p:spPr>
          <a:xfrm>
            <a:off x="7132638" y="612775"/>
            <a:ext cx="1038226" cy="457200"/>
          </a:xfrm>
          <a:prstGeom prst="rect">
            <a:avLst/>
          </a:prstGeom>
        </p:spPr>
        <p:txBody>
          <a:bodyPr vert="horz" wrap="square" lIns="91440" tIns="45720" rIns="91440" bIns="45720" numCol="1" anchor="t" anchorCtr="0" compatLnSpc="1">
            <a:prstTxWarp prst="textNoShape">
              <a:avLst/>
            </a:prstTxWarp>
          </a:bodyPr>
          <a:lstStyle>
            <a:lvl1pPr>
              <a:defRPr sz="800">
                <a:solidFill>
                  <a:srgbClr val="438086"/>
                </a:solidFill>
                <a:latin typeface="Arial" pitchFamily="34" charset="0"/>
                <a:cs typeface="+mn-cs"/>
              </a:defRPr>
            </a:lvl1pPr>
          </a:lstStyle>
          <a:p>
            <a:pPr>
              <a:defRPr/>
            </a:pPr>
            <a:fld id="{D5540EBF-E6C3-431C-B616-FF0CA2B8E02A}" type="datetime1">
              <a:rPr lang="ru-RU" smtClean="0"/>
              <a:t>04.06.2015</a:t>
            </a:fld>
            <a:r>
              <a:rPr lang="ru-RU" smtClean="0"/>
              <a:t>06.10.2009</a:t>
            </a:r>
            <a:endParaRPr lang="ru-RU" dirty="0"/>
          </a:p>
        </p:txBody>
      </p:sp>
      <p:sp>
        <p:nvSpPr>
          <p:cNvPr id="14" name="Нижний колонтитул 3"/>
          <p:cNvSpPr>
            <a:spLocks noGrp="1"/>
          </p:cNvSpPr>
          <p:nvPr>
            <p:ph type="ftr" sz="quarter" idx="3"/>
          </p:nvPr>
        </p:nvSpPr>
        <p:spPr>
          <a:xfrm>
            <a:off x="5695950" y="612775"/>
            <a:ext cx="1436689" cy="457200"/>
          </a:xfrm>
          <a:prstGeom prst="rect">
            <a:avLst/>
          </a:prstGeom>
        </p:spPr>
        <p:txBody>
          <a:bodyPr vert="horz" wrap="square" lIns="91440" tIns="45720" rIns="91440" bIns="45720" numCol="1" anchor="t" anchorCtr="0" compatLnSpc="1">
            <a:prstTxWarp prst="textNoShape">
              <a:avLst/>
            </a:prstTxWarp>
          </a:bodyPr>
          <a:lstStyle>
            <a:lvl1pPr algn="r">
              <a:defRPr sz="800">
                <a:solidFill>
                  <a:srgbClr val="438086"/>
                </a:solidFill>
                <a:latin typeface="Arial" charset="0"/>
                <a:cs typeface="+mn-cs"/>
              </a:defRPr>
            </a:lvl1pPr>
          </a:lstStyle>
          <a:p>
            <a:pPr>
              <a:defRPr/>
            </a:pPr>
            <a:endParaRPr lang="ru-RU"/>
          </a:p>
        </p:txBody>
      </p:sp>
      <p:sp>
        <p:nvSpPr>
          <p:cNvPr id="15" name="Номер слайда 4"/>
          <p:cNvSpPr>
            <a:spLocks noGrp="1"/>
          </p:cNvSpPr>
          <p:nvPr>
            <p:ph type="sldNum" sz="quarter" idx="4"/>
          </p:nvPr>
        </p:nvSpPr>
        <p:spPr>
          <a:xfrm>
            <a:off x="8855075" y="1588"/>
            <a:ext cx="825500" cy="366712"/>
          </a:xfrm>
          <a:prstGeom prst="rect">
            <a:avLst/>
          </a:prstGeom>
        </p:spPr>
        <p:txBody>
          <a:bodyPr vert="horz" anchor="b"/>
          <a:lstStyle>
            <a:lvl1pPr algn="r">
              <a:defRPr>
                <a:solidFill>
                  <a:srgbClr val="FFFFFF"/>
                </a:solidFill>
                <a:latin typeface="+mn-lt"/>
                <a:cs typeface="+mn-cs"/>
              </a:defRPr>
            </a:lvl1pPr>
          </a:lstStyle>
          <a:p>
            <a:pPr>
              <a:defRPr/>
            </a:pPr>
            <a:fld id="{BE6A0311-3BBD-4C08-B996-1150DE6C2C28}" type="slidenum">
              <a:rPr lang="ru-RU"/>
              <a:pPr>
                <a:defRPr/>
              </a:pPr>
              <a:t>‹#›</a:t>
            </a:fld>
            <a:endParaRPr lang="ru-RU" dirty="0"/>
          </a:p>
        </p:txBody>
      </p:sp>
      <p:sp>
        <p:nvSpPr>
          <p:cNvPr id="17" name="Прямоугольник 16"/>
          <p:cNvSpPr/>
          <p:nvPr/>
        </p:nvSpPr>
        <p:spPr>
          <a:xfrm>
            <a:off x="585788" y="1"/>
            <a:ext cx="503237" cy="379413"/>
          </a:xfrm>
          <a:prstGeom prst="rect">
            <a:avLst/>
          </a:prstGeom>
        </p:spPr>
        <p:txBody>
          <a:bodyPr wrap="none">
            <a:normAutofit lnSpcReduction="10000"/>
          </a:bodyPr>
          <a:lstStyle/>
          <a:p>
            <a:pPr>
              <a:defRPr/>
            </a:pPr>
            <a:r>
              <a:rPr lang="ru-RU" sz="2000" dirty="0">
                <a:solidFill>
                  <a:srgbClr val="53548A">
                    <a:lumMod val="20000"/>
                    <a:lumOff val="80000"/>
                  </a:srgbClr>
                </a:solidFill>
                <a:latin typeface="Times New Roman" pitchFamily="18" charset="0"/>
                <a:cs typeface="Times New Roman" pitchFamily="18" charset="0"/>
              </a:rPr>
              <a:t>М</a:t>
            </a:r>
            <a:endParaRPr lang="ru-RU" dirty="0">
              <a:solidFill>
                <a:prstClr val="black"/>
              </a:solidFill>
              <a:latin typeface="Arial" charset="0"/>
            </a:endParaRPr>
          </a:p>
        </p:txBody>
      </p:sp>
      <p:sp>
        <p:nvSpPr>
          <p:cNvPr id="1032" name="Прямоугольник 17"/>
          <p:cNvSpPr>
            <a:spLocks noChangeArrowheads="1"/>
          </p:cNvSpPr>
          <p:nvPr/>
        </p:nvSpPr>
        <p:spPr bwMode="auto">
          <a:xfrm>
            <a:off x="1044575" y="-20638"/>
            <a:ext cx="25359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eorgia" pitchFamily="18" charset="0"/>
                <a:cs typeface="Arial" charset="0"/>
              </a:defRPr>
            </a:lvl1pPr>
            <a:lvl2pPr marL="742950" indent="-285750" eaLnBrk="0" hangingPunct="0">
              <a:defRPr>
                <a:solidFill>
                  <a:schemeClr val="tx1"/>
                </a:solidFill>
                <a:latin typeface="Georgia" pitchFamily="18" charset="0"/>
                <a:cs typeface="Arial" charset="0"/>
              </a:defRPr>
            </a:lvl2pPr>
            <a:lvl3pPr marL="1143000" indent="-228600" eaLnBrk="0" hangingPunct="0">
              <a:defRPr>
                <a:solidFill>
                  <a:schemeClr val="tx1"/>
                </a:solidFill>
                <a:latin typeface="Georgia" pitchFamily="18" charset="0"/>
                <a:cs typeface="Arial" charset="0"/>
              </a:defRPr>
            </a:lvl3pPr>
            <a:lvl4pPr marL="1600200" indent="-228600" eaLnBrk="0" hangingPunct="0">
              <a:defRPr>
                <a:solidFill>
                  <a:schemeClr val="tx1"/>
                </a:solidFill>
                <a:latin typeface="Georgia" pitchFamily="18" charset="0"/>
                <a:cs typeface="Arial" charset="0"/>
              </a:defRPr>
            </a:lvl4pPr>
            <a:lvl5pPr marL="2057400" indent="-228600" eaLnBrk="0" hangingPunct="0">
              <a:defRPr>
                <a:solidFill>
                  <a:schemeClr val="tx1"/>
                </a:solidFill>
                <a:latin typeface="Georgia" pitchFamily="18" charset="0"/>
                <a:cs typeface="Arial" charset="0"/>
              </a:defRPr>
            </a:lvl5pPr>
            <a:lvl6pPr marL="2514600" indent="-228600" eaLnBrk="0" fontAlgn="base" hangingPunct="0">
              <a:spcBef>
                <a:spcPct val="0"/>
              </a:spcBef>
              <a:spcAft>
                <a:spcPct val="0"/>
              </a:spcAft>
              <a:defRPr>
                <a:solidFill>
                  <a:schemeClr val="tx1"/>
                </a:solidFill>
                <a:latin typeface="Georgia" pitchFamily="18" charset="0"/>
                <a:cs typeface="Arial" charset="0"/>
              </a:defRPr>
            </a:lvl6pPr>
            <a:lvl7pPr marL="2971800" indent="-228600" eaLnBrk="0" fontAlgn="base" hangingPunct="0">
              <a:spcBef>
                <a:spcPct val="0"/>
              </a:spcBef>
              <a:spcAft>
                <a:spcPct val="0"/>
              </a:spcAft>
              <a:defRPr>
                <a:solidFill>
                  <a:schemeClr val="tx1"/>
                </a:solidFill>
                <a:latin typeface="Georgia" pitchFamily="18" charset="0"/>
                <a:cs typeface="Arial" charset="0"/>
              </a:defRPr>
            </a:lvl7pPr>
            <a:lvl8pPr marL="3429000" indent="-228600" eaLnBrk="0" fontAlgn="base" hangingPunct="0">
              <a:spcBef>
                <a:spcPct val="0"/>
              </a:spcBef>
              <a:spcAft>
                <a:spcPct val="0"/>
              </a:spcAft>
              <a:defRPr>
                <a:solidFill>
                  <a:schemeClr val="tx1"/>
                </a:solidFill>
                <a:latin typeface="Georgia" pitchFamily="18" charset="0"/>
                <a:cs typeface="Arial" charset="0"/>
              </a:defRPr>
            </a:lvl8pPr>
            <a:lvl9pPr marL="3886200" indent="-228600" eaLnBrk="0" fontAlgn="base" hangingPunct="0">
              <a:spcBef>
                <a:spcPct val="0"/>
              </a:spcBef>
              <a:spcAft>
                <a:spcPct val="0"/>
              </a:spcAft>
              <a:defRPr>
                <a:solidFill>
                  <a:schemeClr val="tx1"/>
                </a:solidFill>
                <a:latin typeface="Georgia" pitchFamily="18" charset="0"/>
                <a:cs typeface="Arial" charset="0"/>
              </a:defRPr>
            </a:lvl9pPr>
          </a:lstStyle>
          <a:p>
            <a:pPr eaLnBrk="1" hangingPunct="1">
              <a:defRPr/>
            </a:pPr>
            <a:r>
              <a:rPr lang="ru-RU" altLang="ru-RU" sz="1600" smtClean="0">
                <a:solidFill>
                  <a:srgbClr val="DBDBE9"/>
                </a:solidFill>
                <a:latin typeface="Times New Roman" pitchFamily="18" charset="0"/>
                <a:cs typeface="Times New Roman" pitchFamily="18" charset="0"/>
              </a:rPr>
              <a:t>]</a:t>
            </a:r>
            <a:endParaRPr lang="ru-RU" altLang="ru-RU" smtClean="0">
              <a:solidFill>
                <a:srgbClr val="DBDBE9"/>
              </a:solidFill>
              <a:latin typeface="Times New Roman" pitchFamily="18" charset="0"/>
              <a:cs typeface="Times New Roman" pitchFamily="18" charset="0"/>
            </a:endParaRPr>
          </a:p>
        </p:txBody>
      </p:sp>
      <p:sp>
        <p:nvSpPr>
          <p:cNvPr id="1034" name="TextBox 13"/>
          <p:cNvSpPr txBox="1">
            <a:spLocks noChangeArrowheads="1"/>
          </p:cNvSpPr>
          <p:nvPr/>
        </p:nvSpPr>
        <p:spPr bwMode="auto">
          <a:xfrm>
            <a:off x="839788" y="-61913"/>
            <a:ext cx="38504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eorgia" pitchFamily="18" charset="0"/>
              </a:defRPr>
            </a:lvl1pPr>
            <a:lvl2pPr marL="742950" indent="-285750" eaLnBrk="0" hangingPunct="0">
              <a:defRPr>
                <a:solidFill>
                  <a:schemeClr val="tx1"/>
                </a:solidFill>
                <a:latin typeface="Georgia" pitchFamily="18" charset="0"/>
              </a:defRPr>
            </a:lvl2pPr>
            <a:lvl3pPr marL="1143000" indent="-228600" eaLnBrk="0" hangingPunct="0">
              <a:defRPr>
                <a:solidFill>
                  <a:schemeClr val="tx1"/>
                </a:solidFill>
                <a:latin typeface="Georgia" pitchFamily="18" charset="0"/>
              </a:defRPr>
            </a:lvl3pPr>
            <a:lvl4pPr marL="1600200" indent="-228600" eaLnBrk="0" hangingPunct="0">
              <a:defRPr>
                <a:solidFill>
                  <a:schemeClr val="tx1"/>
                </a:solidFill>
                <a:latin typeface="Georgia" pitchFamily="18" charset="0"/>
              </a:defRPr>
            </a:lvl4pPr>
            <a:lvl5pPr marL="2057400" indent="-228600" eaLnBrk="0" hangingPunct="0">
              <a:defRPr>
                <a:solidFill>
                  <a:schemeClr val="tx1"/>
                </a:solidFill>
                <a:latin typeface="Georgia" pitchFamily="18" charset="0"/>
              </a:defRPr>
            </a:lvl5pPr>
            <a:lvl6pPr marL="2514600" indent="-228600" eaLnBrk="0" fontAlgn="base" hangingPunct="0">
              <a:spcBef>
                <a:spcPct val="0"/>
              </a:spcBef>
              <a:spcAft>
                <a:spcPct val="0"/>
              </a:spcAft>
              <a:defRPr>
                <a:solidFill>
                  <a:schemeClr val="tx1"/>
                </a:solidFill>
                <a:latin typeface="Georgia" pitchFamily="18" charset="0"/>
              </a:defRPr>
            </a:lvl6pPr>
            <a:lvl7pPr marL="2971800" indent="-228600" eaLnBrk="0" fontAlgn="base" hangingPunct="0">
              <a:spcBef>
                <a:spcPct val="0"/>
              </a:spcBef>
              <a:spcAft>
                <a:spcPct val="0"/>
              </a:spcAft>
              <a:defRPr>
                <a:solidFill>
                  <a:schemeClr val="tx1"/>
                </a:solidFill>
                <a:latin typeface="Georgia" pitchFamily="18" charset="0"/>
              </a:defRPr>
            </a:lvl7pPr>
            <a:lvl8pPr marL="3429000" indent="-228600" eaLnBrk="0" fontAlgn="base" hangingPunct="0">
              <a:spcBef>
                <a:spcPct val="0"/>
              </a:spcBef>
              <a:spcAft>
                <a:spcPct val="0"/>
              </a:spcAft>
              <a:defRPr>
                <a:solidFill>
                  <a:schemeClr val="tx1"/>
                </a:solidFill>
                <a:latin typeface="Georgia" pitchFamily="18" charset="0"/>
              </a:defRPr>
            </a:lvl8pPr>
            <a:lvl9pPr marL="3886200" indent="-228600" eaLnBrk="0" fontAlgn="base" hangingPunct="0">
              <a:spcBef>
                <a:spcPct val="0"/>
              </a:spcBef>
              <a:spcAft>
                <a:spcPct val="0"/>
              </a:spcAft>
              <a:defRPr>
                <a:solidFill>
                  <a:schemeClr val="tx1"/>
                </a:solidFill>
                <a:latin typeface="Georgia" pitchFamily="18" charset="0"/>
              </a:defRPr>
            </a:lvl9pPr>
          </a:lstStyle>
          <a:p>
            <a:pPr eaLnBrk="1" hangingPunct="1">
              <a:defRPr/>
            </a:pPr>
            <a:r>
              <a:rPr lang="ru-RU" sz="2200" i="1" dirty="0" smtClean="0">
                <a:solidFill>
                  <a:prstClr val="white"/>
                </a:solidFill>
                <a:latin typeface="Times New Roman" pitchFamily="18" charset="0"/>
                <a:cs typeface="Times New Roman" pitchFamily="18" charset="0"/>
              </a:rPr>
              <a:t>ф</a:t>
            </a:r>
            <a:endParaRPr lang="ru-RU" sz="2200" dirty="0" smtClean="0">
              <a:solidFill>
                <a:srgbClr val="DBDBE9"/>
              </a:solidFill>
              <a:latin typeface="Times New Roman" pitchFamily="18" charset="0"/>
              <a:cs typeface="Times New Roman" pitchFamily="18" charset="0"/>
            </a:endParaRPr>
          </a:p>
        </p:txBody>
      </p:sp>
    </p:spTree>
  </p:cSld>
  <p:clrMap bg1="lt1" tx1="dk1" bg2="lt2" tx2="dk2" accent1="accent1" accent2="accent2" accent3="accent3" accent4="accent4" accent5="accent5" accent6="accent6" hlink="hlink" folHlink="folHlink"/>
  <p:sldLayoutIdLst>
    <p:sldLayoutId id="2147484635" r:id="rId1"/>
    <p:sldLayoutId id="2147484636" r:id="rId2"/>
    <p:sldLayoutId id="2147484637" r:id="rId3"/>
  </p:sldLayoutIdLst>
  <p:hf hdr="0" ftr="0" dt="0"/>
  <p:txStyles>
    <p:titleStyle>
      <a:lvl1pPr algn="l" rtl="0" eaLnBrk="0" fontAlgn="base" hangingPunct="0">
        <a:spcBef>
          <a:spcPct val="0"/>
        </a:spcBef>
        <a:spcAft>
          <a:spcPct val="0"/>
        </a:spcAft>
        <a:defRPr sz="4000" kern="12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Trebuchet MS" pitchFamily="34" charset="0"/>
        </a:defRPr>
      </a:lvl6pPr>
      <a:lvl7pPr marL="914400" algn="l" rtl="0" fontAlgn="base">
        <a:spcBef>
          <a:spcPct val="0"/>
        </a:spcBef>
        <a:spcAft>
          <a:spcPct val="0"/>
        </a:spcAft>
        <a:defRPr sz="4000">
          <a:solidFill>
            <a:schemeClr val="tx2"/>
          </a:solidFill>
          <a:latin typeface="Trebuchet MS" pitchFamily="34" charset="0"/>
        </a:defRPr>
      </a:lvl7pPr>
      <a:lvl8pPr marL="1371600" algn="l" rtl="0" fontAlgn="base">
        <a:spcBef>
          <a:spcPct val="0"/>
        </a:spcBef>
        <a:spcAft>
          <a:spcPct val="0"/>
        </a:spcAft>
        <a:defRPr sz="4000">
          <a:solidFill>
            <a:schemeClr val="tx2"/>
          </a:solidFill>
          <a:latin typeface="Trebuchet MS" pitchFamily="34" charset="0"/>
        </a:defRPr>
      </a:lvl8pPr>
      <a:lvl9pPr marL="1828800" algn="l" rtl="0" fontAlgn="base">
        <a:spcBef>
          <a:spcPct val="0"/>
        </a:spcBef>
        <a:spcAft>
          <a:spcPct val="0"/>
        </a:spcAft>
        <a:defRPr sz="4000">
          <a:solidFill>
            <a:schemeClr val="tx2"/>
          </a:solidFill>
          <a:latin typeface="Trebuchet MS" pitchFamily="34" charset="0"/>
        </a:defRPr>
      </a:lvl9pPr>
    </p:titleStyle>
    <p:bodyStyle>
      <a:lvl1pPr marL="365125" indent="-255588" algn="l" rtl="0" eaLnBrk="0" fontAlgn="base" hangingPunct="0">
        <a:spcBef>
          <a:spcPts val="300"/>
        </a:spcBef>
        <a:spcAft>
          <a:spcPct val="0"/>
        </a:spcAft>
        <a:buClr>
          <a:srgbClr val="A04DA3"/>
        </a:buClr>
        <a:buFont typeface="Georgia" pitchFamily="18" charset="0"/>
        <a:buChar char="•"/>
        <a:defRPr sz="2800" kern="1200">
          <a:solidFill>
            <a:schemeClr val="tx1"/>
          </a:solidFill>
          <a:latin typeface="+mn-lt"/>
          <a:ea typeface="+mn-ea"/>
          <a:cs typeface="+mn-cs"/>
        </a:defRPr>
      </a:lvl1pPr>
      <a:lvl2pPr marL="657225" indent="-246063" algn="l" rtl="0" eaLnBrk="0" fontAlgn="base" hangingPunct="0">
        <a:spcBef>
          <a:spcPts val="300"/>
        </a:spcBef>
        <a:spcAft>
          <a:spcPct val="0"/>
        </a:spcAft>
        <a:buClr>
          <a:schemeClr val="accent2"/>
        </a:buClr>
        <a:buFont typeface="Georgia" pitchFamily="18" charset="0"/>
        <a:buChar char="▫"/>
        <a:defRPr sz="2600" kern="1200">
          <a:solidFill>
            <a:schemeClr val="accent2"/>
          </a:solidFill>
          <a:latin typeface="+mn-lt"/>
          <a:ea typeface="+mn-ea"/>
          <a:cs typeface="+mn-cs"/>
        </a:defRPr>
      </a:lvl2pPr>
      <a:lvl3pPr marL="922338" indent="-219075" algn="l" rtl="0" eaLnBrk="0" fontAlgn="base" hangingPunct="0">
        <a:spcBef>
          <a:spcPts val="300"/>
        </a:spcBef>
        <a:spcAft>
          <a:spcPct val="0"/>
        </a:spcAft>
        <a:buClr>
          <a:schemeClr val="accent1"/>
        </a:buClr>
        <a:buFont typeface="Wingdings 2" pitchFamily="18" charset="2"/>
        <a:buChar char=""/>
        <a:defRPr sz="2400" kern="1200">
          <a:solidFill>
            <a:schemeClr val="accent1"/>
          </a:solidFill>
          <a:latin typeface="+mn-lt"/>
          <a:ea typeface="+mn-ea"/>
          <a:cs typeface="+mn-cs"/>
        </a:defRPr>
      </a:lvl3pPr>
      <a:lvl4pPr marL="1179513" indent="-200025" algn="l" rtl="0" eaLnBrk="0" fontAlgn="base" hangingPunct="0">
        <a:spcBef>
          <a:spcPts val="300"/>
        </a:spcBef>
        <a:spcAft>
          <a:spcPct val="0"/>
        </a:spcAft>
        <a:buClr>
          <a:schemeClr val="accent1"/>
        </a:buClr>
        <a:buFont typeface="Wingdings 2" pitchFamily="18" charset="2"/>
        <a:buChar char=""/>
        <a:defRPr sz="2200" kern="1200">
          <a:solidFill>
            <a:schemeClr val="accent1"/>
          </a:solidFill>
          <a:latin typeface="+mn-lt"/>
          <a:ea typeface="+mn-ea"/>
          <a:cs typeface="+mn-cs"/>
        </a:defRPr>
      </a:lvl4pPr>
      <a:lvl5pPr marL="1389063" indent="-182563" algn="l" rtl="0" eaLnBrk="0" fontAlgn="base" hangingPunct="0">
        <a:spcBef>
          <a:spcPts val="300"/>
        </a:spcBef>
        <a:spcAft>
          <a:spcPct val="0"/>
        </a:spcAft>
        <a:buClr>
          <a:srgbClr val="A04DA3"/>
        </a:buClr>
        <a:buFont typeface="Georgia" pitchFamily="18" charset="0"/>
        <a:buChar char="▫"/>
        <a:defRPr sz="2000" kern="1200">
          <a:solidFill>
            <a:srgbClr val="A04DA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Прямоугольник 27"/>
          <p:cNvSpPr/>
          <p:nvPr/>
        </p:nvSpPr>
        <p:spPr>
          <a:xfrm>
            <a:off x="0" y="366714"/>
            <a:ext cx="9906000" cy="8413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2400">
              <a:solidFill>
                <a:prstClr val="white"/>
              </a:solidFill>
            </a:endParaRPr>
          </a:p>
        </p:txBody>
      </p:sp>
      <p:sp>
        <p:nvSpPr>
          <p:cNvPr id="29" name="Прямоугольник 28"/>
          <p:cNvSpPr/>
          <p:nvPr/>
        </p:nvSpPr>
        <p:spPr>
          <a:xfrm>
            <a:off x="0" y="0"/>
            <a:ext cx="9906000" cy="3111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2400">
              <a:solidFill>
                <a:prstClr val="white"/>
              </a:solidFill>
            </a:endParaRPr>
          </a:p>
        </p:txBody>
      </p:sp>
      <p:sp>
        <p:nvSpPr>
          <p:cNvPr id="30" name="Прямоугольник 29"/>
          <p:cNvSpPr/>
          <p:nvPr/>
        </p:nvSpPr>
        <p:spPr>
          <a:xfrm>
            <a:off x="0" y="307976"/>
            <a:ext cx="9906000" cy="92075"/>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2400">
              <a:solidFill>
                <a:prstClr val="white"/>
              </a:solidFill>
            </a:endParaRPr>
          </a:p>
        </p:txBody>
      </p:sp>
      <p:sp>
        <p:nvSpPr>
          <p:cNvPr id="31" name="Прямоугольник 30"/>
          <p:cNvSpPr/>
          <p:nvPr/>
        </p:nvSpPr>
        <p:spPr>
          <a:xfrm flipV="1">
            <a:off x="5861050" y="360364"/>
            <a:ext cx="4044950" cy="904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2400">
              <a:solidFill>
                <a:prstClr val="white"/>
              </a:solidFill>
            </a:endParaRPr>
          </a:p>
        </p:txBody>
      </p:sp>
      <p:sp>
        <p:nvSpPr>
          <p:cNvPr id="32" name="Прямоугольник 31"/>
          <p:cNvSpPr/>
          <p:nvPr/>
        </p:nvSpPr>
        <p:spPr>
          <a:xfrm flipV="1">
            <a:off x="5861050" y="439739"/>
            <a:ext cx="4044950" cy="1809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2400">
              <a:solidFill>
                <a:prstClr val="white"/>
              </a:solidFill>
            </a:endParaRPr>
          </a:p>
        </p:txBody>
      </p:sp>
      <p:sp useBgFill="1">
        <p:nvSpPr>
          <p:cNvPr id="33" name="Скругленный прямоугольник 32"/>
          <p:cNvSpPr/>
          <p:nvPr/>
        </p:nvSpPr>
        <p:spPr bwMode="white">
          <a:xfrm>
            <a:off x="5857611" y="496889"/>
            <a:ext cx="3319198" cy="28575"/>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2400">
              <a:solidFill>
                <a:prstClr val="white"/>
              </a:solidFill>
            </a:endParaRPr>
          </a:p>
        </p:txBody>
      </p:sp>
      <p:sp useBgFill="1">
        <p:nvSpPr>
          <p:cNvPr id="34" name="Скругленный прямоугольник 33"/>
          <p:cNvSpPr/>
          <p:nvPr/>
        </p:nvSpPr>
        <p:spPr bwMode="white">
          <a:xfrm>
            <a:off x="7988433" y="588963"/>
            <a:ext cx="1733550" cy="3651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2400">
              <a:solidFill>
                <a:prstClr val="white"/>
              </a:solidFill>
            </a:endParaRPr>
          </a:p>
        </p:txBody>
      </p:sp>
      <p:sp>
        <p:nvSpPr>
          <p:cNvPr id="35" name="Прямоугольник 34"/>
          <p:cNvSpPr/>
          <p:nvPr/>
        </p:nvSpPr>
        <p:spPr bwMode="invGray">
          <a:xfrm>
            <a:off x="9842368" y="-1588"/>
            <a:ext cx="61913"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2400" dirty="0">
              <a:solidFill>
                <a:prstClr val="white"/>
              </a:solidFill>
            </a:endParaRPr>
          </a:p>
        </p:txBody>
      </p:sp>
      <p:sp>
        <p:nvSpPr>
          <p:cNvPr id="36" name="Прямоугольник 35"/>
          <p:cNvSpPr/>
          <p:nvPr/>
        </p:nvSpPr>
        <p:spPr bwMode="invGray">
          <a:xfrm>
            <a:off x="9797654" y="-1588"/>
            <a:ext cx="30956"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2400" dirty="0">
              <a:solidFill>
                <a:prstClr val="white"/>
              </a:solidFill>
            </a:endParaRPr>
          </a:p>
        </p:txBody>
      </p:sp>
      <p:sp>
        <p:nvSpPr>
          <p:cNvPr id="37" name="Прямоугольник 36"/>
          <p:cNvSpPr/>
          <p:nvPr/>
        </p:nvSpPr>
        <p:spPr bwMode="invGray">
          <a:xfrm>
            <a:off x="9777017" y="-1588"/>
            <a:ext cx="10319" cy="620713"/>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2400">
              <a:solidFill>
                <a:prstClr val="white"/>
              </a:solidFill>
            </a:endParaRPr>
          </a:p>
        </p:txBody>
      </p:sp>
      <p:sp>
        <p:nvSpPr>
          <p:cNvPr id="38" name="Прямоугольник 37"/>
          <p:cNvSpPr/>
          <p:nvPr/>
        </p:nvSpPr>
        <p:spPr bwMode="invGray">
          <a:xfrm>
            <a:off x="9723702" y="-1588"/>
            <a:ext cx="29237" cy="620713"/>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2400">
              <a:solidFill>
                <a:prstClr val="white"/>
              </a:solidFill>
            </a:endParaRPr>
          </a:p>
        </p:txBody>
      </p:sp>
      <p:sp>
        <p:nvSpPr>
          <p:cNvPr id="39" name="Прямоугольник 38"/>
          <p:cNvSpPr/>
          <p:nvPr/>
        </p:nvSpPr>
        <p:spPr bwMode="invGray">
          <a:xfrm>
            <a:off x="9658351" y="0"/>
            <a:ext cx="60193" cy="585788"/>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2400">
              <a:solidFill>
                <a:prstClr val="white"/>
              </a:solidFill>
            </a:endParaRPr>
          </a:p>
        </p:txBody>
      </p:sp>
      <p:sp>
        <p:nvSpPr>
          <p:cNvPr id="40" name="Прямоугольник 39"/>
          <p:cNvSpPr/>
          <p:nvPr/>
        </p:nvSpPr>
        <p:spPr bwMode="invGray">
          <a:xfrm>
            <a:off x="9613635" y="0"/>
            <a:ext cx="8600" cy="585788"/>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2400" dirty="0">
              <a:solidFill>
                <a:prstClr val="white"/>
              </a:solidFill>
            </a:endParaRPr>
          </a:p>
        </p:txBody>
      </p:sp>
      <p:sp>
        <p:nvSpPr>
          <p:cNvPr id="1039" name="Заголовок 21"/>
          <p:cNvSpPr>
            <a:spLocks noGrp="1"/>
          </p:cNvSpPr>
          <p:nvPr>
            <p:ph type="title"/>
          </p:nvPr>
        </p:nvSpPr>
        <p:spPr bwMode="auto">
          <a:xfrm>
            <a:off x="495300" y="1143000"/>
            <a:ext cx="89154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endParaRPr lang="en-US" altLang="ru-RU" smtClean="0"/>
          </a:p>
        </p:txBody>
      </p:sp>
      <p:sp>
        <p:nvSpPr>
          <p:cNvPr id="1040" name="Текст 12"/>
          <p:cNvSpPr>
            <a:spLocks noGrp="1"/>
          </p:cNvSpPr>
          <p:nvPr>
            <p:ph type="body" idx="1"/>
          </p:nvPr>
        </p:nvSpPr>
        <p:spPr bwMode="auto">
          <a:xfrm>
            <a:off x="495300" y="2249488"/>
            <a:ext cx="8915400" cy="432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endParaRPr lang="en-US" altLang="ru-RU" smtClean="0"/>
          </a:p>
        </p:txBody>
      </p:sp>
      <p:sp>
        <p:nvSpPr>
          <p:cNvPr id="14" name="Дата 13"/>
          <p:cNvSpPr>
            <a:spLocks noGrp="1"/>
          </p:cNvSpPr>
          <p:nvPr>
            <p:ph type="dt" sz="half" idx="2"/>
          </p:nvPr>
        </p:nvSpPr>
        <p:spPr>
          <a:xfrm>
            <a:off x="7135416" y="612775"/>
            <a:ext cx="1037034" cy="457200"/>
          </a:xfrm>
          <a:prstGeom prst="rect">
            <a:avLst/>
          </a:prstGeom>
        </p:spPr>
        <p:txBody>
          <a:bodyPr vert="horz"/>
          <a:lstStyle>
            <a:lvl1pPr algn="l" eaLnBrk="1" latinLnBrk="0" hangingPunct="1">
              <a:defRPr kumimoji="0" sz="800">
                <a:solidFill>
                  <a:schemeClr val="accent2"/>
                </a:solidFill>
              </a:defRPr>
            </a:lvl1pPr>
          </a:lstStyle>
          <a:p>
            <a:pPr>
              <a:defRPr/>
            </a:pPr>
            <a:fld id="{EC6671AC-1256-444B-B6A4-629D8AB265C0}" type="datetime1">
              <a:rPr lang="ru-RU" smtClean="0">
                <a:solidFill>
                  <a:srgbClr val="438086"/>
                </a:solidFill>
                <a:latin typeface="Times New Roman" pitchFamily="18" charset="0"/>
                <a:cs typeface="+mn-cs"/>
              </a:rPr>
              <a:t>04.06.2015</a:t>
            </a:fld>
            <a:endParaRPr lang="ru-RU">
              <a:solidFill>
                <a:srgbClr val="438086"/>
              </a:solidFill>
              <a:latin typeface="Times New Roman" pitchFamily="18" charset="0"/>
              <a:cs typeface="+mn-cs"/>
            </a:endParaRPr>
          </a:p>
        </p:txBody>
      </p:sp>
      <p:sp>
        <p:nvSpPr>
          <p:cNvPr id="3" name="Нижний колонтитул 2"/>
          <p:cNvSpPr>
            <a:spLocks noGrp="1"/>
          </p:cNvSpPr>
          <p:nvPr>
            <p:ph type="ftr" sz="quarter" idx="3"/>
          </p:nvPr>
        </p:nvSpPr>
        <p:spPr>
          <a:xfrm>
            <a:off x="5695950" y="612775"/>
            <a:ext cx="1436027" cy="457200"/>
          </a:xfrm>
          <a:prstGeom prst="rect">
            <a:avLst/>
          </a:prstGeom>
        </p:spPr>
        <p:txBody>
          <a:bodyPr vert="horz"/>
          <a:lstStyle>
            <a:lvl1pPr algn="r" eaLnBrk="1" latinLnBrk="0" hangingPunct="1">
              <a:defRPr kumimoji="0" sz="800">
                <a:solidFill>
                  <a:schemeClr val="accent2"/>
                </a:solidFill>
              </a:defRPr>
            </a:lvl1pPr>
          </a:lstStyle>
          <a:p>
            <a:pPr>
              <a:defRPr/>
            </a:pPr>
            <a:endParaRPr lang="ru-RU" altLang="ru-RU">
              <a:solidFill>
                <a:srgbClr val="438086"/>
              </a:solidFill>
              <a:latin typeface="Times New Roman" pitchFamily="18" charset="0"/>
              <a:cs typeface="+mn-cs"/>
            </a:endParaRPr>
          </a:p>
        </p:txBody>
      </p:sp>
      <p:sp>
        <p:nvSpPr>
          <p:cNvPr id="23" name="Номер слайда 22"/>
          <p:cNvSpPr>
            <a:spLocks noGrp="1"/>
          </p:cNvSpPr>
          <p:nvPr>
            <p:ph type="sldNum" sz="quarter" idx="4"/>
          </p:nvPr>
        </p:nvSpPr>
        <p:spPr>
          <a:xfrm>
            <a:off x="8855208" y="1588"/>
            <a:ext cx="825500" cy="366712"/>
          </a:xfrm>
          <a:prstGeom prst="rect">
            <a:avLst/>
          </a:prstGeom>
        </p:spPr>
        <p:txBody>
          <a:bodyPr vert="horz" anchor="b"/>
          <a:lstStyle>
            <a:lvl1pPr algn="r" eaLnBrk="1" latinLnBrk="0" hangingPunct="1">
              <a:defRPr kumimoji="0" sz="1800">
                <a:solidFill>
                  <a:srgbClr val="FFFFFF"/>
                </a:solidFill>
              </a:defRPr>
            </a:lvl1pPr>
          </a:lstStyle>
          <a:p>
            <a:pPr>
              <a:defRPr/>
            </a:pPr>
            <a:r>
              <a:rPr lang="ru-RU">
                <a:latin typeface="Times New Roman" pitchFamily="18" charset="0"/>
                <a:cs typeface="+mn-cs"/>
              </a:rPr>
              <a:t>СЛАЙД</a:t>
            </a:r>
            <a:r>
              <a:rPr lang="ru-RU" sz="1400">
                <a:latin typeface="Times New Roman" pitchFamily="18" charset="0"/>
                <a:cs typeface="+mn-cs"/>
              </a:rPr>
              <a:t> </a:t>
            </a:r>
            <a:fld id="{CBEBEB22-E9F5-461F-A760-81EE83A4384B}" type="slidenum">
              <a:rPr lang="ru-RU" sz="1400">
                <a:latin typeface="Times New Roman" pitchFamily="18" charset="0"/>
                <a:cs typeface="+mn-cs"/>
              </a:rPr>
              <a:pPr>
                <a:defRPr/>
              </a:pPr>
              <a:t>‹#›</a:t>
            </a:fld>
            <a:endParaRPr lang="ru-RU" sz="1400">
              <a:latin typeface="Times New Roman" pitchFamily="18" charset="0"/>
              <a:cs typeface="+mn-cs"/>
            </a:endParaRPr>
          </a:p>
        </p:txBody>
      </p:sp>
    </p:spTree>
    <p:extLst>
      <p:ext uri="{BB962C8B-B14F-4D97-AF65-F5344CB8AC3E}">
        <p14:creationId xmlns:p14="http://schemas.microsoft.com/office/powerpoint/2010/main" val="1156329054"/>
      </p:ext>
    </p:extLst>
  </p:cSld>
  <p:clrMap bg1="lt1" tx1="dk1" bg2="lt2" tx2="dk2" accent1="accent1" accent2="accent2" accent3="accent3" accent4="accent4" accent5="accent5" accent6="accent6" hlink="hlink" folHlink="folHlink"/>
  <p:sldLayoutIdLst>
    <p:sldLayoutId id="2147484640" r:id="rId1"/>
    <p:sldLayoutId id="2147484641" r:id="rId2"/>
    <p:sldLayoutId id="2147484642" r:id="rId3"/>
    <p:sldLayoutId id="2147484643" r:id="rId4"/>
    <p:sldLayoutId id="2147484644" r:id="rId5"/>
    <p:sldLayoutId id="2147484645" r:id="rId6"/>
    <p:sldLayoutId id="2147484646" r:id="rId7"/>
    <p:sldLayoutId id="2147484647" r:id="rId8"/>
    <p:sldLayoutId id="2147484648" r:id="rId9"/>
    <p:sldLayoutId id="2147484649" r:id="rId10"/>
    <p:sldLayoutId id="2147484650" r:id="rId11"/>
  </p:sldLayoutIdLst>
  <p:timing>
    <p:tnLst>
      <p:par>
        <p:cTn id="1" dur="indefinite" restart="never" nodeType="tmRoot"/>
      </p:par>
    </p:tnLst>
  </p:timing>
  <p:hf hdr="0" ftr="0" dt="0"/>
  <p:txStyles>
    <p:titleStyle>
      <a:lvl1pPr algn="l" rtl="0" eaLnBrk="0" fontAlgn="base" hangingPunct="0">
        <a:spcBef>
          <a:spcPct val="0"/>
        </a:spcBef>
        <a:spcAft>
          <a:spcPct val="0"/>
        </a:spcAft>
        <a:defRPr sz="4000" kern="12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Trebuchet MS" pitchFamily="34" charset="0"/>
        </a:defRPr>
      </a:lvl2pPr>
      <a:lvl3pPr algn="l" rtl="0" eaLnBrk="0" fontAlgn="base" hangingPunct="0">
        <a:spcBef>
          <a:spcPct val="0"/>
        </a:spcBef>
        <a:spcAft>
          <a:spcPct val="0"/>
        </a:spcAft>
        <a:defRPr sz="4000">
          <a:solidFill>
            <a:schemeClr val="tx2"/>
          </a:solidFill>
          <a:latin typeface="Trebuchet MS" pitchFamily="34" charset="0"/>
        </a:defRPr>
      </a:lvl3pPr>
      <a:lvl4pPr algn="l" rtl="0" eaLnBrk="0" fontAlgn="base" hangingPunct="0">
        <a:spcBef>
          <a:spcPct val="0"/>
        </a:spcBef>
        <a:spcAft>
          <a:spcPct val="0"/>
        </a:spcAft>
        <a:defRPr sz="4000">
          <a:solidFill>
            <a:schemeClr val="tx2"/>
          </a:solidFill>
          <a:latin typeface="Trebuchet MS" pitchFamily="34" charset="0"/>
        </a:defRPr>
      </a:lvl4pPr>
      <a:lvl5pPr algn="l" rtl="0" eaLnBrk="0" fontAlgn="base" hangingPunct="0">
        <a:spcBef>
          <a:spcPct val="0"/>
        </a:spcBef>
        <a:spcAft>
          <a:spcPct val="0"/>
        </a:spcAft>
        <a:defRPr sz="4000">
          <a:solidFill>
            <a:schemeClr val="tx2"/>
          </a:solidFill>
          <a:latin typeface="Trebuchet MS" pitchFamily="34" charset="0"/>
        </a:defRPr>
      </a:lvl5pPr>
      <a:lvl6pPr marL="457200" algn="l" rtl="0" fontAlgn="base">
        <a:spcBef>
          <a:spcPct val="0"/>
        </a:spcBef>
        <a:spcAft>
          <a:spcPct val="0"/>
        </a:spcAft>
        <a:defRPr sz="4000">
          <a:solidFill>
            <a:schemeClr val="tx2"/>
          </a:solidFill>
          <a:latin typeface="Trebuchet MS" pitchFamily="34" charset="0"/>
        </a:defRPr>
      </a:lvl6pPr>
      <a:lvl7pPr marL="914400" algn="l" rtl="0" fontAlgn="base">
        <a:spcBef>
          <a:spcPct val="0"/>
        </a:spcBef>
        <a:spcAft>
          <a:spcPct val="0"/>
        </a:spcAft>
        <a:defRPr sz="4000">
          <a:solidFill>
            <a:schemeClr val="tx2"/>
          </a:solidFill>
          <a:latin typeface="Trebuchet MS" pitchFamily="34" charset="0"/>
        </a:defRPr>
      </a:lvl7pPr>
      <a:lvl8pPr marL="1371600" algn="l" rtl="0" fontAlgn="base">
        <a:spcBef>
          <a:spcPct val="0"/>
        </a:spcBef>
        <a:spcAft>
          <a:spcPct val="0"/>
        </a:spcAft>
        <a:defRPr sz="4000">
          <a:solidFill>
            <a:schemeClr val="tx2"/>
          </a:solidFill>
          <a:latin typeface="Trebuchet MS" pitchFamily="34" charset="0"/>
        </a:defRPr>
      </a:lvl8pPr>
      <a:lvl9pPr marL="1828800" algn="l" rtl="0" fontAlgn="base">
        <a:spcBef>
          <a:spcPct val="0"/>
        </a:spcBef>
        <a:spcAft>
          <a:spcPct val="0"/>
        </a:spcAft>
        <a:defRPr sz="4000">
          <a:solidFill>
            <a:schemeClr val="tx2"/>
          </a:solidFill>
          <a:latin typeface="Trebuchet MS" pitchFamily="34" charset="0"/>
        </a:defRPr>
      </a:lvl9pPr>
    </p:titleStyle>
    <p:bodyStyle>
      <a:lvl1pPr marL="365125" indent="-255588" algn="l" rtl="0" eaLnBrk="0" fontAlgn="base" hangingPunct="0">
        <a:spcBef>
          <a:spcPts val="300"/>
        </a:spcBef>
        <a:spcAft>
          <a:spcPct val="0"/>
        </a:spcAft>
        <a:buClr>
          <a:srgbClr val="A04DA3"/>
        </a:buClr>
        <a:buFont typeface="Georgia" pitchFamily="18" charset="0"/>
        <a:buChar char="•"/>
        <a:defRPr sz="2800" kern="1200">
          <a:solidFill>
            <a:schemeClr val="tx1"/>
          </a:solidFill>
          <a:latin typeface="+mn-lt"/>
          <a:ea typeface="+mn-ea"/>
          <a:cs typeface="+mn-cs"/>
        </a:defRPr>
      </a:lvl1pPr>
      <a:lvl2pPr marL="657225" indent="-246063" algn="l" rtl="0" eaLnBrk="0" fontAlgn="base" hangingPunct="0">
        <a:spcBef>
          <a:spcPts val="300"/>
        </a:spcBef>
        <a:spcAft>
          <a:spcPct val="0"/>
        </a:spcAft>
        <a:buClr>
          <a:schemeClr val="accent2"/>
        </a:buClr>
        <a:buFont typeface="Georgia" pitchFamily="18" charset="0"/>
        <a:buChar char="▫"/>
        <a:defRPr sz="2600" kern="1200">
          <a:solidFill>
            <a:schemeClr val="accent2"/>
          </a:solidFill>
          <a:latin typeface="+mn-lt"/>
          <a:ea typeface="+mn-ea"/>
          <a:cs typeface="+mn-cs"/>
        </a:defRPr>
      </a:lvl2pPr>
      <a:lvl3pPr marL="922338" indent="-219075" algn="l" rtl="0" eaLnBrk="0" fontAlgn="base" hangingPunct="0">
        <a:spcBef>
          <a:spcPts val="300"/>
        </a:spcBef>
        <a:spcAft>
          <a:spcPct val="0"/>
        </a:spcAft>
        <a:buClr>
          <a:schemeClr val="accent1"/>
        </a:buClr>
        <a:buFont typeface="Wingdings 2" pitchFamily="18" charset="2"/>
        <a:buChar char=""/>
        <a:defRPr sz="2400" kern="1200">
          <a:solidFill>
            <a:schemeClr val="accent1"/>
          </a:solidFill>
          <a:latin typeface="+mn-lt"/>
          <a:ea typeface="+mn-ea"/>
          <a:cs typeface="+mn-cs"/>
        </a:defRPr>
      </a:lvl3pPr>
      <a:lvl4pPr marL="1179513" indent="-200025" algn="l" rtl="0" eaLnBrk="0" fontAlgn="base" hangingPunct="0">
        <a:spcBef>
          <a:spcPts val="300"/>
        </a:spcBef>
        <a:spcAft>
          <a:spcPct val="0"/>
        </a:spcAft>
        <a:buClr>
          <a:schemeClr val="accent1"/>
        </a:buClr>
        <a:buFont typeface="Wingdings 2" pitchFamily="18" charset="2"/>
        <a:buChar char=""/>
        <a:defRPr sz="2200" kern="1200">
          <a:solidFill>
            <a:schemeClr val="accent1"/>
          </a:solidFill>
          <a:latin typeface="+mn-lt"/>
          <a:ea typeface="+mn-ea"/>
          <a:cs typeface="+mn-cs"/>
        </a:defRPr>
      </a:lvl4pPr>
      <a:lvl5pPr marL="1389063" indent="-182563" algn="l" rtl="0" eaLnBrk="0" fontAlgn="base" hangingPunct="0">
        <a:spcBef>
          <a:spcPts val="300"/>
        </a:spcBef>
        <a:spcAft>
          <a:spcPct val="0"/>
        </a:spcAft>
        <a:buClr>
          <a:srgbClr val="A04DA3"/>
        </a:buClr>
        <a:buFont typeface="Georgia" pitchFamily="18" charset="0"/>
        <a:buChar char="▫"/>
        <a:defRPr sz="2000" kern="1200">
          <a:solidFill>
            <a:srgbClr val="A04DA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0.png"/><Relationship Id="rId7"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0.png"/><Relationship Id="rId9" Type="http://schemas.openxmlformats.org/officeDocument/2006/relationships/image" Target="../media/image23.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33.png"/><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151.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image" Target="../media/image13.png"/><Relationship Id="rId4" Type="http://schemas.openxmlformats.org/officeDocument/2006/relationships/hyperlink" Target="consultantplus://offline/ref=CC498C3DB2D152947D015DF4A216CB4497A44D7BB28DB133271A376E78D7F660E813F48C3594CD1CFB4DG"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subTitle" idx="1"/>
          </p:nvPr>
        </p:nvSpPr>
        <p:spPr>
          <a:xfrm>
            <a:off x="1329823" y="260648"/>
            <a:ext cx="8436477" cy="2355552"/>
          </a:xfrm>
        </p:spPr>
        <p:txBody>
          <a:bodyPr>
            <a:noAutofit/>
          </a:bodyPr>
          <a:lstStyle/>
          <a:p>
            <a:pPr algn="ctr" eaLnBrk="1" hangingPunct="1"/>
            <a:r>
              <a:rPr lang="ru-RU" sz="2800" b="1" i="1" dirty="0">
                <a:solidFill>
                  <a:schemeClr val="bg1"/>
                </a:solidFill>
                <a:latin typeface="Courier New" pitchFamily="49" charset="0"/>
                <a:cs typeface="Courier New" pitchFamily="49" charset="0"/>
              </a:rPr>
              <a:t>Изменение в законодательстве о государственных муниципальных учреждениях. Государственное задание. Нормативы затрат.</a:t>
            </a:r>
            <a:endParaRPr lang="ru-RU" altLang="ru-RU" sz="1800" b="1" i="1" dirty="0" smtClean="0">
              <a:solidFill>
                <a:schemeClr val="bg1"/>
              </a:solidFill>
              <a:latin typeface="Courier New" pitchFamily="49" charset="0"/>
              <a:cs typeface="Courier New" pitchFamily="49" charset="0"/>
            </a:endParaRPr>
          </a:p>
        </p:txBody>
      </p:sp>
      <p:graphicFrame>
        <p:nvGraphicFramePr>
          <p:cNvPr id="3" name="Таблица 2"/>
          <p:cNvGraphicFramePr>
            <a:graphicFrameLocks noGrp="1"/>
          </p:cNvGraphicFramePr>
          <p:nvPr>
            <p:extLst>
              <p:ext uri="{D42A27DB-BD31-4B8C-83A1-F6EECF244321}">
                <p14:modId xmlns:p14="http://schemas.microsoft.com/office/powerpoint/2010/main" val="951180945"/>
              </p:ext>
            </p:extLst>
          </p:nvPr>
        </p:nvGraphicFramePr>
        <p:xfrm>
          <a:off x="215900" y="3076575"/>
          <a:ext cx="9556750" cy="2626360"/>
        </p:xfrm>
        <a:graphic>
          <a:graphicData uri="http://schemas.openxmlformats.org/drawingml/2006/table">
            <a:tbl>
              <a:tblPr firstRow="1" bandRow="1">
                <a:tableStyleId>{2D5ABB26-0587-4C30-8999-92F81FD0307C}</a:tableStyleId>
              </a:tblPr>
              <a:tblGrid>
                <a:gridCol w="4756150"/>
                <a:gridCol w="4800600"/>
              </a:tblGrid>
              <a:tr h="370840">
                <a:tc>
                  <a:txBody>
                    <a:bodyPr/>
                    <a:lstStyle/>
                    <a:p>
                      <a:pPr eaLnBrk="0" hangingPunct="0"/>
                      <a:r>
                        <a:rPr lang="ru-RU" altLang="ru-RU" sz="1800" b="1" i="1" dirty="0" err="1" smtClean="0">
                          <a:solidFill>
                            <a:srgbClr val="53548A">
                              <a:lumMod val="75000"/>
                            </a:srgbClr>
                          </a:solidFill>
                          <a:cs typeface="Times New Roman" panose="02020603050405020304" pitchFamily="18" charset="0"/>
                        </a:rPr>
                        <a:t>Колегаева</a:t>
                      </a:r>
                      <a:r>
                        <a:rPr lang="ru-RU" altLang="ru-RU" sz="1800" b="1" i="1" dirty="0" smtClean="0">
                          <a:solidFill>
                            <a:srgbClr val="53548A">
                              <a:lumMod val="75000"/>
                            </a:srgbClr>
                          </a:solidFill>
                          <a:cs typeface="Times New Roman" panose="02020603050405020304" pitchFamily="18" charset="0"/>
                        </a:rPr>
                        <a:t> Татьяна Сергеевна</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800" b="1" i="1" dirty="0" smtClean="0">
                          <a:solidFill>
                            <a:srgbClr val="438086">
                              <a:lumMod val="75000"/>
                            </a:srgbClr>
                          </a:solidFill>
                          <a:latin typeface="Bookman Old Style" panose="02050604050505020204" pitchFamily="18" charset="0"/>
                          <a:cs typeface="+mn-cs"/>
                        </a:rPr>
                        <a:t>Начальник Отдела методологии финансового обеспечения и оказания государственных и муниципальных услуг Департамента бюджетной методологии Минфина России</a:t>
                      </a:r>
                    </a:p>
                    <a:p>
                      <a:pPr marL="0" marR="0" indent="0" algn="l" defTabSz="914400" rtl="0" eaLnBrk="1" fontAlgn="auto" latinLnBrk="0" hangingPunct="1">
                        <a:lnSpc>
                          <a:spcPct val="100000"/>
                        </a:lnSpc>
                        <a:spcBef>
                          <a:spcPts val="0"/>
                        </a:spcBef>
                        <a:spcAft>
                          <a:spcPts val="0"/>
                        </a:spcAft>
                        <a:buClrTx/>
                        <a:buSzTx/>
                        <a:buFontTx/>
                        <a:buNone/>
                        <a:tabLst/>
                        <a:defRPr/>
                      </a:pPr>
                      <a:r>
                        <a:rPr lang="en-US" sz="1600" b="1" i="1" dirty="0" smtClean="0">
                          <a:solidFill>
                            <a:srgbClr val="0070C0"/>
                          </a:solidFill>
                          <a:latin typeface="Bookman Old Style" panose="02050604050505020204" pitchFamily="18" charset="0"/>
                          <a:cs typeface="+mn-cs"/>
                        </a:rPr>
                        <a:t>(0764@minfin.ru)</a:t>
                      </a:r>
                    </a:p>
                    <a:p>
                      <a:pPr marL="0" marR="0" indent="0" algn="l" defTabSz="914400" rtl="0" eaLnBrk="1" fontAlgn="auto" latinLnBrk="0" hangingPunct="1">
                        <a:lnSpc>
                          <a:spcPct val="100000"/>
                        </a:lnSpc>
                        <a:spcBef>
                          <a:spcPts val="0"/>
                        </a:spcBef>
                        <a:spcAft>
                          <a:spcPts val="0"/>
                        </a:spcAft>
                        <a:buClrTx/>
                        <a:buSzTx/>
                        <a:buFontTx/>
                        <a:buNone/>
                        <a:tabLst/>
                        <a:defRPr/>
                      </a:pPr>
                      <a:endParaRPr lang="ru-RU" sz="1800" b="1" i="1" dirty="0" smtClean="0">
                        <a:solidFill>
                          <a:srgbClr val="438086">
                            <a:lumMod val="75000"/>
                          </a:srgbClr>
                        </a:solidFill>
                        <a:latin typeface="Bookman Old Style" panose="02050604050505020204" pitchFamily="18" charset="0"/>
                        <a:cs typeface="+mn-cs"/>
                      </a:endParaRPr>
                    </a:p>
                  </a:txBody>
                  <a:tcPr/>
                </a:tc>
              </a:tr>
              <a:tr h="370840">
                <a:tc>
                  <a:txBody>
                    <a:bodyPr/>
                    <a:lstStyle/>
                    <a:p>
                      <a:endParaRPr kumimoji="0" lang="ru-RU" sz="1800" b="1" i="1" kern="1200" dirty="0">
                        <a:solidFill>
                          <a:srgbClr val="53548A">
                            <a:lumMod val="75000"/>
                          </a:srgbClr>
                        </a:solidFill>
                        <a:latin typeface="+mn-lt"/>
                        <a:ea typeface="+mn-ea"/>
                        <a:cs typeface="Times New Roman" panose="02020603050405020304"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0" lang="ru-RU" sz="1800" b="1" i="1" kern="1200" dirty="0" smtClean="0">
                        <a:solidFill>
                          <a:srgbClr val="438086">
                            <a:lumMod val="75000"/>
                          </a:srgbClr>
                        </a:solidFill>
                        <a:latin typeface="Bookman Old Style" panose="02050604050505020204" pitchFamily="18" charset="0"/>
                        <a:ea typeface="+mn-ea"/>
                        <a:cs typeface="+mn-cs"/>
                      </a:endParaRPr>
                    </a:p>
                  </a:txBody>
                  <a:tcPr/>
                </a:tc>
              </a:tr>
            </a:tbl>
          </a:graphicData>
        </a:graphic>
      </p:graphicFrame>
      <p:sp>
        <p:nvSpPr>
          <p:cNvPr id="2" name="TextBox 1"/>
          <p:cNvSpPr txBox="1"/>
          <p:nvPr/>
        </p:nvSpPr>
        <p:spPr>
          <a:xfrm>
            <a:off x="4095750" y="6068109"/>
            <a:ext cx="1119217" cy="646331"/>
          </a:xfrm>
          <a:prstGeom prst="rect">
            <a:avLst/>
          </a:prstGeom>
          <a:noFill/>
        </p:spPr>
        <p:txBody>
          <a:bodyPr wrap="none" rtlCol="0">
            <a:spAutoFit/>
          </a:bodyPr>
          <a:lstStyle/>
          <a:p>
            <a:pPr algn="ctr"/>
            <a:r>
              <a:rPr lang="ru-RU" b="1" dirty="0" smtClean="0">
                <a:solidFill>
                  <a:srgbClr val="0070C0"/>
                </a:solidFill>
              </a:rPr>
              <a:t>Москва</a:t>
            </a:r>
          </a:p>
          <a:p>
            <a:pPr algn="ctr"/>
            <a:r>
              <a:rPr lang="ru-RU" b="1" dirty="0" smtClean="0">
                <a:solidFill>
                  <a:srgbClr val="0070C0"/>
                </a:solidFill>
              </a:rPr>
              <a:t>2015 г.</a:t>
            </a:r>
            <a:endParaRPr lang="ru-RU" b="1" dirty="0">
              <a:solidFill>
                <a:srgbClr val="0070C0"/>
              </a:solidFill>
            </a:endParaRPr>
          </a:p>
        </p:txBody>
      </p:sp>
    </p:spTree>
    <p:extLst>
      <p:ext uri="{BB962C8B-B14F-4D97-AF65-F5344CB8AC3E}">
        <p14:creationId xmlns:p14="http://schemas.microsoft.com/office/powerpoint/2010/main" val="29381965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Заголовок 9"/>
          <p:cNvSpPr>
            <a:spLocks noGrp="1"/>
          </p:cNvSpPr>
          <p:nvPr>
            <p:ph type="title"/>
          </p:nvPr>
        </p:nvSpPr>
        <p:spPr>
          <a:xfrm>
            <a:off x="461963" y="142430"/>
            <a:ext cx="9080500" cy="1069975"/>
          </a:xfrm>
        </p:spPr>
        <p:txBody>
          <a:bodyPr/>
          <a:lstStyle/>
          <a:p>
            <a:pPr algn="ctr">
              <a:defRPr/>
            </a:pPr>
            <a:r>
              <a:rPr lang="ru-RU" sz="1600" b="1" dirty="0" smtClean="0">
                <a:solidFill>
                  <a:srgbClr val="3E3F68"/>
                </a:solidFill>
                <a:latin typeface="Cambria" pitchFamily="18" charset="0"/>
                <a:ea typeface="+mn-ea"/>
                <a:cs typeface="Times New Roman" pitchFamily="18" charset="0"/>
              </a:rPr>
              <a:t>Формирование единого подхода к определению нормативных затрат на оказание государственных (муниципальных) услуг (выполнение работ)</a:t>
            </a:r>
            <a:endParaRPr lang="ru-RU" altLang="ru-RU" sz="1600" b="1" dirty="0">
              <a:solidFill>
                <a:srgbClr val="3E3F68"/>
              </a:solidFill>
              <a:latin typeface="Cambria" pitchFamily="18" charset="0"/>
              <a:ea typeface="+mn-ea"/>
              <a:cs typeface="Times New Roman" pitchFamily="18" charset="0"/>
            </a:endParaRPr>
          </a:p>
        </p:txBody>
      </p:sp>
      <p:sp>
        <p:nvSpPr>
          <p:cNvPr id="41" name="Овал 40"/>
          <p:cNvSpPr/>
          <p:nvPr/>
        </p:nvSpPr>
        <p:spPr>
          <a:xfrm>
            <a:off x="474843" y="3634509"/>
            <a:ext cx="5636708" cy="1907845"/>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fontAlgn="auto">
              <a:spcBef>
                <a:spcPts val="0"/>
              </a:spcBef>
              <a:spcAft>
                <a:spcPts val="0"/>
              </a:spcAft>
              <a:buClr>
                <a:prstClr val="black"/>
              </a:buClr>
            </a:pPr>
            <a:r>
              <a:rPr lang="ru-RU" sz="1500" b="1" dirty="0" smtClean="0">
                <a:solidFill>
                  <a:srgbClr val="FF0000"/>
                </a:solidFill>
                <a:latin typeface="Calibri" pitchFamily="34" charset="0"/>
              </a:rPr>
              <a:t>На сайте</a:t>
            </a:r>
            <a:r>
              <a:rPr lang="ru-RU" sz="1500" b="1" dirty="0">
                <a:solidFill>
                  <a:srgbClr val="FF0000"/>
                </a:solidFill>
                <a:latin typeface="Calibri" pitchFamily="34" charset="0"/>
              </a:rPr>
              <a:t> Минфина </a:t>
            </a:r>
            <a:r>
              <a:rPr lang="ru-RU" sz="1500" b="1" dirty="0" smtClean="0">
                <a:solidFill>
                  <a:srgbClr val="FF0000"/>
                </a:solidFill>
                <a:latin typeface="Calibri" pitchFamily="34" charset="0"/>
              </a:rPr>
              <a:t>России создана рубрика </a:t>
            </a:r>
            <a:r>
              <a:rPr lang="ru-RU" sz="1500" dirty="0" smtClean="0">
                <a:solidFill>
                  <a:prstClr val="black"/>
                </a:solidFill>
                <a:latin typeface="Calibri" pitchFamily="34" charset="0"/>
              </a:rPr>
              <a:t>«Нормативные затраты. </a:t>
            </a:r>
          </a:p>
          <a:p>
            <a:pPr algn="ctr" fontAlgn="auto">
              <a:spcBef>
                <a:spcPts val="0"/>
              </a:spcBef>
              <a:spcAft>
                <a:spcPts val="0"/>
              </a:spcAft>
              <a:buClr>
                <a:prstClr val="black"/>
              </a:buClr>
            </a:pPr>
            <a:r>
              <a:rPr lang="ru-RU" sz="1500" dirty="0" smtClean="0">
                <a:solidFill>
                  <a:prstClr val="black"/>
                </a:solidFill>
                <a:latin typeface="Calibri" pitchFamily="34" charset="0"/>
              </a:rPr>
              <a:t>Методологическая поддержка ФОИВ»</a:t>
            </a:r>
            <a:endParaRPr lang="ru-RU" sz="1500" dirty="0">
              <a:solidFill>
                <a:schemeClr val="tx1"/>
              </a:solidFill>
              <a:latin typeface="Calibri" pitchFamily="34" charset="0"/>
            </a:endParaRPr>
          </a:p>
          <a:p>
            <a:pPr algn="ctr" fontAlgn="auto">
              <a:spcBef>
                <a:spcPts val="0"/>
              </a:spcBef>
              <a:spcAft>
                <a:spcPts val="0"/>
              </a:spcAft>
              <a:buClr>
                <a:prstClr val="black"/>
              </a:buClr>
            </a:pPr>
            <a:endParaRPr lang="ru-RU" sz="1500" dirty="0">
              <a:solidFill>
                <a:schemeClr val="tx1"/>
              </a:solidFill>
              <a:latin typeface="Calibri" pitchFamily="34" charset="0"/>
            </a:endParaRPr>
          </a:p>
          <a:p>
            <a:pPr algn="ctr" fontAlgn="auto">
              <a:spcBef>
                <a:spcPts val="0"/>
              </a:spcBef>
              <a:spcAft>
                <a:spcPts val="0"/>
              </a:spcAft>
              <a:buClr>
                <a:prstClr val="black"/>
              </a:buClr>
            </a:pPr>
            <a:r>
              <a:rPr lang="en-US" sz="1500" b="1" dirty="0">
                <a:solidFill>
                  <a:schemeClr val="tx1"/>
                </a:solidFill>
                <a:latin typeface="Calibri" pitchFamily="34" charset="0"/>
              </a:rPr>
              <a:t>http://www.minfin.ru/ru/perfomance/budget/nz_foiv</a:t>
            </a:r>
            <a:r>
              <a:rPr lang="en-US" sz="1500" b="1" dirty="0" smtClean="0">
                <a:solidFill>
                  <a:schemeClr val="tx1"/>
                </a:solidFill>
                <a:latin typeface="Calibri" pitchFamily="34" charset="0"/>
              </a:rPr>
              <a:t>/</a:t>
            </a:r>
            <a:endParaRPr lang="ru-RU" sz="1500" b="1" dirty="0" smtClean="0">
              <a:solidFill>
                <a:schemeClr val="tx1"/>
              </a:solidFill>
              <a:latin typeface="Calibri" pitchFamily="34" charset="0"/>
            </a:endParaRPr>
          </a:p>
        </p:txBody>
      </p:sp>
      <p:sp>
        <p:nvSpPr>
          <p:cNvPr id="42" name="Овал 41"/>
          <p:cNvSpPr/>
          <p:nvPr/>
        </p:nvSpPr>
        <p:spPr>
          <a:xfrm>
            <a:off x="235616" y="1151689"/>
            <a:ext cx="4882485" cy="1804162"/>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fontAlgn="auto">
              <a:spcBef>
                <a:spcPts val="0"/>
              </a:spcBef>
              <a:spcAft>
                <a:spcPts val="0"/>
              </a:spcAft>
              <a:buClr>
                <a:prstClr val="black"/>
              </a:buClr>
            </a:pPr>
            <a:r>
              <a:rPr lang="ru-RU" sz="1500" b="1" dirty="0">
                <a:solidFill>
                  <a:srgbClr val="FF0000"/>
                </a:solidFill>
                <a:latin typeface="Calibri" pitchFamily="34" charset="0"/>
              </a:rPr>
              <a:t>Методические рекомендации</a:t>
            </a:r>
            <a:r>
              <a:rPr lang="ru-RU" sz="1500" b="1" dirty="0">
                <a:solidFill>
                  <a:prstClr val="black"/>
                </a:solidFill>
                <a:latin typeface="Calibri" pitchFamily="34" charset="0"/>
              </a:rPr>
              <a:t> </a:t>
            </a:r>
            <a:endParaRPr lang="ru-RU" sz="1500" b="1" dirty="0" smtClean="0">
              <a:solidFill>
                <a:prstClr val="black"/>
              </a:solidFill>
              <a:latin typeface="Calibri" pitchFamily="34" charset="0"/>
            </a:endParaRPr>
          </a:p>
          <a:p>
            <a:pPr algn="ctr" fontAlgn="auto">
              <a:spcBef>
                <a:spcPts val="0"/>
              </a:spcBef>
              <a:spcAft>
                <a:spcPts val="0"/>
              </a:spcAft>
              <a:buClr>
                <a:prstClr val="black"/>
              </a:buClr>
            </a:pPr>
            <a:r>
              <a:rPr lang="ru-RU" sz="1500" dirty="0" smtClean="0">
                <a:solidFill>
                  <a:prstClr val="black"/>
                </a:solidFill>
                <a:latin typeface="Calibri" pitchFamily="34" charset="0"/>
              </a:rPr>
              <a:t>по </a:t>
            </a:r>
            <a:r>
              <a:rPr lang="ru-RU" sz="1500" dirty="0">
                <a:solidFill>
                  <a:prstClr val="black"/>
                </a:solidFill>
                <a:latin typeface="Calibri" pitchFamily="34" charset="0"/>
              </a:rPr>
              <a:t>установлению Общих требований направлены письмом Минфина России </a:t>
            </a:r>
            <a:endParaRPr lang="ru-RU" sz="1500" dirty="0" smtClean="0">
              <a:solidFill>
                <a:prstClr val="black"/>
              </a:solidFill>
              <a:latin typeface="Calibri" pitchFamily="34" charset="0"/>
            </a:endParaRPr>
          </a:p>
          <a:p>
            <a:pPr algn="ctr" fontAlgn="auto">
              <a:spcBef>
                <a:spcPts val="0"/>
              </a:spcBef>
              <a:spcAft>
                <a:spcPts val="0"/>
              </a:spcAft>
              <a:buClr>
                <a:prstClr val="black"/>
              </a:buClr>
            </a:pPr>
            <a:r>
              <a:rPr lang="ru-RU" sz="1500" dirty="0" smtClean="0">
                <a:solidFill>
                  <a:prstClr val="black"/>
                </a:solidFill>
                <a:latin typeface="Calibri" pitchFamily="34" charset="0"/>
              </a:rPr>
              <a:t>от 01.10.2014 № </a:t>
            </a:r>
            <a:r>
              <a:rPr lang="ru-RU" sz="1500" dirty="0">
                <a:solidFill>
                  <a:prstClr val="black"/>
                </a:solidFill>
                <a:latin typeface="Calibri" pitchFamily="34" charset="0"/>
              </a:rPr>
              <a:t>02-01-09/49180</a:t>
            </a:r>
          </a:p>
        </p:txBody>
      </p:sp>
      <p:sp>
        <p:nvSpPr>
          <p:cNvPr id="7" name="Овал 6"/>
          <p:cNvSpPr/>
          <p:nvPr/>
        </p:nvSpPr>
        <p:spPr>
          <a:xfrm>
            <a:off x="4741791" y="2073113"/>
            <a:ext cx="4999110" cy="1865795"/>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fontAlgn="auto">
              <a:spcBef>
                <a:spcPts val="0"/>
              </a:spcBef>
              <a:spcAft>
                <a:spcPts val="0"/>
              </a:spcAft>
              <a:buClr>
                <a:prstClr val="black"/>
              </a:buClr>
            </a:pPr>
            <a:r>
              <a:rPr lang="ru-RU" sz="1500" dirty="0" smtClean="0">
                <a:solidFill>
                  <a:prstClr val="black"/>
                </a:solidFill>
                <a:latin typeface="Calibri" pitchFamily="34" charset="0"/>
              </a:rPr>
              <a:t>Организована</a:t>
            </a:r>
            <a:r>
              <a:rPr lang="ru-RU" sz="1500" dirty="0" smtClean="0">
                <a:solidFill>
                  <a:srgbClr val="FF0000"/>
                </a:solidFill>
                <a:latin typeface="Calibri" pitchFamily="34" charset="0"/>
              </a:rPr>
              <a:t> </a:t>
            </a:r>
            <a:r>
              <a:rPr lang="ru-RU" sz="1500" b="1" dirty="0" smtClean="0">
                <a:solidFill>
                  <a:srgbClr val="FF0000"/>
                </a:solidFill>
                <a:latin typeface="Calibri" pitchFamily="34" charset="0"/>
              </a:rPr>
              <a:t>«горячая линия» </a:t>
            </a:r>
          </a:p>
          <a:p>
            <a:pPr algn="ctr" fontAlgn="auto">
              <a:spcBef>
                <a:spcPts val="0"/>
              </a:spcBef>
              <a:spcAft>
                <a:spcPts val="0"/>
              </a:spcAft>
              <a:buClr>
                <a:prstClr val="black"/>
              </a:buClr>
            </a:pPr>
            <a:r>
              <a:rPr lang="ru-RU" sz="1500" dirty="0" smtClean="0">
                <a:solidFill>
                  <a:schemeClr val="tx1"/>
                </a:solidFill>
                <a:latin typeface="Calibri" pitchFamily="34" charset="0"/>
              </a:rPr>
              <a:t>по </a:t>
            </a:r>
            <a:r>
              <a:rPr lang="ru-RU" sz="1500" dirty="0" smtClean="0">
                <a:solidFill>
                  <a:prstClr val="black"/>
                </a:solidFill>
                <a:latin typeface="Calibri" pitchFamily="34" charset="0"/>
              </a:rPr>
              <a:t>методологической поддержке </a:t>
            </a:r>
            <a:r>
              <a:rPr lang="ru-RU" sz="1500" dirty="0" smtClean="0">
                <a:solidFill>
                  <a:schemeClr val="tx1"/>
                </a:solidFill>
                <a:latin typeface="Calibri" pitchFamily="34" charset="0"/>
              </a:rPr>
              <a:t>ФОИВ </a:t>
            </a:r>
          </a:p>
          <a:p>
            <a:pPr algn="ctr" fontAlgn="auto">
              <a:spcBef>
                <a:spcPts val="0"/>
              </a:spcBef>
              <a:spcAft>
                <a:spcPts val="0"/>
              </a:spcAft>
              <a:buClr>
                <a:prstClr val="black"/>
              </a:buClr>
            </a:pPr>
            <a:r>
              <a:rPr lang="ru-RU" sz="1500" dirty="0" smtClean="0">
                <a:solidFill>
                  <a:schemeClr val="tx1"/>
                </a:solidFill>
                <a:latin typeface="Calibri" pitchFamily="34" charset="0"/>
              </a:rPr>
              <a:t>по </a:t>
            </a:r>
            <a:r>
              <a:rPr lang="ru-RU" sz="1500" dirty="0">
                <a:solidFill>
                  <a:schemeClr val="tx1"/>
                </a:solidFill>
                <a:latin typeface="Calibri" pitchFamily="34" charset="0"/>
              </a:rPr>
              <a:t>разработке Общих </a:t>
            </a:r>
            <a:r>
              <a:rPr lang="ru-RU" sz="1500" dirty="0" smtClean="0">
                <a:solidFill>
                  <a:schemeClr val="tx1"/>
                </a:solidFill>
                <a:latin typeface="Calibri" pitchFamily="34" charset="0"/>
              </a:rPr>
              <a:t>требований</a:t>
            </a:r>
          </a:p>
          <a:p>
            <a:pPr algn="ctr" fontAlgn="auto">
              <a:spcBef>
                <a:spcPts val="0"/>
              </a:spcBef>
              <a:spcAft>
                <a:spcPts val="0"/>
              </a:spcAft>
              <a:buClr>
                <a:prstClr val="black"/>
              </a:buClr>
            </a:pPr>
            <a:endParaRPr lang="ru-RU" sz="1500" dirty="0" smtClean="0">
              <a:solidFill>
                <a:schemeClr val="tx1"/>
              </a:solidFill>
              <a:latin typeface="Calibri" pitchFamily="34" charset="0"/>
            </a:endParaRPr>
          </a:p>
          <a:p>
            <a:pPr algn="ctr" fontAlgn="auto">
              <a:spcBef>
                <a:spcPts val="0"/>
              </a:spcBef>
              <a:spcAft>
                <a:spcPts val="0"/>
              </a:spcAft>
              <a:buClr>
                <a:prstClr val="black"/>
              </a:buClr>
            </a:pPr>
            <a:r>
              <a:rPr lang="en-US" sz="1500" dirty="0" smtClean="0">
                <a:latin typeface="Calibri" pitchFamily="34" charset="0"/>
              </a:rPr>
              <a:t>+</a:t>
            </a:r>
            <a:r>
              <a:rPr lang="en-US" sz="1500" dirty="0">
                <a:latin typeface="Calibri" pitchFamily="34" charset="0"/>
              </a:rPr>
              <a:t>7 967 903 8561, +7 964 190 2976</a:t>
            </a:r>
            <a:br>
              <a:rPr lang="en-US" sz="1500" dirty="0">
                <a:latin typeface="Calibri" pitchFamily="34" charset="0"/>
              </a:rPr>
            </a:br>
            <a:r>
              <a:rPr lang="en-US" sz="1500" dirty="0">
                <a:solidFill>
                  <a:schemeClr val="tx1"/>
                </a:solidFill>
                <a:latin typeface="Calibri" pitchFamily="34" charset="0"/>
              </a:rPr>
              <a:t>finnormativ@yandex.ru</a:t>
            </a:r>
            <a:endParaRPr lang="ru-RU" sz="1500" dirty="0" smtClean="0">
              <a:solidFill>
                <a:schemeClr val="tx1"/>
              </a:solidFill>
              <a:latin typeface="Calibri" pitchFamily="34" charset="0"/>
            </a:endParaRPr>
          </a:p>
        </p:txBody>
      </p:sp>
      <p:sp>
        <p:nvSpPr>
          <p:cNvPr id="8" name="Овал 7"/>
          <p:cNvSpPr/>
          <p:nvPr/>
        </p:nvSpPr>
        <p:spPr>
          <a:xfrm>
            <a:off x="6578600" y="4082147"/>
            <a:ext cx="3162300" cy="984101"/>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fontAlgn="auto">
              <a:spcBef>
                <a:spcPts val="0"/>
              </a:spcBef>
              <a:spcAft>
                <a:spcPts val="0"/>
              </a:spcAft>
              <a:buClr>
                <a:prstClr val="black"/>
              </a:buClr>
            </a:pPr>
            <a:r>
              <a:rPr lang="ru-RU" sz="1500" b="1" dirty="0" smtClean="0">
                <a:solidFill>
                  <a:srgbClr val="FF0000"/>
                </a:solidFill>
                <a:latin typeface="Calibri" pitchFamily="34" charset="0"/>
              </a:rPr>
              <a:t>Консультации с ФОИВ </a:t>
            </a:r>
          </a:p>
          <a:p>
            <a:pPr algn="ctr" fontAlgn="auto">
              <a:spcBef>
                <a:spcPts val="0"/>
              </a:spcBef>
              <a:spcAft>
                <a:spcPts val="0"/>
              </a:spcAft>
              <a:buClr>
                <a:prstClr val="black"/>
              </a:buClr>
            </a:pPr>
            <a:r>
              <a:rPr lang="ru-RU" sz="1500" dirty="0" smtClean="0">
                <a:solidFill>
                  <a:schemeClr val="tx1"/>
                </a:solidFill>
                <a:latin typeface="Calibri" pitchFamily="34" charset="0"/>
              </a:rPr>
              <a:t>по </a:t>
            </a:r>
            <a:r>
              <a:rPr lang="ru-RU" sz="1500" dirty="0">
                <a:solidFill>
                  <a:schemeClr val="tx1"/>
                </a:solidFill>
                <a:latin typeface="Calibri" pitchFamily="34" charset="0"/>
              </a:rPr>
              <a:t>разработке Общих </a:t>
            </a:r>
            <a:r>
              <a:rPr lang="ru-RU" sz="1500" dirty="0" smtClean="0">
                <a:solidFill>
                  <a:schemeClr val="tx1"/>
                </a:solidFill>
                <a:latin typeface="Calibri" pitchFamily="34" charset="0"/>
              </a:rPr>
              <a:t>требований</a:t>
            </a:r>
          </a:p>
        </p:txBody>
      </p:sp>
      <p:sp>
        <p:nvSpPr>
          <p:cNvPr id="9" name="Овал 8"/>
          <p:cNvSpPr/>
          <p:nvPr/>
        </p:nvSpPr>
        <p:spPr>
          <a:xfrm>
            <a:off x="4818194" y="5262458"/>
            <a:ext cx="4213551" cy="1427584"/>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fontAlgn="auto">
              <a:spcBef>
                <a:spcPts val="0"/>
              </a:spcBef>
              <a:spcAft>
                <a:spcPts val="0"/>
              </a:spcAft>
              <a:buClr>
                <a:prstClr val="black"/>
              </a:buClr>
            </a:pPr>
            <a:r>
              <a:rPr lang="ru-RU" sz="1500" b="1" dirty="0" smtClean="0">
                <a:solidFill>
                  <a:srgbClr val="FF0000"/>
                </a:solidFill>
                <a:latin typeface="Calibri" pitchFamily="34" charset="0"/>
              </a:rPr>
              <a:t>Примерная форма акта </a:t>
            </a:r>
            <a:r>
              <a:rPr lang="ru-RU" sz="1500" b="1" dirty="0" err="1" smtClean="0">
                <a:solidFill>
                  <a:srgbClr val="FF0000"/>
                </a:solidFill>
                <a:latin typeface="Calibri" pitchFamily="34" charset="0"/>
              </a:rPr>
              <a:t>ФОИВа</a:t>
            </a:r>
            <a:r>
              <a:rPr lang="ru-RU" sz="1500" dirty="0" smtClean="0">
                <a:solidFill>
                  <a:srgbClr val="FF0000"/>
                </a:solidFill>
                <a:latin typeface="Calibri" pitchFamily="34" charset="0"/>
              </a:rPr>
              <a:t> </a:t>
            </a:r>
            <a:r>
              <a:rPr lang="ru-RU" sz="1500" dirty="0" smtClean="0">
                <a:solidFill>
                  <a:schemeClr val="tx1"/>
                </a:solidFill>
                <a:latin typeface="Calibri" pitchFamily="34" charset="0"/>
              </a:rPr>
              <a:t>по утверждению Общих требований направлена письмом Минфина России от 18.05.2015 </a:t>
            </a:r>
          </a:p>
          <a:p>
            <a:pPr algn="ctr" fontAlgn="auto">
              <a:spcBef>
                <a:spcPts val="0"/>
              </a:spcBef>
              <a:spcAft>
                <a:spcPts val="0"/>
              </a:spcAft>
              <a:buClr>
                <a:prstClr val="black"/>
              </a:buClr>
            </a:pPr>
            <a:r>
              <a:rPr lang="ru-RU" sz="1500" dirty="0" smtClean="0">
                <a:solidFill>
                  <a:schemeClr val="tx1"/>
                </a:solidFill>
                <a:latin typeface="Calibri" pitchFamily="34" charset="0"/>
              </a:rPr>
              <a:t>№ 02-01-09/28324</a:t>
            </a:r>
          </a:p>
        </p:txBody>
      </p:sp>
      <p:sp>
        <p:nvSpPr>
          <p:cNvPr id="2" name="Номер слайда 1"/>
          <p:cNvSpPr>
            <a:spLocks noGrp="1"/>
          </p:cNvSpPr>
          <p:nvPr>
            <p:ph type="sldNum" sz="quarter" idx="11"/>
          </p:nvPr>
        </p:nvSpPr>
        <p:spPr/>
        <p:txBody>
          <a:bodyPr/>
          <a:lstStyle/>
          <a:p>
            <a:pPr>
              <a:defRPr/>
            </a:pPr>
            <a:fld id="{AF3417E0-D88E-41FA-96DB-420EFDC07C72}" type="slidenum">
              <a:rPr lang="ru-RU" smtClean="0"/>
              <a:pPr>
                <a:defRPr/>
              </a:pPr>
              <a:t>9</a:t>
            </a:fld>
            <a:endParaRPr lang="ru-RU" dirty="0"/>
          </a:p>
        </p:txBody>
      </p:sp>
    </p:spTree>
    <p:extLst>
      <p:ext uri="{BB962C8B-B14F-4D97-AF65-F5344CB8AC3E}">
        <p14:creationId xmlns:p14="http://schemas.microsoft.com/office/powerpoint/2010/main" val="37973929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Соединительная линия уступом 23"/>
          <p:cNvCxnSpPr>
            <a:endCxn id="13" idx="1"/>
          </p:cNvCxnSpPr>
          <p:nvPr/>
        </p:nvCxnSpPr>
        <p:spPr>
          <a:xfrm rot="16200000" flipH="1">
            <a:off x="520855" y="2654530"/>
            <a:ext cx="1435177" cy="164713"/>
          </a:xfrm>
          <a:prstGeom prst="bentConnector2">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0" name="Заголовок 9"/>
          <p:cNvSpPr>
            <a:spLocks noGrp="1"/>
          </p:cNvSpPr>
          <p:nvPr>
            <p:ph type="title"/>
          </p:nvPr>
        </p:nvSpPr>
        <p:spPr>
          <a:xfrm>
            <a:off x="461963" y="142430"/>
            <a:ext cx="9080500" cy="1069975"/>
          </a:xfrm>
        </p:spPr>
        <p:txBody>
          <a:bodyPr/>
          <a:lstStyle/>
          <a:p>
            <a:pPr algn="ctr">
              <a:defRPr/>
            </a:pPr>
            <a:r>
              <a:rPr lang="ru-RU" sz="1600" b="1" dirty="0" smtClean="0">
                <a:solidFill>
                  <a:srgbClr val="3E3F68"/>
                </a:solidFill>
                <a:latin typeface="Cambria" pitchFamily="18" charset="0"/>
                <a:ea typeface="+mn-ea"/>
                <a:cs typeface="Times New Roman" pitchFamily="18" charset="0"/>
              </a:rPr>
              <a:t>Формирование единого подхода к определению нормативных затрат на оказание государственных (муниципальных) услуг (выполнение работ)</a:t>
            </a:r>
            <a:endParaRPr lang="ru-RU" altLang="ru-RU" sz="1600" b="1" dirty="0">
              <a:solidFill>
                <a:srgbClr val="3E3F68"/>
              </a:solidFill>
              <a:latin typeface="Cambria" pitchFamily="18" charset="0"/>
              <a:ea typeface="+mn-ea"/>
              <a:cs typeface="Times New Roman" pitchFamily="18" charset="0"/>
            </a:endParaRPr>
          </a:p>
        </p:txBody>
      </p:sp>
      <mc:AlternateContent xmlns:mc="http://schemas.openxmlformats.org/markup-compatibility/2006" xmlns:a14="http://schemas.microsoft.com/office/drawing/2010/main">
        <mc:Choice Requires="a14">
          <p:sp>
            <p:nvSpPr>
              <p:cNvPr id="2" name="Скругленный прямоугольник 1"/>
              <p:cNvSpPr/>
              <p:nvPr/>
            </p:nvSpPr>
            <p:spPr>
              <a:xfrm>
                <a:off x="371475" y="1133475"/>
                <a:ext cx="9086850" cy="990600"/>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ru-RU" dirty="0"/>
                  <a:t>Объем финансового обеспечения выполнения государственного </a:t>
                </a:r>
                <a:r>
                  <a:rPr lang="ru-RU" dirty="0" smtClean="0"/>
                  <a:t>задания</a:t>
                </a:r>
                <a:endParaRPr lang="en-US" dirty="0" smtClean="0"/>
              </a:p>
              <a:p>
                <a:pPr algn="ctr"/>
                <a14:m>
                  <m:oMathPara xmlns:m="http://schemas.openxmlformats.org/officeDocument/2006/math">
                    <m:oMathParaPr>
                      <m:jc m:val="centerGroup"/>
                    </m:oMathParaPr>
                    <m:oMath xmlns:m="http://schemas.openxmlformats.org/officeDocument/2006/math">
                      <m:r>
                        <a:rPr lang="en-US" i="1">
                          <a:latin typeface="Cambria Math"/>
                        </a:rPr>
                        <m:t>𝑅</m:t>
                      </m:r>
                      <m:r>
                        <a:rPr lang="ru-RU" i="1">
                          <a:latin typeface="Cambria Math"/>
                        </a:rPr>
                        <m:t>=</m:t>
                      </m:r>
                      <m:nary>
                        <m:naryPr>
                          <m:chr m:val="∑"/>
                          <m:limLoc m:val="subSup"/>
                          <m:supHide m:val="on"/>
                          <m:ctrlPr>
                            <a:rPr lang="ru-RU" i="1">
                              <a:latin typeface="Cambria Math"/>
                            </a:rPr>
                          </m:ctrlPr>
                        </m:naryPr>
                        <m:sub>
                          <m:r>
                            <a:rPr lang="ru-RU" i="1">
                              <a:latin typeface="Cambria Math"/>
                            </a:rPr>
                            <m:t>𝑖</m:t>
                          </m:r>
                        </m:sub>
                        <m:sup/>
                        <m:e>
                          <m:sSub>
                            <m:sSubPr>
                              <m:ctrlPr>
                                <a:rPr lang="ru-RU" i="1">
                                  <a:latin typeface="Cambria Math"/>
                                </a:rPr>
                              </m:ctrlPr>
                            </m:sSubPr>
                            <m:e>
                              <m:r>
                                <a:rPr lang="ru-RU" i="1">
                                  <a:latin typeface="Cambria Math"/>
                                </a:rPr>
                                <m:t>𝑁</m:t>
                              </m:r>
                            </m:e>
                            <m:sub>
                              <m:r>
                                <a:rPr lang="ru-RU" i="1">
                                  <a:latin typeface="Cambria Math"/>
                                </a:rPr>
                                <m:t>𝑖</m:t>
                              </m:r>
                            </m:sub>
                          </m:sSub>
                        </m:e>
                      </m:nary>
                      <m:r>
                        <a:rPr lang="ru-RU" i="1">
                          <a:latin typeface="Cambria Math"/>
                        </a:rPr>
                        <m:t>×</m:t>
                      </m:r>
                      <m:sSub>
                        <m:sSubPr>
                          <m:ctrlPr>
                            <a:rPr lang="ru-RU" i="1">
                              <a:latin typeface="Cambria Math"/>
                            </a:rPr>
                          </m:ctrlPr>
                        </m:sSubPr>
                        <m:e>
                          <m:r>
                            <a:rPr lang="ru-RU" i="1">
                              <a:latin typeface="Cambria Math"/>
                            </a:rPr>
                            <m:t>𝑉</m:t>
                          </m:r>
                        </m:e>
                        <m:sub>
                          <m:r>
                            <a:rPr lang="ru-RU" i="1">
                              <a:latin typeface="Cambria Math"/>
                            </a:rPr>
                            <m:t>𝑖</m:t>
                          </m:r>
                        </m:sub>
                      </m:sSub>
                      <m:r>
                        <a:rPr lang="ru-RU" i="1">
                          <a:latin typeface="Cambria Math"/>
                        </a:rPr>
                        <m:t>+</m:t>
                      </m:r>
                      <m:nary>
                        <m:naryPr>
                          <m:chr m:val="∑"/>
                          <m:limLoc m:val="subSup"/>
                          <m:supHide m:val="on"/>
                          <m:ctrlPr>
                            <a:rPr lang="ru-RU" i="1">
                              <a:latin typeface="Cambria Math"/>
                            </a:rPr>
                          </m:ctrlPr>
                        </m:naryPr>
                        <m:sub>
                          <m:r>
                            <a:rPr lang="en-US" i="1">
                              <a:latin typeface="Cambria Math"/>
                            </a:rPr>
                            <m:t>𝑤</m:t>
                          </m:r>
                        </m:sub>
                        <m:sup/>
                        <m:e>
                          <m:sSub>
                            <m:sSubPr>
                              <m:ctrlPr>
                                <a:rPr lang="ru-RU" i="1">
                                  <a:latin typeface="Cambria Math"/>
                                </a:rPr>
                              </m:ctrlPr>
                            </m:sSubPr>
                            <m:e>
                              <m:r>
                                <a:rPr lang="ru-RU" i="1">
                                  <a:latin typeface="Cambria Math"/>
                                </a:rPr>
                                <m:t>𝑁</m:t>
                              </m:r>
                            </m:e>
                            <m:sub>
                              <m:r>
                                <a:rPr lang="ru-RU" i="1">
                                  <a:latin typeface="Cambria Math"/>
                                </a:rPr>
                                <m:t>𝑤</m:t>
                              </m:r>
                            </m:sub>
                          </m:sSub>
                        </m:e>
                      </m:nary>
                      <m:r>
                        <a:rPr lang="ru-RU" i="1">
                          <a:latin typeface="Cambria Math"/>
                        </a:rPr>
                        <m:t>−</m:t>
                      </m:r>
                      <m:nary>
                        <m:naryPr>
                          <m:chr m:val="∑"/>
                          <m:limLoc m:val="subSup"/>
                          <m:supHide m:val="on"/>
                          <m:ctrlPr>
                            <a:rPr lang="ru-RU" i="1">
                              <a:latin typeface="Cambria Math"/>
                            </a:rPr>
                          </m:ctrlPr>
                        </m:naryPr>
                        <m:sub>
                          <m:r>
                            <a:rPr lang="en-US" i="1">
                              <a:latin typeface="Cambria Math"/>
                            </a:rPr>
                            <m:t>𝑖</m:t>
                          </m:r>
                        </m:sub>
                        <m:sup/>
                        <m:e>
                          <m:sSub>
                            <m:sSubPr>
                              <m:ctrlPr>
                                <a:rPr lang="ru-RU" i="1">
                                  <a:latin typeface="Cambria Math"/>
                                </a:rPr>
                              </m:ctrlPr>
                            </m:sSubPr>
                            <m:e>
                              <m:r>
                                <a:rPr lang="ru-RU" i="1">
                                  <a:latin typeface="Cambria Math"/>
                                </a:rPr>
                                <m:t>𝑃</m:t>
                              </m:r>
                            </m:e>
                            <m:sub>
                              <m:r>
                                <a:rPr lang="ru-RU" i="1">
                                  <a:latin typeface="Cambria Math"/>
                                </a:rPr>
                                <m:t>𝑖</m:t>
                              </m:r>
                            </m:sub>
                          </m:sSub>
                          <m:r>
                            <a:rPr lang="ru-RU" i="1">
                              <a:latin typeface="Cambria Math"/>
                            </a:rPr>
                            <m:t>×</m:t>
                          </m:r>
                          <m:sSubSup>
                            <m:sSubSupPr>
                              <m:ctrlPr>
                                <a:rPr lang="ru-RU" i="1">
                                  <a:latin typeface="Cambria Math"/>
                                </a:rPr>
                              </m:ctrlPr>
                            </m:sSubSupPr>
                            <m:e>
                              <m:r>
                                <a:rPr lang="ru-RU" i="1">
                                  <a:latin typeface="Cambria Math"/>
                                </a:rPr>
                                <m:t>𝑉</m:t>
                              </m:r>
                            </m:e>
                            <m:sub>
                              <m:r>
                                <a:rPr lang="ru-RU" i="1">
                                  <a:latin typeface="Cambria Math"/>
                                </a:rPr>
                                <m:t>𝑖</m:t>
                              </m:r>
                            </m:sub>
                            <m:sup/>
                          </m:sSubSup>
                        </m:e>
                      </m:nary>
                      <m:r>
                        <a:rPr lang="ru-RU" i="1">
                          <a:latin typeface="Cambria Math"/>
                        </a:rPr>
                        <m:t>+</m:t>
                      </m:r>
                      <m:sSup>
                        <m:sSupPr>
                          <m:ctrlPr>
                            <a:rPr lang="ru-RU" i="1">
                              <a:latin typeface="Cambria Math"/>
                            </a:rPr>
                          </m:ctrlPr>
                        </m:sSupPr>
                        <m:e>
                          <m:r>
                            <a:rPr lang="en-US" i="1">
                              <a:latin typeface="Cambria Math"/>
                            </a:rPr>
                            <m:t>𝑁</m:t>
                          </m:r>
                        </m:e>
                        <m:sup>
                          <m:r>
                            <a:rPr lang="ru-RU" i="1">
                              <a:latin typeface="Cambria Math"/>
                            </a:rPr>
                            <m:t>УН</m:t>
                          </m:r>
                        </m:sup>
                      </m:sSup>
                      <m:r>
                        <a:rPr lang="ru-RU" i="1">
                          <a:latin typeface="Cambria Math"/>
                        </a:rPr>
                        <m:t>+</m:t>
                      </m:r>
                      <m:sSup>
                        <m:sSupPr>
                          <m:ctrlPr>
                            <a:rPr lang="ru-RU" i="1">
                              <a:latin typeface="Cambria Math"/>
                            </a:rPr>
                          </m:ctrlPr>
                        </m:sSupPr>
                        <m:e>
                          <m:r>
                            <a:rPr lang="en-US" i="1">
                              <a:latin typeface="Cambria Math"/>
                            </a:rPr>
                            <m:t>𝑁</m:t>
                          </m:r>
                        </m:e>
                        <m:sup>
                          <m:r>
                            <a:rPr lang="ru-RU" i="1">
                              <a:latin typeface="Cambria Math"/>
                            </a:rPr>
                            <m:t>СИ</m:t>
                          </m:r>
                        </m:sup>
                      </m:sSup>
                    </m:oMath>
                  </m:oMathPara>
                </a14:m>
                <a:endParaRPr lang="ru-RU" dirty="0"/>
              </a:p>
            </p:txBody>
          </p:sp>
        </mc:Choice>
        <mc:Fallback xmlns="">
          <p:sp>
            <p:nvSpPr>
              <p:cNvPr id="2" name="Скругленный прямоугольник 1"/>
              <p:cNvSpPr>
                <a:spLocks noRot="1" noChangeAspect="1" noMove="1" noResize="1" noEditPoints="1" noAdjustHandles="1" noChangeArrowheads="1" noChangeShapeType="1" noTextEdit="1"/>
              </p:cNvSpPr>
              <p:nvPr/>
            </p:nvSpPr>
            <p:spPr>
              <a:xfrm>
                <a:off x="371475" y="1133475"/>
                <a:ext cx="9086850" cy="990600"/>
              </a:xfrm>
              <a:prstGeom prst="roundRect">
                <a:avLst/>
              </a:prstGeom>
              <a:blipFill rotWithShape="1">
                <a:blip r:embed="rId3"/>
                <a:stretch>
                  <a:fillRect/>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12" name="Скругленный прямоугольник 11"/>
              <p:cNvSpPr/>
              <p:nvPr/>
            </p:nvSpPr>
            <p:spPr>
              <a:xfrm>
                <a:off x="1320794" y="2472939"/>
                <a:ext cx="8137525" cy="45197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14:m>
                  <m:oMath xmlns:m="http://schemas.openxmlformats.org/officeDocument/2006/math">
                    <m:sSub>
                      <m:sSubPr>
                        <m:ctrlPr>
                          <a:rPr lang="ru-RU" sz="1100" i="1">
                            <a:latin typeface="Cambria Math"/>
                          </a:rPr>
                        </m:ctrlPr>
                      </m:sSubPr>
                      <m:e>
                        <m:r>
                          <m:rPr>
                            <m:sty m:val="p"/>
                          </m:rPr>
                          <a:rPr lang="ru-RU" sz="1100">
                            <a:latin typeface="Cambria Math"/>
                          </a:rPr>
                          <m:t>N</m:t>
                        </m:r>
                      </m:e>
                      <m:sub>
                        <m:r>
                          <m:rPr>
                            <m:sty m:val="p"/>
                          </m:rPr>
                          <a:rPr lang="ru-RU" sz="1100">
                            <a:latin typeface="Cambria Math"/>
                          </a:rPr>
                          <m:t>i</m:t>
                        </m:r>
                      </m:sub>
                    </m:sSub>
                  </m:oMath>
                </a14:m>
                <a:r>
                  <a:rPr lang="ru-RU" sz="1100" dirty="0"/>
                  <a:t>- нормативные затраты на оказание i-ой государственной услуги, включенной в ведомственный перечень</a:t>
                </a:r>
              </a:p>
            </p:txBody>
          </p:sp>
        </mc:Choice>
        <mc:Fallback xmlns="">
          <p:sp>
            <p:nvSpPr>
              <p:cNvPr id="12" name="Скругленный прямоугольник 11"/>
              <p:cNvSpPr>
                <a:spLocks noRot="1" noChangeAspect="1" noMove="1" noResize="1" noEditPoints="1" noAdjustHandles="1" noChangeArrowheads="1" noChangeShapeType="1" noTextEdit="1"/>
              </p:cNvSpPr>
              <p:nvPr/>
            </p:nvSpPr>
            <p:spPr>
              <a:xfrm>
                <a:off x="1320794" y="2472939"/>
                <a:ext cx="8137525" cy="451976"/>
              </a:xfrm>
              <a:prstGeom prst="roundRect">
                <a:avLst/>
              </a:prstGeom>
              <a:blipFill rotWithShape="1">
                <a:blip r:embed="rId4"/>
                <a:stretch>
                  <a:fillRect/>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13" name="Скругленный прямоугольник 12"/>
              <p:cNvSpPr/>
              <p:nvPr/>
            </p:nvSpPr>
            <p:spPr>
              <a:xfrm>
                <a:off x="1320800" y="3240649"/>
                <a:ext cx="8137524" cy="427654"/>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14:m>
                  <m:oMath xmlns:m="http://schemas.openxmlformats.org/officeDocument/2006/math">
                    <m:sSub>
                      <m:sSubPr>
                        <m:ctrlPr>
                          <a:rPr lang="ru-RU" sz="1100" i="1">
                            <a:latin typeface="Cambria Math"/>
                          </a:rPr>
                        </m:ctrlPr>
                      </m:sSubPr>
                      <m:e>
                        <m:r>
                          <a:rPr lang="ru-RU" sz="1100" i="1">
                            <a:latin typeface="Cambria Math"/>
                          </a:rPr>
                          <m:t>𝑉</m:t>
                        </m:r>
                      </m:e>
                      <m:sub>
                        <m:r>
                          <a:rPr lang="ru-RU" sz="1100" i="1">
                            <a:latin typeface="Cambria Math"/>
                          </a:rPr>
                          <m:t>𝑖</m:t>
                        </m:r>
                      </m:sub>
                    </m:sSub>
                  </m:oMath>
                </a14:m>
                <a:r>
                  <a:rPr lang="ru-RU" sz="1100" dirty="0"/>
                  <a:t> - объем i-ой государственной услуги, установленной государственным заданием</a:t>
                </a:r>
              </a:p>
            </p:txBody>
          </p:sp>
        </mc:Choice>
        <mc:Fallback xmlns="">
          <p:sp>
            <p:nvSpPr>
              <p:cNvPr id="13" name="Скругленный прямоугольник 12"/>
              <p:cNvSpPr>
                <a:spLocks noRot="1" noChangeAspect="1" noMove="1" noResize="1" noEditPoints="1" noAdjustHandles="1" noChangeArrowheads="1" noChangeShapeType="1" noTextEdit="1"/>
              </p:cNvSpPr>
              <p:nvPr/>
            </p:nvSpPr>
            <p:spPr>
              <a:xfrm>
                <a:off x="1320800" y="3240649"/>
                <a:ext cx="8137524" cy="427654"/>
              </a:xfrm>
              <a:prstGeom prst="roundRect">
                <a:avLst/>
              </a:prstGeom>
              <a:blipFill rotWithShape="1">
                <a:blip r:embed="rId5"/>
                <a:stretch>
                  <a:fillRect/>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14" name="Скругленный прямоугольник 13"/>
              <p:cNvSpPr/>
              <p:nvPr/>
            </p:nvSpPr>
            <p:spPr>
              <a:xfrm>
                <a:off x="1320794" y="3924627"/>
                <a:ext cx="8137524" cy="326575"/>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14:m>
                  <m:oMath xmlns:m="http://schemas.openxmlformats.org/officeDocument/2006/math">
                    <m:sSub>
                      <m:sSubPr>
                        <m:ctrlPr>
                          <a:rPr lang="ru-RU" sz="1100" i="1">
                            <a:latin typeface="Cambria Math"/>
                          </a:rPr>
                        </m:ctrlPr>
                      </m:sSubPr>
                      <m:e>
                        <m:r>
                          <a:rPr lang="ru-RU" sz="1100" i="1">
                            <a:latin typeface="Cambria Math"/>
                          </a:rPr>
                          <m:t>𝑁</m:t>
                        </m:r>
                      </m:e>
                      <m:sub>
                        <m:r>
                          <a:rPr lang="ru-RU" sz="1100" i="1">
                            <a:latin typeface="Cambria Math"/>
                          </a:rPr>
                          <m:t>𝑤</m:t>
                        </m:r>
                      </m:sub>
                    </m:sSub>
                  </m:oMath>
                </a14:m>
                <a:r>
                  <a:rPr lang="ru-RU" sz="1100" dirty="0"/>
                  <a:t> – нормативные затраты на выполнение </a:t>
                </a:r>
                <a:r>
                  <a:rPr lang="en-US" sz="1100" dirty="0"/>
                  <a:t>w</a:t>
                </a:r>
                <a:r>
                  <a:rPr lang="ru-RU" sz="1100" dirty="0"/>
                  <a:t>-ой работы, </a:t>
                </a:r>
                <a:r>
                  <a:rPr lang="ru-RU" sz="1100" dirty="0" smtClean="0"/>
                  <a:t>включенной </a:t>
                </a:r>
                <a:r>
                  <a:rPr lang="ru-RU" sz="1100" dirty="0"/>
                  <a:t>в ведомственный </a:t>
                </a:r>
                <a:r>
                  <a:rPr lang="ru-RU" sz="1100" dirty="0" smtClean="0"/>
                  <a:t>перечень, начиная с государственных заданий на 2017 год и плановый период 2018 и 2019 годов</a:t>
                </a:r>
                <a:endParaRPr lang="ru-RU" sz="1100" dirty="0"/>
              </a:p>
            </p:txBody>
          </p:sp>
        </mc:Choice>
        <mc:Fallback xmlns="">
          <p:sp>
            <p:nvSpPr>
              <p:cNvPr id="14" name="Скругленный прямоугольник 13"/>
              <p:cNvSpPr>
                <a:spLocks noRot="1" noChangeAspect="1" noMove="1" noResize="1" noEditPoints="1" noAdjustHandles="1" noChangeArrowheads="1" noChangeShapeType="1" noTextEdit="1"/>
              </p:cNvSpPr>
              <p:nvPr/>
            </p:nvSpPr>
            <p:spPr>
              <a:xfrm>
                <a:off x="1320794" y="3924627"/>
                <a:ext cx="8137524" cy="326575"/>
              </a:xfrm>
              <a:prstGeom prst="roundRect">
                <a:avLst/>
              </a:prstGeom>
              <a:blipFill rotWithShape="1">
                <a:blip r:embed="rId6"/>
                <a:stretch>
                  <a:fillRect/>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15" name="Скругленный прямоугольник 14"/>
              <p:cNvSpPr/>
              <p:nvPr/>
            </p:nvSpPr>
            <p:spPr>
              <a:xfrm>
                <a:off x="1320792" y="4548855"/>
                <a:ext cx="8137525" cy="368108"/>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14:m>
                  <m:oMath xmlns:m="http://schemas.openxmlformats.org/officeDocument/2006/math">
                    <m:sSub>
                      <m:sSubPr>
                        <m:ctrlPr>
                          <a:rPr lang="ru-RU" sz="1100" i="1">
                            <a:latin typeface="Cambria Math"/>
                          </a:rPr>
                        </m:ctrlPr>
                      </m:sSubPr>
                      <m:e>
                        <m:r>
                          <a:rPr lang="ru-RU" sz="1100" i="1">
                            <a:latin typeface="Cambria Math"/>
                          </a:rPr>
                          <m:t>𝑃</m:t>
                        </m:r>
                      </m:e>
                      <m:sub>
                        <m:r>
                          <a:rPr lang="ru-RU" sz="1100" i="1">
                            <a:latin typeface="Cambria Math"/>
                          </a:rPr>
                          <m:t>𝑖</m:t>
                        </m:r>
                      </m:sub>
                    </m:sSub>
                  </m:oMath>
                </a14:m>
                <a:r>
                  <a:rPr lang="ru-RU" sz="1100" dirty="0"/>
                  <a:t> - размер платы (тариф, цена) за оказание i-ой государственной услуги, установленный государственным заданием</a:t>
                </a:r>
              </a:p>
            </p:txBody>
          </p:sp>
        </mc:Choice>
        <mc:Fallback xmlns="">
          <p:sp>
            <p:nvSpPr>
              <p:cNvPr id="15" name="Скругленный прямоугольник 14"/>
              <p:cNvSpPr>
                <a:spLocks noRot="1" noChangeAspect="1" noMove="1" noResize="1" noEditPoints="1" noAdjustHandles="1" noChangeArrowheads="1" noChangeShapeType="1" noTextEdit="1"/>
              </p:cNvSpPr>
              <p:nvPr/>
            </p:nvSpPr>
            <p:spPr>
              <a:xfrm>
                <a:off x="1320792" y="4548855"/>
                <a:ext cx="8137525" cy="368108"/>
              </a:xfrm>
              <a:prstGeom prst="roundRect">
                <a:avLst/>
              </a:prstGeom>
              <a:blipFill rotWithShape="1">
                <a:blip r:embed="rId7"/>
                <a:stretch>
                  <a:fillRect/>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16" name="Скругленный прямоугольник 15"/>
              <p:cNvSpPr/>
              <p:nvPr/>
            </p:nvSpPr>
            <p:spPr>
              <a:xfrm>
                <a:off x="1320793" y="5167137"/>
                <a:ext cx="8137524" cy="423345"/>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14:m>
                  <m:oMath xmlns:m="http://schemas.openxmlformats.org/officeDocument/2006/math">
                    <m:sSup>
                      <m:sSupPr>
                        <m:ctrlPr>
                          <a:rPr lang="ru-RU" sz="1100" i="1">
                            <a:latin typeface="Cambria Math"/>
                          </a:rPr>
                        </m:ctrlPr>
                      </m:sSupPr>
                      <m:e>
                        <m:r>
                          <a:rPr lang="en-US" sz="1100" i="1">
                            <a:latin typeface="Cambria Math"/>
                          </a:rPr>
                          <m:t>𝑁</m:t>
                        </m:r>
                      </m:e>
                      <m:sup>
                        <m:r>
                          <a:rPr lang="ru-RU" sz="1100" i="1">
                            <a:latin typeface="Cambria Math"/>
                          </a:rPr>
                          <m:t>УН</m:t>
                        </m:r>
                      </m:sup>
                    </m:sSup>
                  </m:oMath>
                </a14:m>
                <a:r>
                  <a:rPr lang="ru-RU" sz="1100" dirty="0"/>
                  <a:t> - </a:t>
                </a:r>
                <a:r>
                  <a:rPr lang="ru-RU" sz="1100" dirty="0" smtClean="0"/>
                  <a:t>затраты </a:t>
                </a:r>
                <a:r>
                  <a:rPr lang="ru-RU" sz="1100" dirty="0"/>
                  <a:t>на уплату налогов, в качестве объекта налогообложения по которым признается имущество учреждения</a:t>
                </a:r>
              </a:p>
            </p:txBody>
          </p:sp>
        </mc:Choice>
        <mc:Fallback xmlns="">
          <p:sp>
            <p:nvSpPr>
              <p:cNvPr id="16" name="Скругленный прямоугольник 15"/>
              <p:cNvSpPr>
                <a:spLocks noRot="1" noChangeAspect="1" noMove="1" noResize="1" noEditPoints="1" noAdjustHandles="1" noChangeArrowheads="1" noChangeShapeType="1" noTextEdit="1"/>
              </p:cNvSpPr>
              <p:nvPr/>
            </p:nvSpPr>
            <p:spPr>
              <a:xfrm>
                <a:off x="1320793" y="5167137"/>
                <a:ext cx="8137524" cy="423345"/>
              </a:xfrm>
              <a:prstGeom prst="roundRect">
                <a:avLst/>
              </a:prstGeom>
              <a:blipFill rotWithShape="1">
                <a:blip r:embed="rId8"/>
                <a:stretch>
                  <a:fillRect/>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17" name="Скругленный прямоугольник 16"/>
              <p:cNvSpPr/>
              <p:nvPr/>
            </p:nvSpPr>
            <p:spPr>
              <a:xfrm>
                <a:off x="1320801" y="5892757"/>
                <a:ext cx="8137524" cy="500351"/>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14:m>
                  <m:oMath xmlns:m="http://schemas.openxmlformats.org/officeDocument/2006/math">
                    <m:sSup>
                      <m:sSupPr>
                        <m:ctrlPr>
                          <a:rPr lang="ru-RU" sz="1100" i="1">
                            <a:latin typeface="Cambria Math"/>
                          </a:rPr>
                        </m:ctrlPr>
                      </m:sSupPr>
                      <m:e>
                        <m:r>
                          <a:rPr lang="ru-RU" sz="1100" i="1">
                            <a:latin typeface="Cambria Math"/>
                          </a:rPr>
                          <m:t>𝑁</m:t>
                        </m:r>
                      </m:e>
                      <m:sup>
                        <m:r>
                          <a:rPr lang="ru-RU" sz="1100">
                            <a:latin typeface="Cambria Math"/>
                          </a:rPr>
                          <m:t>СИ</m:t>
                        </m:r>
                      </m:sup>
                    </m:sSup>
                  </m:oMath>
                </a14:m>
                <a:r>
                  <a:rPr lang="ru-RU" sz="1100" dirty="0"/>
                  <a:t> - </a:t>
                </a:r>
                <a:r>
                  <a:rPr lang="ru-RU" sz="1100" dirty="0" smtClean="0"/>
                  <a:t>затраты </a:t>
                </a:r>
                <a:r>
                  <a:rPr lang="ru-RU" sz="1100" dirty="0"/>
                  <a:t>на содержание неиспользуемого для выполнения государственного задания </a:t>
                </a:r>
                <a:r>
                  <a:rPr lang="ru-RU" sz="1100" dirty="0" smtClean="0"/>
                  <a:t>имущества, начиная </a:t>
                </a:r>
                <a:r>
                  <a:rPr lang="ru-RU" sz="1100" dirty="0"/>
                  <a:t>с государственных заданий на </a:t>
                </a:r>
                <a:r>
                  <a:rPr lang="ru-RU" sz="1100" dirty="0" smtClean="0"/>
                  <a:t>2019 </a:t>
                </a:r>
                <a:r>
                  <a:rPr lang="ru-RU" sz="1100" dirty="0"/>
                  <a:t>год и плановый период </a:t>
                </a:r>
                <a:r>
                  <a:rPr lang="ru-RU" sz="1100" dirty="0" smtClean="0"/>
                  <a:t>2020 </a:t>
                </a:r>
                <a:r>
                  <a:rPr lang="ru-RU" sz="1100" dirty="0"/>
                  <a:t>и </a:t>
                </a:r>
                <a:r>
                  <a:rPr lang="ru-RU" sz="1100" dirty="0" smtClean="0"/>
                  <a:t>2021 </a:t>
                </a:r>
                <a:r>
                  <a:rPr lang="ru-RU" sz="1100" dirty="0"/>
                  <a:t>годов</a:t>
                </a:r>
              </a:p>
              <a:p>
                <a:r>
                  <a:rPr lang="ru-RU" sz="1100" dirty="0" smtClean="0"/>
                  <a:t> </a:t>
                </a:r>
                <a:endParaRPr lang="ru-RU" sz="1100" dirty="0"/>
              </a:p>
            </p:txBody>
          </p:sp>
        </mc:Choice>
        <mc:Fallback xmlns="">
          <p:sp>
            <p:nvSpPr>
              <p:cNvPr id="17" name="Скругленный прямоугольник 16"/>
              <p:cNvSpPr>
                <a:spLocks noRot="1" noChangeAspect="1" noMove="1" noResize="1" noEditPoints="1" noAdjustHandles="1" noChangeArrowheads="1" noChangeShapeType="1" noTextEdit="1"/>
              </p:cNvSpPr>
              <p:nvPr/>
            </p:nvSpPr>
            <p:spPr>
              <a:xfrm>
                <a:off x="1320801" y="5892757"/>
                <a:ext cx="8137524" cy="500351"/>
              </a:xfrm>
              <a:prstGeom prst="roundRect">
                <a:avLst/>
              </a:prstGeom>
              <a:blipFill rotWithShape="1">
                <a:blip r:embed="rId9"/>
                <a:stretch>
                  <a:fillRect/>
                </a:stretch>
              </a:blipFill>
            </p:spPr>
            <p:txBody>
              <a:bodyPr/>
              <a:lstStyle/>
              <a:p>
                <a:r>
                  <a:rPr lang="ru-RU">
                    <a:noFill/>
                  </a:rPr>
                  <a:t> </a:t>
                </a:r>
              </a:p>
            </p:txBody>
          </p:sp>
        </mc:Fallback>
      </mc:AlternateContent>
      <p:cxnSp>
        <p:nvCxnSpPr>
          <p:cNvPr id="20" name="Соединительная линия уступом 19"/>
          <p:cNvCxnSpPr>
            <a:endCxn id="17" idx="1"/>
          </p:cNvCxnSpPr>
          <p:nvPr/>
        </p:nvCxnSpPr>
        <p:spPr>
          <a:xfrm rot="16200000" flipH="1">
            <a:off x="-79648" y="4742484"/>
            <a:ext cx="2636184" cy="164714"/>
          </a:xfrm>
          <a:prstGeom prst="bentConnector2">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21" name="Соединительная линия уступом 20"/>
          <p:cNvCxnSpPr>
            <a:endCxn id="16" idx="1"/>
          </p:cNvCxnSpPr>
          <p:nvPr/>
        </p:nvCxnSpPr>
        <p:spPr>
          <a:xfrm rot="16200000" flipH="1">
            <a:off x="148244" y="4206261"/>
            <a:ext cx="2180384" cy="164714"/>
          </a:xfrm>
          <a:prstGeom prst="bentConnector2">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22" name="Соединительная линия уступом 21"/>
          <p:cNvCxnSpPr>
            <a:endCxn id="15" idx="1"/>
          </p:cNvCxnSpPr>
          <p:nvPr/>
        </p:nvCxnSpPr>
        <p:spPr>
          <a:xfrm rot="16200000" flipH="1">
            <a:off x="346108" y="3758225"/>
            <a:ext cx="1784658" cy="164710"/>
          </a:xfrm>
          <a:prstGeom prst="bentConnector2">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23" name="Соединительная линия уступом 22"/>
          <p:cNvCxnSpPr>
            <a:endCxn id="14" idx="1"/>
          </p:cNvCxnSpPr>
          <p:nvPr/>
        </p:nvCxnSpPr>
        <p:spPr>
          <a:xfrm rot="16200000" flipH="1">
            <a:off x="550041" y="3317162"/>
            <a:ext cx="1376794" cy="164712"/>
          </a:xfrm>
          <a:prstGeom prst="bentConnector2">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25" name="Соединительная линия уступом 24"/>
          <p:cNvCxnSpPr>
            <a:endCxn id="12" idx="1"/>
          </p:cNvCxnSpPr>
          <p:nvPr/>
        </p:nvCxnSpPr>
        <p:spPr>
          <a:xfrm rot="16200000" flipH="1">
            <a:off x="1125446" y="2503579"/>
            <a:ext cx="225988" cy="164708"/>
          </a:xfrm>
          <a:prstGeom prst="bentConnector2">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38" name="Пятно 1 37"/>
          <p:cNvSpPr/>
          <p:nvPr/>
        </p:nvSpPr>
        <p:spPr>
          <a:xfrm rot="20804739">
            <a:off x="74593" y="3827450"/>
            <a:ext cx="1028507" cy="520931"/>
          </a:xfrm>
          <a:prstGeom prst="irregularSeal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t>NEW</a:t>
            </a:r>
            <a:endParaRPr lang="ru-RU" sz="1200" b="1" dirty="0"/>
          </a:p>
        </p:txBody>
      </p:sp>
      <p:sp>
        <p:nvSpPr>
          <p:cNvPr id="43" name="Пятно 1 42"/>
          <p:cNvSpPr/>
          <p:nvPr/>
        </p:nvSpPr>
        <p:spPr>
          <a:xfrm rot="20804739">
            <a:off x="74594" y="5882467"/>
            <a:ext cx="1028507" cy="520931"/>
          </a:xfrm>
          <a:prstGeom prst="irregularSeal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t>NEW</a:t>
            </a:r>
            <a:endParaRPr lang="ru-RU" sz="1200" b="1" dirty="0"/>
          </a:p>
        </p:txBody>
      </p:sp>
      <p:sp>
        <p:nvSpPr>
          <p:cNvPr id="3" name="Номер слайда 2"/>
          <p:cNvSpPr>
            <a:spLocks noGrp="1"/>
          </p:cNvSpPr>
          <p:nvPr>
            <p:ph type="sldNum" sz="quarter" idx="11"/>
          </p:nvPr>
        </p:nvSpPr>
        <p:spPr/>
        <p:txBody>
          <a:bodyPr/>
          <a:lstStyle/>
          <a:p>
            <a:pPr>
              <a:defRPr/>
            </a:pPr>
            <a:fld id="{AF3417E0-D88E-41FA-96DB-420EFDC07C72}" type="slidenum">
              <a:rPr lang="ru-RU" smtClean="0"/>
              <a:pPr>
                <a:defRPr/>
              </a:pPr>
              <a:t>10</a:t>
            </a:fld>
            <a:endParaRPr lang="ru-RU" dirty="0"/>
          </a:p>
        </p:txBody>
      </p:sp>
    </p:spTree>
    <p:extLst>
      <p:ext uri="{BB962C8B-B14F-4D97-AF65-F5344CB8AC3E}">
        <p14:creationId xmlns:p14="http://schemas.microsoft.com/office/powerpoint/2010/main" val="429196968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Стрелка вниз 153"/>
          <p:cNvSpPr/>
          <p:nvPr/>
        </p:nvSpPr>
        <p:spPr bwMode="auto">
          <a:xfrm>
            <a:off x="1345940" y="1874449"/>
            <a:ext cx="234026" cy="462467"/>
          </a:xfrm>
          <a:prstGeom prst="downArrow">
            <a:avLst/>
          </a:prstGeom>
          <a:ln>
            <a:headEnd type="none" w="med" len="med"/>
            <a:tailEnd type="triangle" w="med" len="med"/>
          </a:ln>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ru-RU" sz="2400" b="0" i="0" u="none" strike="noStrike" cap="none" normalizeH="0" baseline="0" smtClean="0">
              <a:ln>
                <a:noFill/>
              </a:ln>
              <a:solidFill>
                <a:schemeClr val="tx1"/>
              </a:solidFill>
              <a:effectLst/>
              <a:latin typeface="Times New Roman" pitchFamily="18" charset="0"/>
            </a:endParaRPr>
          </a:p>
        </p:txBody>
      </p:sp>
      <p:cxnSp>
        <p:nvCxnSpPr>
          <p:cNvPr id="105" name="Соединительная линия уступом 104"/>
          <p:cNvCxnSpPr>
            <a:endCxn id="55" idx="1"/>
          </p:cNvCxnSpPr>
          <p:nvPr/>
        </p:nvCxnSpPr>
        <p:spPr>
          <a:xfrm rot="16200000" flipH="1">
            <a:off x="680439" y="3558791"/>
            <a:ext cx="2239763" cy="674734"/>
          </a:xfrm>
          <a:prstGeom prst="bentConnector2">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133" name="Соединительная линия уступом 132"/>
          <p:cNvCxnSpPr>
            <a:endCxn id="126" idx="1"/>
          </p:cNvCxnSpPr>
          <p:nvPr/>
        </p:nvCxnSpPr>
        <p:spPr>
          <a:xfrm rot="16200000" flipH="1">
            <a:off x="925671" y="3350882"/>
            <a:ext cx="1759030" cy="684467"/>
          </a:xfrm>
          <a:prstGeom prst="bentConnector2">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53" name="Стрелка вниз 152"/>
          <p:cNvSpPr/>
          <p:nvPr/>
        </p:nvSpPr>
        <p:spPr bwMode="auto">
          <a:xfrm flipV="1">
            <a:off x="2438508" y="5618521"/>
            <a:ext cx="234026" cy="374297"/>
          </a:xfrm>
          <a:prstGeom prst="downArrow">
            <a:avLst/>
          </a:prstGeom>
          <a:ln>
            <a:headEnd type="none" w="med" len="med"/>
            <a:tailEnd type="triangle" w="med" len="med"/>
          </a:ln>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ru-RU" sz="2400" b="0" i="0" u="none" strike="noStrike" cap="none" normalizeH="0" baseline="0" smtClean="0">
              <a:ln>
                <a:noFill/>
              </a:ln>
              <a:solidFill>
                <a:schemeClr val="tx1"/>
              </a:solidFill>
              <a:effectLst/>
              <a:latin typeface="Times New Roman" pitchFamily="18" charset="0"/>
            </a:endParaRPr>
          </a:p>
        </p:txBody>
      </p:sp>
      <p:sp>
        <p:nvSpPr>
          <p:cNvPr id="103" name="Стрелка вниз 102"/>
          <p:cNvSpPr/>
          <p:nvPr/>
        </p:nvSpPr>
        <p:spPr bwMode="auto">
          <a:xfrm>
            <a:off x="4889099" y="1986422"/>
            <a:ext cx="234026" cy="462467"/>
          </a:xfrm>
          <a:prstGeom prst="downArrow">
            <a:avLst/>
          </a:prstGeom>
          <a:ln>
            <a:headEnd type="none" w="med" len="med"/>
            <a:tailEnd type="triangle" w="med" len="med"/>
          </a:ln>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ru-RU" sz="2400" b="0" i="0" u="none" strike="noStrike" cap="none" normalizeH="0" baseline="0" smtClean="0">
              <a:ln>
                <a:noFill/>
              </a:ln>
              <a:solidFill>
                <a:schemeClr val="tx1"/>
              </a:solidFill>
              <a:effectLst/>
              <a:latin typeface="Times New Roman" pitchFamily="18" charset="0"/>
            </a:endParaRPr>
          </a:p>
        </p:txBody>
      </p:sp>
      <p:sp>
        <p:nvSpPr>
          <p:cNvPr id="102" name="Стрелка вниз 101"/>
          <p:cNvSpPr/>
          <p:nvPr/>
        </p:nvSpPr>
        <p:spPr bwMode="auto">
          <a:xfrm>
            <a:off x="5405918" y="1827795"/>
            <a:ext cx="234026" cy="1390831"/>
          </a:xfrm>
          <a:prstGeom prst="downArrow">
            <a:avLst/>
          </a:prstGeom>
          <a:ln>
            <a:headEnd type="none" w="med" len="med"/>
            <a:tailEnd type="triangle" w="med" len="med"/>
          </a:ln>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ru-RU" sz="2400" b="0" i="0" u="none" strike="noStrike" cap="none" normalizeH="0" baseline="0" smtClean="0">
              <a:ln>
                <a:noFill/>
              </a:ln>
              <a:solidFill>
                <a:schemeClr val="tx1"/>
              </a:solidFill>
              <a:effectLst/>
              <a:latin typeface="Times New Roman" pitchFamily="18" charset="0"/>
            </a:endParaRPr>
          </a:p>
        </p:txBody>
      </p:sp>
      <p:sp>
        <p:nvSpPr>
          <p:cNvPr id="47" name="Скругленный прямоугольник 46"/>
          <p:cNvSpPr/>
          <p:nvPr/>
        </p:nvSpPr>
        <p:spPr>
          <a:xfrm>
            <a:off x="3415450" y="2576400"/>
            <a:ext cx="3280843" cy="397768"/>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ru-RU" sz="1100" dirty="0"/>
          </a:p>
        </p:txBody>
      </p:sp>
      <p:sp>
        <p:nvSpPr>
          <p:cNvPr id="46" name="Скругленный прямоугольник 45"/>
          <p:cNvSpPr/>
          <p:nvPr/>
        </p:nvSpPr>
        <p:spPr>
          <a:xfrm>
            <a:off x="3365691" y="2517310"/>
            <a:ext cx="3280843" cy="397768"/>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ru-RU" sz="1100" dirty="0"/>
          </a:p>
        </p:txBody>
      </p:sp>
      <p:sp>
        <p:nvSpPr>
          <p:cNvPr id="14" name="Заголовок 9"/>
          <p:cNvSpPr>
            <a:spLocks noGrp="1"/>
          </p:cNvSpPr>
          <p:nvPr>
            <p:ph type="title"/>
          </p:nvPr>
        </p:nvSpPr>
        <p:spPr>
          <a:xfrm>
            <a:off x="461963" y="142430"/>
            <a:ext cx="9080500" cy="1069975"/>
          </a:xfrm>
        </p:spPr>
        <p:txBody>
          <a:bodyPr/>
          <a:lstStyle/>
          <a:p>
            <a:pPr algn="ctr">
              <a:defRPr/>
            </a:pPr>
            <a:r>
              <a:rPr lang="ru-RU" sz="1600" b="1" dirty="0" smtClean="0">
                <a:solidFill>
                  <a:srgbClr val="3E3F68"/>
                </a:solidFill>
                <a:latin typeface="Cambria" pitchFamily="18" charset="0"/>
                <a:ea typeface="+mn-ea"/>
                <a:cs typeface="Times New Roman" pitchFamily="18" charset="0"/>
              </a:rPr>
              <a:t>Порядок </a:t>
            </a:r>
            <a:r>
              <a:rPr lang="ru-RU" sz="1600" b="1" dirty="0">
                <a:solidFill>
                  <a:srgbClr val="3E3F68"/>
                </a:solidFill>
                <a:latin typeface="Cambria" pitchFamily="18" charset="0"/>
                <a:ea typeface="+mn-ea"/>
                <a:cs typeface="Times New Roman" pitchFamily="18" charset="0"/>
              </a:rPr>
              <a:t>финансового обеспечения выполнения государственного </a:t>
            </a:r>
            <a:r>
              <a:rPr lang="ru-RU" sz="1600" b="1" dirty="0" smtClean="0">
                <a:solidFill>
                  <a:srgbClr val="3E3F68"/>
                </a:solidFill>
                <a:latin typeface="Cambria" pitchFamily="18" charset="0"/>
                <a:ea typeface="+mn-ea"/>
                <a:cs typeface="Times New Roman" pitchFamily="18" charset="0"/>
              </a:rPr>
              <a:t>задания </a:t>
            </a:r>
            <a:br>
              <a:rPr lang="ru-RU" sz="1600" b="1" dirty="0" smtClean="0">
                <a:solidFill>
                  <a:srgbClr val="3E3F68"/>
                </a:solidFill>
                <a:latin typeface="Cambria" pitchFamily="18" charset="0"/>
                <a:ea typeface="+mn-ea"/>
                <a:cs typeface="Times New Roman" pitchFamily="18" charset="0"/>
              </a:rPr>
            </a:br>
            <a:r>
              <a:rPr lang="ru-RU" sz="1600" b="1" dirty="0" smtClean="0">
                <a:solidFill>
                  <a:srgbClr val="3E3F68"/>
                </a:solidFill>
                <a:latin typeface="Cambria" pitchFamily="18" charset="0"/>
                <a:ea typeface="+mn-ea"/>
                <a:cs typeface="Times New Roman" pitchFamily="18" charset="0"/>
              </a:rPr>
              <a:t>на </a:t>
            </a:r>
            <a:r>
              <a:rPr lang="ru-RU" sz="1600" b="1" dirty="0">
                <a:solidFill>
                  <a:srgbClr val="3E3F68"/>
                </a:solidFill>
                <a:latin typeface="Cambria" pitchFamily="18" charset="0"/>
                <a:ea typeface="+mn-ea"/>
                <a:cs typeface="Times New Roman" pitchFamily="18" charset="0"/>
              </a:rPr>
              <a:t>оказание </a:t>
            </a:r>
            <a:r>
              <a:rPr lang="ru-RU" sz="1600" b="1" dirty="0" smtClean="0">
                <a:solidFill>
                  <a:srgbClr val="3E3F68"/>
                </a:solidFill>
                <a:latin typeface="Cambria" pitchFamily="18" charset="0"/>
                <a:ea typeface="+mn-ea"/>
                <a:cs typeface="Times New Roman" pitchFamily="18" charset="0"/>
              </a:rPr>
              <a:t>государственных услуг </a:t>
            </a:r>
            <a:br>
              <a:rPr lang="ru-RU" sz="1600" b="1" dirty="0" smtClean="0">
                <a:solidFill>
                  <a:srgbClr val="3E3F68"/>
                </a:solidFill>
                <a:latin typeface="Cambria" pitchFamily="18" charset="0"/>
                <a:ea typeface="+mn-ea"/>
                <a:cs typeface="Times New Roman" pitchFamily="18" charset="0"/>
              </a:rPr>
            </a:br>
            <a:r>
              <a:rPr lang="ru-RU" sz="1600" b="1" u="sng" dirty="0" smtClean="0">
                <a:solidFill>
                  <a:srgbClr val="FF0000"/>
                </a:solidFill>
                <a:latin typeface="Cambria" pitchFamily="18" charset="0"/>
                <a:ea typeface="+mn-ea"/>
                <a:cs typeface="Times New Roman" pitchFamily="18" charset="0"/>
              </a:rPr>
              <a:t>федеральными государственными учреждениями</a:t>
            </a:r>
            <a:endParaRPr lang="ru-RU" altLang="ru-RU" sz="1600" b="1" u="sng" dirty="0">
              <a:solidFill>
                <a:srgbClr val="FF0000"/>
              </a:solidFill>
              <a:latin typeface="Cambria" pitchFamily="18" charset="0"/>
              <a:ea typeface="+mn-ea"/>
              <a:cs typeface="Times New Roman" pitchFamily="18" charset="0"/>
            </a:endParaRPr>
          </a:p>
        </p:txBody>
      </p:sp>
      <p:sp>
        <p:nvSpPr>
          <p:cNvPr id="58" name="Прямоугольник 57"/>
          <p:cNvSpPr/>
          <p:nvPr/>
        </p:nvSpPr>
        <p:spPr>
          <a:xfrm>
            <a:off x="3032878" y="1588654"/>
            <a:ext cx="3802923" cy="397768"/>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1050" b="1" dirty="0">
                <a:solidFill>
                  <a:srgbClr val="FF0000"/>
                </a:solidFill>
              </a:rPr>
              <a:t>Общие требования </a:t>
            </a:r>
            <a:r>
              <a:rPr lang="ru-RU" sz="1050" dirty="0"/>
              <a:t>к определению нормативных затрат на оказание государственных (муниципальных) услуг</a:t>
            </a:r>
          </a:p>
        </p:txBody>
      </p:sp>
      <p:sp>
        <p:nvSpPr>
          <p:cNvPr id="59" name="Скругленный прямоугольник 58"/>
          <p:cNvSpPr/>
          <p:nvPr/>
        </p:nvSpPr>
        <p:spPr bwMode="auto">
          <a:xfrm>
            <a:off x="7268884" y="1208583"/>
            <a:ext cx="2470832" cy="1161401"/>
          </a:xfrm>
          <a:prstGeom prst="roundRect">
            <a:avLst/>
          </a:prstGeom>
          <a:ln>
            <a:headEnd type="none" w="med" len="med"/>
            <a:tailEnd type="triangle" w="med" len="med"/>
          </a:ln>
        </p:spPr>
        <p:style>
          <a:lnRef idx="1">
            <a:schemeClr val="accent5"/>
          </a:lnRef>
          <a:fillRef idx="2">
            <a:schemeClr val="accent5"/>
          </a:fillRef>
          <a:effectRef idx="1">
            <a:schemeClr val="accent5"/>
          </a:effectRef>
          <a:fontRef idx="minor">
            <a:schemeClr val="dk1"/>
          </a:fontRef>
        </p:style>
        <p:txBody>
          <a:bodyPr vert="horz" wrap="none" lIns="91440" tIns="45720" rIns="91440" bIns="45720" numCol="1" rtlCol="0" anchor="ctr" anchorCtr="0" compatLnSpc="1">
            <a:prstTxWarp prst="textNoShape">
              <a:avLst/>
            </a:prstTxWarp>
          </a:bodyPr>
          <a:lstStyle/>
          <a:p>
            <a:pPr marL="177800" algn="ctr" eaLnBrk="0" hangingPunct="0">
              <a:tabLst>
                <a:tab pos="990600" algn="l"/>
              </a:tabLst>
            </a:pPr>
            <a:r>
              <a:rPr lang="ru-RU" sz="1000" b="1" dirty="0">
                <a:solidFill>
                  <a:schemeClr val="tx1"/>
                </a:solidFill>
              </a:rPr>
              <a:t>Нормативный метод:</a:t>
            </a:r>
          </a:p>
          <a:p>
            <a:pPr marL="177800" algn="ctr" eaLnBrk="0" hangingPunct="0">
              <a:tabLst>
                <a:tab pos="990600" algn="l"/>
              </a:tabLst>
            </a:pPr>
            <a:r>
              <a:rPr lang="ru-RU" sz="800" dirty="0"/>
              <a:t>При определении нормативных затрат </a:t>
            </a:r>
          </a:p>
          <a:p>
            <a:pPr marL="177800" algn="ctr" eaLnBrk="0" hangingPunct="0">
              <a:tabLst>
                <a:tab pos="990600" algn="l"/>
              </a:tabLst>
            </a:pPr>
            <a:r>
              <a:rPr lang="ru-RU" sz="800" dirty="0"/>
              <a:t>необходимо использовать </a:t>
            </a:r>
            <a:r>
              <a:rPr lang="ru-RU" sz="800" b="1" dirty="0"/>
              <a:t>нормативы (нормы)</a:t>
            </a:r>
            <a:r>
              <a:rPr lang="ru-RU" sz="800" dirty="0"/>
              <a:t>, </a:t>
            </a:r>
          </a:p>
          <a:p>
            <a:pPr marL="177800" algn="ctr" eaLnBrk="0" hangingPunct="0">
              <a:tabLst>
                <a:tab pos="990600" algn="l"/>
              </a:tabLst>
            </a:pPr>
            <a:r>
              <a:rPr lang="ru-RU" sz="800" dirty="0"/>
              <a:t>установленные федеральными законами, иными </a:t>
            </a:r>
          </a:p>
          <a:p>
            <a:pPr marL="177800" algn="ctr" eaLnBrk="0" hangingPunct="0">
              <a:tabLst>
                <a:tab pos="990600" algn="l"/>
              </a:tabLst>
            </a:pPr>
            <a:r>
              <a:rPr lang="ru-RU" sz="800" dirty="0"/>
              <a:t>нормативными правовыми актами, в том числе </a:t>
            </a:r>
          </a:p>
          <a:p>
            <a:pPr marL="177800" algn="ctr" eaLnBrk="0" hangingPunct="0">
              <a:tabLst>
                <a:tab pos="990600" algn="l"/>
              </a:tabLst>
            </a:pPr>
            <a:r>
              <a:rPr lang="ru-RU" sz="800" dirty="0"/>
              <a:t>федеральных органов исполнительной власти, </a:t>
            </a:r>
          </a:p>
          <a:p>
            <a:pPr marL="177800" algn="ctr" eaLnBrk="0" hangingPunct="0">
              <a:tabLst>
                <a:tab pos="990600" algn="l"/>
              </a:tabLst>
            </a:pPr>
            <a:r>
              <a:rPr lang="ru-RU" sz="800" dirty="0"/>
              <a:t>ГОСТами, СНиПами, СанПиНами, </a:t>
            </a:r>
          </a:p>
          <a:p>
            <a:pPr marL="177800" algn="ctr" eaLnBrk="0" hangingPunct="0">
              <a:tabLst>
                <a:tab pos="990600" algn="l"/>
              </a:tabLst>
            </a:pPr>
            <a:r>
              <a:rPr lang="ru-RU" sz="800" dirty="0"/>
              <a:t>федеральными стандартами и регламентами </a:t>
            </a:r>
            <a:r>
              <a:rPr lang="ru-RU" sz="800" dirty="0" smtClean="0"/>
              <a:t> </a:t>
            </a:r>
          </a:p>
          <a:p>
            <a:pPr marL="177800" algn="ctr" eaLnBrk="0" hangingPunct="0">
              <a:tabLst>
                <a:tab pos="990600" algn="l"/>
              </a:tabLst>
            </a:pPr>
            <a:r>
              <a:rPr lang="ru-RU" sz="800" dirty="0" smtClean="0"/>
              <a:t>(паспортами) оказания </a:t>
            </a:r>
            <a:r>
              <a:rPr lang="ru-RU" sz="800" dirty="0"/>
              <a:t>государственных услуг</a:t>
            </a:r>
            <a:endParaRPr lang="ru-RU" sz="800" dirty="0">
              <a:solidFill>
                <a:schemeClr val="tx1"/>
              </a:solidFill>
            </a:endParaRPr>
          </a:p>
        </p:txBody>
      </p:sp>
      <p:cxnSp>
        <p:nvCxnSpPr>
          <p:cNvPr id="60" name="Прямая со стрелкой 59"/>
          <p:cNvCxnSpPr>
            <a:stCxn id="59" idx="1"/>
            <a:endCxn id="58" idx="3"/>
          </p:cNvCxnSpPr>
          <p:nvPr/>
        </p:nvCxnSpPr>
        <p:spPr bwMode="auto">
          <a:xfrm flipH="1" flipV="1">
            <a:off x="6835801" y="1787538"/>
            <a:ext cx="433083" cy="1746"/>
          </a:xfrm>
          <a:prstGeom prst="straightConnector1">
            <a:avLst/>
          </a:prstGeom>
          <a:solidFill>
            <a:schemeClr val="accent1"/>
          </a:solidFill>
          <a:ln w="28575" cap="flat" cmpd="sng" algn="ctr">
            <a:solidFill>
              <a:schemeClr val="accent1"/>
            </a:solidFill>
            <a:prstDash val="solid"/>
            <a:round/>
            <a:headEnd type="none" w="med" len="med"/>
            <a:tailEnd type="arrow"/>
          </a:ln>
          <a:effectLst/>
        </p:spPr>
      </p:cxnSp>
      <p:sp>
        <p:nvSpPr>
          <p:cNvPr id="61" name="Скругленный прямоугольник 60"/>
          <p:cNvSpPr/>
          <p:nvPr/>
        </p:nvSpPr>
        <p:spPr bwMode="auto">
          <a:xfrm>
            <a:off x="253819" y="1588657"/>
            <a:ext cx="2418269" cy="389613"/>
          </a:xfrm>
          <a:prstGeom prst="roundRect">
            <a:avLst/>
          </a:prstGeom>
          <a:ln>
            <a:headEnd type="none" w="med" len="med"/>
            <a:tailEnd type="triangle" w="med" len="med"/>
          </a:ln>
        </p:spPr>
        <p:style>
          <a:lnRef idx="1">
            <a:schemeClr val="accent5"/>
          </a:lnRef>
          <a:fillRef idx="2">
            <a:schemeClr val="accent5"/>
          </a:fillRef>
          <a:effectRef idx="1">
            <a:schemeClr val="accent5"/>
          </a:effectRef>
          <a:fontRef idx="minor">
            <a:schemeClr val="dk1"/>
          </a:fontRef>
        </p:style>
        <p:txBody>
          <a:bodyPr vert="horz" wrap="none" lIns="91440" tIns="45720" rIns="91440" bIns="45720" numCol="1" rtlCol="0" anchor="ctr" anchorCtr="0" compatLnSpc="1">
            <a:prstTxWarp prst="textNoShape">
              <a:avLst/>
            </a:prstTxWarp>
          </a:bodyPr>
          <a:lstStyle/>
          <a:p>
            <a:pPr algn="ctr" eaLnBrk="0" hangingPunct="0"/>
            <a:r>
              <a:rPr lang="ru-RU" sz="1200" dirty="0"/>
              <a:t>Статья </a:t>
            </a:r>
            <a:r>
              <a:rPr lang="ru-RU" sz="1200" b="1" dirty="0">
                <a:solidFill>
                  <a:srgbClr val="FF0000"/>
                </a:solidFill>
              </a:rPr>
              <a:t>69.2</a:t>
            </a:r>
            <a:r>
              <a:rPr lang="ru-RU" sz="1200" dirty="0"/>
              <a:t> Бюджетного кодекса </a:t>
            </a:r>
            <a:endParaRPr lang="ru-RU" sz="1200" dirty="0" smtClean="0"/>
          </a:p>
          <a:p>
            <a:pPr algn="ctr" eaLnBrk="0" hangingPunct="0"/>
            <a:r>
              <a:rPr lang="ru-RU" sz="1200" dirty="0" smtClean="0"/>
              <a:t>Российской </a:t>
            </a:r>
            <a:r>
              <a:rPr lang="ru-RU" sz="1200" dirty="0"/>
              <a:t>Федерации</a:t>
            </a:r>
            <a:endParaRPr kumimoji="0" lang="ru-RU" sz="1200" b="0" i="0" u="none" strike="noStrike" cap="none" normalizeH="0" baseline="0" dirty="0" smtClean="0">
              <a:ln>
                <a:noFill/>
              </a:ln>
              <a:solidFill>
                <a:schemeClr val="tx1"/>
              </a:solidFill>
              <a:effectLst/>
              <a:latin typeface="Times New Roman" pitchFamily="18" charset="0"/>
            </a:endParaRPr>
          </a:p>
        </p:txBody>
      </p:sp>
      <p:cxnSp>
        <p:nvCxnSpPr>
          <p:cNvPr id="62" name="Прямая со стрелкой 61"/>
          <p:cNvCxnSpPr>
            <a:stCxn id="61" idx="3"/>
          </p:cNvCxnSpPr>
          <p:nvPr/>
        </p:nvCxnSpPr>
        <p:spPr bwMode="auto">
          <a:xfrm flipV="1">
            <a:off x="2672087" y="1783463"/>
            <a:ext cx="360790" cy="1"/>
          </a:xfrm>
          <a:prstGeom prst="straightConnector1">
            <a:avLst/>
          </a:prstGeom>
          <a:solidFill>
            <a:schemeClr val="accent1"/>
          </a:solidFill>
          <a:ln w="28575" cap="flat" cmpd="sng" algn="ctr">
            <a:solidFill>
              <a:schemeClr val="accent1"/>
            </a:solidFill>
            <a:prstDash val="solid"/>
            <a:round/>
            <a:headEnd type="none" w="med" len="med"/>
            <a:tailEnd type="arrow"/>
          </a:ln>
          <a:effectLst/>
        </p:spPr>
      </p:cxnSp>
      <p:sp>
        <p:nvSpPr>
          <p:cNvPr id="38" name="Прямоугольник 37"/>
          <p:cNvSpPr/>
          <p:nvPr/>
        </p:nvSpPr>
        <p:spPr>
          <a:xfrm>
            <a:off x="541174" y="2341185"/>
            <a:ext cx="1840629" cy="616612"/>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1050" b="1" dirty="0" smtClean="0">
                <a:solidFill>
                  <a:srgbClr val="FF0000"/>
                </a:solidFill>
              </a:rPr>
              <a:t>Порядок</a:t>
            </a:r>
            <a:r>
              <a:rPr lang="ru-RU" sz="1050" dirty="0" smtClean="0"/>
              <a:t> финансового обеспечения выполнения государственного задания</a:t>
            </a:r>
            <a:endParaRPr lang="ru-RU" sz="1050" dirty="0"/>
          </a:p>
        </p:txBody>
      </p:sp>
      <p:sp>
        <p:nvSpPr>
          <p:cNvPr id="10" name="Скругленный прямоугольник 9"/>
          <p:cNvSpPr/>
          <p:nvPr/>
        </p:nvSpPr>
        <p:spPr>
          <a:xfrm>
            <a:off x="3297270" y="2448889"/>
            <a:ext cx="3280843" cy="397768"/>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ru-RU" dirty="0" smtClean="0"/>
              <a:t>Базовые нормативы затрат</a:t>
            </a:r>
          </a:p>
          <a:p>
            <a:pPr algn="ctr"/>
            <a:r>
              <a:rPr lang="ru-RU" sz="1100" dirty="0" smtClean="0"/>
              <a:t>Отраслевые корректирующие коэффициенты</a:t>
            </a:r>
            <a:endParaRPr lang="ru-RU" sz="1100" dirty="0"/>
          </a:p>
        </p:txBody>
      </p:sp>
      <p:cxnSp>
        <p:nvCxnSpPr>
          <p:cNvPr id="48" name="Прямая со стрелкой 47"/>
          <p:cNvCxnSpPr>
            <a:stCxn id="38" idx="3"/>
            <a:endCxn id="10" idx="1"/>
          </p:cNvCxnSpPr>
          <p:nvPr/>
        </p:nvCxnSpPr>
        <p:spPr bwMode="auto">
          <a:xfrm flipV="1">
            <a:off x="2381803" y="2647773"/>
            <a:ext cx="915467" cy="1718"/>
          </a:xfrm>
          <a:prstGeom prst="straightConnector1">
            <a:avLst/>
          </a:prstGeom>
          <a:solidFill>
            <a:schemeClr val="accent1"/>
          </a:solidFill>
          <a:ln w="28575" cap="flat" cmpd="sng" algn="ctr">
            <a:solidFill>
              <a:schemeClr val="accent1"/>
            </a:solidFill>
            <a:prstDash val="solid"/>
            <a:round/>
            <a:headEnd type="none" w="med" len="med"/>
            <a:tailEnd type="arrow"/>
          </a:ln>
          <a:effectLst/>
        </p:spPr>
      </p:cxnSp>
      <p:sp>
        <p:nvSpPr>
          <p:cNvPr id="54" name="Скругленный прямоугольник 53"/>
          <p:cNvSpPr/>
          <p:nvPr/>
        </p:nvSpPr>
        <p:spPr bwMode="auto">
          <a:xfrm>
            <a:off x="2137688" y="3956006"/>
            <a:ext cx="2536965" cy="360040"/>
          </a:xfrm>
          <a:prstGeom prst="roundRect">
            <a:avLst/>
          </a:prstGeom>
          <a:ln>
            <a:headEnd type="none" w="med" len="med"/>
            <a:tailEnd type="triangl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latin typeface="Times New Roman" pitchFamily="18" charset="0"/>
              </a:rPr>
              <a:t>Нормативные затраты на </a:t>
            </a:r>
          </a:p>
          <a:p>
            <a:pPr marL="0" marR="0" indent="0" algn="ctr"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latin typeface="Times New Roman" pitchFamily="18" charset="0"/>
              </a:rPr>
              <a:t>оказание государственной услуги</a:t>
            </a:r>
          </a:p>
        </p:txBody>
      </p:sp>
      <p:sp>
        <p:nvSpPr>
          <p:cNvPr id="55" name="Скругленный прямоугольник 54"/>
          <p:cNvSpPr/>
          <p:nvPr/>
        </p:nvSpPr>
        <p:spPr bwMode="auto">
          <a:xfrm>
            <a:off x="2137687" y="4836020"/>
            <a:ext cx="2536966" cy="360040"/>
          </a:xfrm>
          <a:prstGeom prst="roundRect">
            <a:avLst/>
          </a:prstGeom>
          <a:ln>
            <a:headEnd type="none" w="med" len="med"/>
            <a:tailEnd type="triangl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latin typeface="Times New Roman" pitchFamily="18" charset="0"/>
              </a:rPr>
              <a:t>Нормативные затраты на </a:t>
            </a:r>
          </a:p>
          <a:p>
            <a:pPr marL="0" marR="0" indent="0" algn="ctr"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latin typeface="Times New Roman" pitchFamily="18" charset="0"/>
              </a:rPr>
              <a:t>выполнение работ</a:t>
            </a:r>
          </a:p>
        </p:txBody>
      </p:sp>
      <p:sp>
        <p:nvSpPr>
          <p:cNvPr id="57" name="Скругленный прямоугольник 56"/>
          <p:cNvSpPr/>
          <p:nvPr/>
        </p:nvSpPr>
        <p:spPr bwMode="auto">
          <a:xfrm>
            <a:off x="7523479" y="2481570"/>
            <a:ext cx="2292325" cy="588199"/>
          </a:xfrm>
          <a:prstGeom prst="roundRect">
            <a:avLst/>
          </a:prstGeom>
          <a:ln>
            <a:headEnd type="none" w="med" len="med"/>
            <a:tailEnd type="triangle" w="med" len="med"/>
          </a:ln>
        </p:spPr>
        <p:style>
          <a:lnRef idx="1">
            <a:schemeClr val="accent5"/>
          </a:lnRef>
          <a:fillRef idx="2">
            <a:schemeClr val="accent5"/>
          </a:fillRef>
          <a:effectRef idx="1">
            <a:schemeClr val="accent5"/>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rPr>
              <a:t>Утверждаются </a:t>
            </a:r>
            <a:r>
              <a:rPr kumimoji="0" lang="ru-RU" sz="1200" b="0" i="0" u="none" strike="noStrike" cap="none" normalizeH="0" baseline="0" dirty="0" err="1" smtClean="0">
                <a:ln>
                  <a:noFill/>
                </a:ln>
                <a:solidFill>
                  <a:schemeClr val="tx1"/>
                </a:solidFill>
                <a:effectLst/>
                <a:latin typeface="Times New Roman" pitchFamily="18" charset="0"/>
              </a:rPr>
              <a:t>ФОИВом</a:t>
            </a:r>
            <a:r>
              <a:rPr kumimoji="0" lang="ru-RU" sz="1200" b="0" i="0" u="none" strike="noStrike" cap="none" normalizeH="0" baseline="0" dirty="0" smtClean="0">
                <a:ln>
                  <a:noFill/>
                </a:ln>
                <a:solidFill>
                  <a:schemeClr val="tx1"/>
                </a:solidFill>
                <a:effectLst/>
                <a:latin typeface="Times New Roman" pitchFamily="18" charset="0"/>
              </a:rPr>
              <a:t>, </a:t>
            </a:r>
          </a:p>
          <a:p>
            <a:pPr marL="0" marR="0" indent="0" algn="ctr"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rPr>
              <a:t>утвердившим </a:t>
            </a:r>
          </a:p>
          <a:p>
            <a:pPr marL="0" marR="0" indent="0" algn="ctr"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rPr>
              <a:t>базовый (отраслевой) перечень</a:t>
            </a:r>
          </a:p>
        </p:txBody>
      </p:sp>
      <p:cxnSp>
        <p:nvCxnSpPr>
          <p:cNvPr id="90" name="Прямая со стрелкой 89"/>
          <p:cNvCxnSpPr>
            <a:stCxn id="57" idx="1"/>
            <a:endCxn id="47" idx="3"/>
          </p:cNvCxnSpPr>
          <p:nvPr/>
        </p:nvCxnSpPr>
        <p:spPr bwMode="auto">
          <a:xfrm flipH="1" flipV="1">
            <a:off x="6696293" y="2775284"/>
            <a:ext cx="827186" cy="386"/>
          </a:xfrm>
          <a:prstGeom prst="straightConnector1">
            <a:avLst/>
          </a:prstGeom>
          <a:solidFill>
            <a:schemeClr val="accent1"/>
          </a:solidFill>
          <a:ln w="28575" cap="flat" cmpd="sng" algn="ctr">
            <a:solidFill>
              <a:schemeClr val="accent1"/>
            </a:solidFill>
            <a:prstDash val="solid"/>
            <a:round/>
            <a:headEnd type="none" w="med" len="med"/>
            <a:tailEnd type="arrow"/>
          </a:ln>
          <a:effectLst/>
        </p:spPr>
      </p:cxnSp>
      <p:sp>
        <p:nvSpPr>
          <p:cNvPr id="95" name="Скругленный прямоугольник 94"/>
          <p:cNvSpPr/>
          <p:nvPr/>
        </p:nvSpPr>
        <p:spPr>
          <a:xfrm>
            <a:off x="3760246" y="3355468"/>
            <a:ext cx="3525371" cy="397768"/>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ru-RU" sz="1100" dirty="0"/>
          </a:p>
        </p:txBody>
      </p:sp>
      <p:sp>
        <p:nvSpPr>
          <p:cNvPr id="96" name="Скругленный прямоугольник 95"/>
          <p:cNvSpPr/>
          <p:nvPr/>
        </p:nvSpPr>
        <p:spPr>
          <a:xfrm>
            <a:off x="3648725" y="3296378"/>
            <a:ext cx="3587133" cy="397768"/>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ru-RU" sz="1100" dirty="0"/>
          </a:p>
        </p:txBody>
      </p:sp>
      <p:sp>
        <p:nvSpPr>
          <p:cNvPr id="97" name="Скругленный прямоугольник 96"/>
          <p:cNvSpPr/>
          <p:nvPr/>
        </p:nvSpPr>
        <p:spPr>
          <a:xfrm>
            <a:off x="3583408" y="3227957"/>
            <a:ext cx="3587133" cy="397768"/>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ru-RU" sz="1100" dirty="0" smtClean="0"/>
              <a:t>Территориальные корректирующие коэффициенты</a:t>
            </a:r>
            <a:endParaRPr lang="ru-RU" sz="1100" dirty="0"/>
          </a:p>
        </p:txBody>
      </p:sp>
      <p:sp>
        <p:nvSpPr>
          <p:cNvPr id="98" name="Скругленный прямоугольник 97"/>
          <p:cNvSpPr/>
          <p:nvPr/>
        </p:nvSpPr>
        <p:spPr bwMode="auto">
          <a:xfrm>
            <a:off x="7523479" y="3302324"/>
            <a:ext cx="2216237" cy="504056"/>
          </a:xfrm>
          <a:prstGeom prst="roundRect">
            <a:avLst/>
          </a:prstGeom>
          <a:ln>
            <a:headEnd type="none" w="med" len="med"/>
            <a:tailEnd type="triangle" w="med" len="med"/>
          </a:ln>
        </p:spPr>
        <p:style>
          <a:lnRef idx="1">
            <a:schemeClr val="accent5"/>
          </a:lnRef>
          <a:fillRef idx="2">
            <a:schemeClr val="accent5"/>
          </a:fillRef>
          <a:effectRef idx="1">
            <a:schemeClr val="accent5"/>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rPr>
              <a:t>Утверждает орган-учредитель</a:t>
            </a:r>
          </a:p>
        </p:txBody>
      </p:sp>
      <p:cxnSp>
        <p:nvCxnSpPr>
          <p:cNvPr id="99" name="Прямая со стрелкой 98"/>
          <p:cNvCxnSpPr>
            <a:stCxn id="98" idx="1"/>
            <a:endCxn id="95" idx="3"/>
          </p:cNvCxnSpPr>
          <p:nvPr/>
        </p:nvCxnSpPr>
        <p:spPr bwMode="auto">
          <a:xfrm flipH="1">
            <a:off x="7285617" y="3554352"/>
            <a:ext cx="237862" cy="0"/>
          </a:xfrm>
          <a:prstGeom prst="straightConnector1">
            <a:avLst/>
          </a:prstGeom>
          <a:solidFill>
            <a:schemeClr val="accent1"/>
          </a:solidFill>
          <a:ln w="28575" cap="flat" cmpd="sng" algn="ctr">
            <a:solidFill>
              <a:schemeClr val="accent1"/>
            </a:solidFill>
            <a:prstDash val="solid"/>
            <a:round/>
            <a:headEnd type="none" w="med" len="med"/>
            <a:tailEnd type="arrow"/>
          </a:ln>
          <a:effectLst/>
        </p:spPr>
      </p:cxnSp>
      <p:cxnSp>
        <p:nvCxnSpPr>
          <p:cNvPr id="37" name="Соединительная линия уступом 36"/>
          <p:cNvCxnSpPr>
            <a:stCxn id="47" idx="2"/>
            <a:endCxn id="54" idx="0"/>
          </p:cNvCxnSpPr>
          <p:nvPr/>
        </p:nvCxnSpPr>
        <p:spPr>
          <a:xfrm rot="5400000">
            <a:off x="3740103" y="2640237"/>
            <a:ext cx="981838" cy="1649701"/>
          </a:xfrm>
          <a:prstGeom prst="bentConnector3">
            <a:avLst>
              <a:gd name="adj1" fmla="val 12937"/>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42" name="Соединительная линия уступом 41"/>
          <p:cNvCxnSpPr>
            <a:stCxn id="97" idx="1"/>
            <a:endCxn id="54" idx="0"/>
          </p:cNvCxnSpPr>
          <p:nvPr/>
        </p:nvCxnSpPr>
        <p:spPr>
          <a:xfrm rot="10800000" flipV="1">
            <a:off x="3406172" y="3426840"/>
            <a:ext cx="177237" cy="529165"/>
          </a:xfrm>
          <a:prstGeom prst="bentConnector2">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104" name="Соединительная линия уступом 103"/>
          <p:cNvCxnSpPr>
            <a:stCxn id="38" idx="2"/>
            <a:endCxn id="54" idx="1"/>
          </p:cNvCxnSpPr>
          <p:nvPr/>
        </p:nvCxnSpPr>
        <p:spPr>
          <a:xfrm rot="16200000" flipH="1">
            <a:off x="1210474" y="3208811"/>
            <a:ext cx="1178229" cy="676199"/>
          </a:xfrm>
          <a:prstGeom prst="bentConnector2">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06" name="Скругленный прямоугольник 105"/>
          <p:cNvSpPr/>
          <p:nvPr/>
        </p:nvSpPr>
        <p:spPr bwMode="auto">
          <a:xfrm>
            <a:off x="5797244" y="3886816"/>
            <a:ext cx="2216237" cy="504056"/>
          </a:xfrm>
          <a:prstGeom prst="roundRect">
            <a:avLst/>
          </a:prstGeom>
          <a:ln>
            <a:headEnd type="none" w="med" len="med"/>
            <a:tailEnd type="triangle" w="med" len="med"/>
          </a:ln>
        </p:spPr>
        <p:style>
          <a:lnRef idx="1">
            <a:schemeClr val="accent5"/>
          </a:lnRef>
          <a:fillRef idx="2">
            <a:schemeClr val="accent5"/>
          </a:fillRef>
          <a:effectRef idx="1">
            <a:schemeClr val="accent5"/>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rPr>
              <a:t>Рассчитывает орган-учредитель</a:t>
            </a:r>
          </a:p>
        </p:txBody>
      </p:sp>
      <p:cxnSp>
        <p:nvCxnSpPr>
          <p:cNvPr id="107" name="Прямая со стрелкой 106"/>
          <p:cNvCxnSpPr>
            <a:stCxn id="106" idx="1"/>
            <a:endCxn id="54" idx="3"/>
          </p:cNvCxnSpPr>
          <p:nvPr/>
        </p:nvCxnSpPr>
        <p:spPr bwMode="auto">
          <a:xfrm flipH="1" flipV="1">
            <a:off x="4674653" y="4136026"/>
            <a:ext cx="1122591" cy="2818"/>
          </a:xfrm>
          <a:prstGeom prst="straightConnector1">
            <a:avLst/>
          </a:prstGeom>
          <a:solidFill>
            <a:schemeClr val="accent1"/>
          </a:solidFill>
          <a:ln w="28575" cap="flat" cmpd="sng" algn="ctr">
            <a:solidFill>
              <a:schemeClr val="accent1"/>
            </a:solidFill>
            <a:prstDash val="solid"/>
            <a:round/>
            <a:headEnd type="none" w="med" len="med"/>
            <a:tailEnd type="arrow"/>
          </a:ln>
          <a:effectLst/>
        </p:spPr>
      </p:cxnSp>
      <p:cxnSp>
        <p:nvCxnSpPr>
          <p:cNvPr id="109" name="Прямая со стрелкой 108"/>
          <p:cNvCxnSpPr>
            <a:stCxn id="106" idx="1"/>
            <a:endCxn id="55" idx="3"/>
          </p:cNvCxnSpPr>
          <p:nvPr/>
        </p:nvCxnSpPr>
        <p:spPr bwMode="auto">
          <a:xfrm flipH="1">
            <a:off x="4674653" y="4138844"/>
            <a:ext cx="1122591" cy="877196"/>
          </a:xfrm>
          <a:prstGeom prst="straightConnector1">
            <a:avLst/>
          </a:prstGeom>
          <a:solidFill>
            <a:schemeClr val="accent1"/>
          </a:solidFill>
          <a:ln w="28575" cap="flat" cmpd="sng" algn="ctr">
            <a:solidFill>
              <a:schemeClr val="accent1"/>
            </a:solidFill>
            <a:prstDash val="solid"/>
            <a:round/>
            <a:headEnd type="none" w="med" len="med"/>
            <a:tailEnd type="arrow"/>
          </a:ln>
          <a:effectLst/>
        </p:spPr>
      </p:cxnSp>
      <p:sp>
        <p:nvSpPr>
          <p:cNvPr id="126" name="Скругленный прямоугольник 125"/>
          <p:cNvSpPr/>
          <p:nvPr/>
        </p:nvSpPr>
        <p:spPr bwMode="auto">
          <a:xfrm>
            <a:off x="2147420" y="4392611"/>
            <a:ext cx="2536966" cy="360040"/>
          </a:xfrm>
          <a:prstGeom prst="roundRect">
            <a:avLst/>
          </a:prstGeom>
          <a:ln>
            <a:headEnd type="none" w="med" len="med"/>
            <a:tailEnd type="triangl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latin typeface="Times New Roman" pitchFamily="18" charset="0"/>
              </a:rPr>
              <a:t>Затраты на </a:t>
            </a:r>
          </a:p>
          <a:p>
            <a:pPr marL="0" marR="0" indent="0" algn="ctr"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latin typeface="Times New Roman" pitchFamily="18" charset="0"/>
              </a:rPr>
              <a:t>уплату налогов</a:t>
            </a:r>
          </a:p>
        </p:txBody>
      </p:sp>
      <p:cxnSp>
        <p:nvCxnSpPr>
          <p:cNvPr id="127" name="Прямая со стрелкой 126"/>
          <p:cNvCxnSpPr>
            <a:stCxn id="106" idx="1"/>
            <a:endCxn id="126" idx="3"/>
          </p:cNvCxnSpPr>
          <p:nvPr/>
        </p:nvCxnSpPr>
        <p:spPr bwMode="auto">
          <a:xfrm flipH="1">
            <a:off x="4684386" y="4138844"/>
            <a:ext cx="1112858" cy="433787"/>
          </a:xfrm>
          <a:prstGeom prst="straightConnector1">
            <a:avLst/>
          </a:prstGeom>
          <a:solidFill>
            <a:schemeClr val="accent1"/>
          </a:solidFill>
          <a:ln w="28575" cap="flat" cmpd="sng" algn="ctr">
            <a:solidFill>
              <a:schemeClr val="accent1"/>
            </a:solidFill>
            <a:prstDash val="solid"/>
            <a:round/>
            <a:headEnd type="none" w="med" len="med"/>
            <a:tailEnd type="arrow"/>
          </a:ln>
          <a:effectLst/>
        </p:spPr>
      </p:cxnSp>
      <p:sp>
        <p:nvSpPr>
          <p:cNvPr id="146" name="Овал 145"/>
          <p:cNvSpPr/>
          <p:nvPr/>
        </p:nvSpPr>
        <p:spPr>
          <a:xfrm>
            <a:off x="253819" y="5934265"/>
            <a:ext cx="3719761" cy="858434"/>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ru-RU" sz="1000" b="1" dirty="0"/>
              <a:t>не применяются </a:t>
            </a:r>
            <a:r>
              <a:rPr lang="ru-RU" sz="1000" dirty="0"/>
              <a:t>при расчете объема финансового обеспечения </a:t>
            </a:r>
            <a:r>
              <a:rPr lang="ru-RU" sz="1000" dirty="0" smtClean="0"/>
              <a:t>начиная  </a:t>
            </a:r>
            <a:r>
              <a:rPr lang="ru-RU" sz="1000" dirty="0"/>
              <a:t>с государственного задания на </a:t>
            </a:r>
            <a:r>
              <a:rPr lang="ru-RU" sz="1000" dirty="0" smtClean="0"/>
              <a:t>2019 </a:t>
            </a:r>
            <a:r>
              <a:rPr lang="ru-RU" sz="1000" dirty="0"/>
              <a:t>год и на плановый период </a:t>
            </a:r>
            <a:r>
              <a:rPr lang="ru-RU" sz="1000" dirty="0" smtClean="0"/>
              <a:t>2020 </a:t>
            </a:r>
            <a:r>
              <a:rPr lang="ru-RU" sz="1000" dirty="0"/>
              <a:t>и </a:t>
            </a:r>
            <a:r>
              <a:rPr lang="ru-RU" sz="1000" dirty="0" smtClean="0"/>
              <a:t>2021 </a:t>
            </a:r>
            <a:r>
              <a:rPr lang="ru-RU" sz="1000" dirty="0"/>
              <a:t>годов</a:t>
            </a:r>
          </a:p>
        </p:txBody>
      </p:sp>
      <p:sp>
        <p:nvSpPr>
          <p:cNvPr id="163" name="Овал 162"/>
          <p:cNvSpPr/>
          <p:nvPr/>
        </p:nvSpPr>
        <p:spPr>
          <a:xfrm>
            <a:off x="5970765" y="4554124"/>
            <a:ext cx="3935235" cy="1064397"/>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ru-RU" sz="1000" dirty="0" smtClean="0"/>
              <a:t>Объем финансового обеспечения </a:t>
            </a:r>
            <a:r>
              <a:rPr lang="ru-RU" sz="1000" dirty="0"/>
              <a:t>выполнения государственного задания </a:t>
            </a:r>
            <a:endParaRPr lang="ru-RU" sz="1000" dirty="0" smtClean="0"/>
          </a:p>
          <a:p>
            <a:pPr algn="ctr"/>
            <a:r>
              <a:rPr lang="ru-RU" sz="1000" b="1" dirty="0" smtClean="0"/>
              <a:t>не может превышать бюджетные ассигнования</a:t>
            </a:r>
            <a:r>
              <a:rPr lang="ru-RU" sz="1000" dirty="0" smtClean="0"/>
              <a:t>, предусмотренные </a:t>
            </a:r>
            <a:r>
              <a:rPr lang="ru-RU" sz="1000" dirty="0"/>
              <a:t>в федеральном бюджете на указанные </a:t>
            </a:r>
            <a:r>
              <a:rPr lang="ru-RU" sz="1000" dirty="0" smtClean="0"/>
              <a:t>цели</a:t>
            </a:r>
            <a:endParaRPr lang="ru-RU" sz="1000" dirty="0"/>
          </a:p>
        </p:txBody>
      </p:sp>
      <p:sp>
        <p:nvSpPr>
          <p:cNvPr id="39" name="Скругленный прямоугольник 38"/>
          <p:cNvSpPr/>
          <p:nvPr/>
        </p:nvSpPr>
        <p:spPr bwMode="auto">
          <a:xfrm>
            <a:off x="2140791" y="5268350"/>
            <a:ext cx="2536966" cy="360040"/>
          </a:xfrm>
          <a:prstGeom prst="roundRect">
            <a:avLst/>
          </a:prstGeom>
          <a:ln>
            <a:headEnd type="none" w="med" len="med"/>
            <a:tailEnd type="triangl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latin typeface="Times New Roman" pitchFamily="18" charset="0"/>
              </a:rPr>
              <a:t>Затраты на </a:t>
            </a:r>
          </a:p>
          <a:p>
            <a:pPr marL="0" marR="0" indent="0" algn="ctr"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latin typeface="Times New Roman" pitchFamily="18" charset="0"/>
              </a:rPr>
              <a:t>содержание неиспользуемого имущества</a:t>
            </a:r>
          </a:p>
        </p:txBody>
      </p:sp>
      <p:cxnSp>
        <p:nvCxnSpPr>
          <p:cNvPr id="40" name="Соединительная линия уступом 39"/>
          <p:cNvCxnSpPr>
            <a:endCxn id="39" idx="1"/>
          </p:cNvCxnSpPr>
          <p:nvPr/>
        </p:nvCxnSpPr>
        <p:spPr>
          <a:xfrm rot="16200000" flipH="1">
            <a:off x="594898" y="3902477"/>
            <a:ext cx="2417052" cy="674734"/>
          </a:xfrm>
          <a:prstGeom prst="bentConnector2">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43" name="Прямая со стрелкой 42"/>
          <p:cNvCxnSpPr>
            <a:stCxn id="106" idx="1"/>
            <a:endCxn id="39" idx="3"/>
          </p:cNvCxnSpPr>
          <p:nvPr/>
        </p:nvCxnSpPr>
        <p:spPr bwMode="auto">
          <a:xfrm flipH="1">
            <a:off x="4677757" y="4138844"/>
            <a:ext cx="1119487" cy="1309526"/>
          </a:xfrm>
          <a:prstGeom prst="straightConnector1">
            <a:avLst/>
          </a:prstGeom>
          <a:solidFill>
            <a:schemeClr val="accent1"/>
          </a:solidFill>
          <a:ln w="28575" cap="flat" cmpd="sng" algn="ctr">
            <a:solidFill>
              <a:schemeClr val="accent1"/>
            </a:solidFill>
            <a:prstDash val="solid"/>
            <a:round/>
            <a:headEnd type="none" w="med" len="med"/>
            <a:tailEnd type="arrow"/>
          </a:ln>
          <a:effectLst/>
        </p:spPr>
      </p:cxnSp>
      <p:cxnSp>
        <p:nvCxnSpPr>
          <p:cNvPr id="9" name="Прямая соединительная линия 8"/>
          <p:cNvCxnSpPr/>
          <p:nvPr/>
        </p:nvCxnSpPr>
        <p:spPr>
          <a:xfrm>
            <a:off x="3293506" y="2698452"/>
            <a:ext cx="3284607" cy="547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51" name="Овал 50"/>
          <p:cNvSpPr/>
          <p:nvPr/>
        </p:nvSpPr>
        <p:spPr>
          <a:xfrm>
            <a:off x="4243358" y="5693707"/>
            <a:ext cx="5496358" cy="1064397"/>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ru-RU" sz="1000" dirty="0" smtClean="0"/>
              <a:t>Применение </a:t>
            </a:r>
            <a:r>
              <a:rPr lang="ru-RU" sz="1000" b="1" dirty="0" smtClean="0"/>
              <a:t>коэффициентов выравнивания,</a:t>
            </a:r>
            <a:r>
              <a:rPr lang="ru-RU" sz="1000" dirty="0" smtClean="0"/>
              <a:t> </a:t>
            </a:r>
            <a:r>
              <a:rPr lang="ru-RU" sz="1000" dirty="0"/>
              <a:t>определяемых в соответствии с методическими рекомендациями, установленными Минфином </a:t>
            </a:r>
            <a:r>
              <a:rPr lang="ru-RU" sz="1000" dirty="0" smtClean="0"/>
              <a:t>России, </a:t>
            </a:r>
          </a:p>
          <a:p>
            <a:pPr algn="ctr"/>
            <a:r>
              <a:rPr lang="ru-RU" sz="1000" dirty="0" smtClean="0"/>
              <a:t>в целях доведения </a:t>
            </a:r>
            <a:r>
              <a:rPr lang="ru-RU" sz="1000" dirty="0"/>
              <a:t>объема финансового обеспечения выполнения государственного </a:t>
            </a:r>
            <a:r>
              <a:rPr lang="ru-RU" sz="1000" dirty="0" smtClean="0"/>
              <a:t>задания до </a:t>
            </a:r>
            <a:r>
              <a:rPr lang="ru-RU" sz="1000" dirty="0"/>
              <a:t>уровня финансового обеспечения в текущем финансовом </a:t>
            </a:r>
            <a:r>
              <a:rPr lang="ru-RU" sz="1000" dirty="0" smtClean="0"/>
              <a:t>году </a:t>
            </a:r>
            <a:endParaRPr lang="ru-RU" sz="1000" dirty="0"/>
          </a:p>
        </p:txBody>
      </p:sp>
      <p:sp>
        <p:nvSpPr>
          <p:cNvPr id="2" name="Номер слайда 1"/>
          <p:cNvSpPr>
            <a:spLocks noGrp="1"/>
          </p:cNvSpPr>
          <p:nvPr>
            <p:ph type="sldNum" sz="quarter" idx="11"/>
          </p:nvPr>
        </p:nvSpPr>
        <p:spPr/>
        <p:txBody>
          <a:bodyPr/>
          <a:lstStyle/>
          <a:p>
            <a:pPr>
              <a:defRPr/>
            </a:pPr>
            <a:fld id="{600509AA-641A-4254-A23D-E1AAE0F50160}" type="slidenum">
              <a:rPr lang="ru-RU" smtClean="0"/>
              <a:pPr>
                <a:defRPr/>
              </a:pPr>
              <a:t>11</a:t>
            </a:fld>
            <a:endParaRPr lang="ru-RU" dirty="0"/>
          </a:p>
        </p:txBody>
      </p:sp>
    </p:spTree>
    <p:extLst>
      <p:ext uri="{BB962C8B-B14F-4D97-AF65-F5344CB8AC3E}">
        <p14:creationId xmlns:p14="http://schemas.microsoft.com/office/powerpoint/2010/main" val="425050794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Стрелка вниз 48"/>
          <p:cNvSpPr/>
          <p:nvPr/>
        </p:nvSpPr>
        <p:spPr bwMode="auto">
          <a:xfrm>
            <a:off x="1345940" y="1875630"/>
            <a:ext cx="234026" cy="391714"/>
          </a:xfrm>
          <a:prstGeom prst="downArrow">
            <a:avLst/>
          </a:prstGeom>
          <a:ln>
            <a:headEnd type="none" w="med" len="med"/>
            <a:tailEnd type="triangle" w="med" len="med"/>
          </a:ln>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ru-RU" sz="2400" b="0" i="0" u="none" strike="noStrike" cap="none" normalizeH="0" baseline="0" smtClean="0">
              <a:ln>
                <a:noFill/>
              </a:ln>
              <a:solidFill>
                <a:schemeClr val="tx1"/>
              </a:solidFill>
              <a:effectLst/>
              <a:latin typeface="Times New Roman" pitchFamily="18" charset="0"/>
            </a:endParaRPr>
          </a:p>
        </p:txBody>
      </p:sp>
      <p:sp>
        <p:nvSpPr>
          <p:cNvPr id="103" name="Стрелка вниз 102"/>
          <p:cNvSpPr/>
          <p:nvPr/>
        </p:nvSpPr>
        <p:spPr bwMode="auto">
          <a:xfrm>
            <a:off x="4889099" y="1986422"/>
            <a:ext cx="234026" cy="462467"/>
          </a:xfrm>
          <a:prstGeom prst="downArrow">
            <a:avLst/>
          </a:prstGeom>
          <a:ln>
            <a:headEnd type="none" w="med" len="med"/>
            <a:tailEnd type="triangle" w="med" len="med"/>
          </a:ln>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ru-RU" sz="2400" b="0" i="0" u="none" strike="noStrike" cap="none" normalizeH="0" baseline="0" smtClean="0">
              <a:ln>
                <a:noFill/>
              </a:ln>
              <a:solidFill>
                <a:schemeClr val="tx1"/>
              </a:solidFill>
              <a:effectLst/>
              <a:latin typeface="Times New Roman" pitchFamily="18" charset="0"/>
            </a:endParaRPr>
          </a:p>
        </p:txBody>
      </p:sp>
      <p:sp>
        <p:nvSpPr>
          <p:cNvPr id="102" name="Стрелка вниз 101"/>
          <p:cNvSpPr/>
          <p:nvPr/>
        </p:nvSpPr>
        <p:spPr bwMode="auto">
          <a:xfrm>
            <a:off x="5405918" y="1986422"/>
            <a:ext cx="234026" cy="1390831"/>
          </a:xfrm>
          <a:prstGeom prst="downArrow">
            <a:avLst/>
          </a:prstGeom>
          <a:ln>
            <a:headEnd type="none" w="med" len="med"/>
            <a:tailEnd type="triangle" w="med" len="med"/>
          </a:ln>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ru-RU" sz="2400" b="0" i="0" u="none" strike="noStrike" cap="none" normalizeH="0" baseline="0" smtClean="0">
              <a:ln>
                <a:noFill/>
              </a:ln>
              <a:solidFill>
                <a:schemeClr val="tx1"/>
              </a:solidFill>
              <a:effectLst/>
              <a:latin typeface="Times New Roman" pitchFamily="18" charset="0"/>
            </a:endParaRPr>
          </a:p>
        </p:txBody>
      </p:sp>
      <p:sp>
        <p:nvSpPr>
          <p:cNvPr id="47" name="Скругленный прямоугольник 46"/>
          <p:cNvSpPr/>
          <p:nvPr/>
        </p:nvSpPr>
        <p:spPr>
          <a:xfrm>
            <a:off x="3415450" y="2576400"/>
            <a:ext cx="3280843" cy="397768"/>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ru-RU" sz="1100" dirty="0"/>
          </a:p>
        </p:txBody>
      </p:sp>
      <p:sp>
        <p:nvSpPr>
          <p:cNvPr id="46" name="Скругленный прямоугольник 45"/>
          <p:cNvSpPr/>
          <p:nvPr/>
        </p:nvSpPr>
        <p:spPr>
          <a:xfrm>
            <a:off x="3365691" y="2517310"/>
            <a:ext cx="3280843" cy="397768"/>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ru-RU" sz="1100" dirty="0"/>
          </a:p>
        </p:txBody>
      </p:sp>
      <p:sp>
        <p:nvSpPr>
          <p:cNvPr id="14" name="Заголовок 9"/>
          <p:cNvSpPr>
            <a:spLocks noGrp="1"/>
          </p:cNvSpPr>
          <p:nvPr>
            <p:ph type="title"/>
          </p:nvPr>
        </p:nvSpPr>
        <p:spPr>
          <a:xfrm>
            <a:off x="461963" y="142430"/>
            <a:ext cx="9080500" cy="1069975"/>
          </a:xfrm>
        </p:spPr>
        <p:txBody>
          <a:bodyPr/>
          <a:lstStyle/>
          <a:p>
            <a:pPr algn="ctr">
              <a:defRPr/>
            </a:pPr>
            <a:r>
              <a:rPr lang="ru-RU" sz="1600" b="1" dirty="0" smtClean="0">
                <a:solidFill>
                  <a:srgbClr val="3E3F68"/>
                </a:solidFill>
                <a:latin typeface="Cambria" pitchFamily="18" charset="0"/>
                <a:ea typeface="+mn-ea"/>
                <a:cs typeface="Times New Roman" pitchFamily="18" charset="0"/>
              </a:rPr>
              <a:t>Порядок </a:t>
            </a:r>
            <a:r>
              <a:rPr lang="ru-RU" sz="1600" b="1" dirty="0">
                <a:solidFill>
                  <a:srgbClr val="3E3F68"/>
                </a:solidFill>
                <a:latin typeface="Cambria" pitchFamily="18" charset="0"/>
                <a:ea typeface="+mn-ea"/>
                <a:cs typeface="Times New Roman" pitchFamily="18" charset="0"/>
              </a:rPr>
              <a:t>финансового обеспечения выполнения государственного </a:t>
            </a:r>
            <a:r>
              <a:rPr lang="ru-RU" sz="1600" b="1" dirty="0" smtClean="0">
                <a:solidFill>
                  <a:srgbClr val="3E3F68"/>
                </a:solidFill>
                <a:latin typeface="Cambria" pitchFamily="18" charset="0"/>
                <a:ea typeface="+mn-ea"/>
                <a:cs typeface="Times New Roman" pitchFamily="18" charset="0"/>
              </a:rPr>
              <a:t>(муниципального) задания </a:t>
            </a:r>
            <a:r>
              <a:rPr lang="ru-RU" sz="1600" b="1" dirty="0">
                <a:solidFill>
                  <a:srgbClr val="3E3F68"/>
                </a:solidFill>
                <a:latin typeface="Cambria" pitchFamily="18" charset="0"/>
                <a:ea typeface="+mn-ea"/>
                <a:cs typeface="Times New Roman" pitchFamily="18" charset="0"/>
              </a:rPr>
              <a:t>на оказание </a:t>
            </a:r>
            <a:r>
              <a:rPr lang="ru-RU" sz="1600" b="1" dirty="0" smtClean="0">
                <a:solidFill>
                  <a:srgbClr val="3E3F68"/>
                </a:solidFill>
                <a:latin typeface="Cambria" pitchFamily="18" charset="0"/>
                <a:ea typeface="+mn-ea"/>
                <a:cs typeface="Times New Roman" pitchFamily="18" charset="0"/>
              </a:rPr>
              <a:t>государственных (муниципальных) услуг </a:t>
            </a:r>
            <a:br>
              <a:rPr lang="ru-RU" sz="1600" b="1" dirty="0" smtClean="0">
                <a:solidFill>
                  <a:srgbClr val="3E3F68"/>
                </a:solidFill>
                <a:latin typeface="Cambria" pitchFamily="18" charset="0"/>
                <a:ea typeface="+mn-ea"/>
                <a:cs typeface="Times New Roman" pitchFamily="18" charset="0"/>
              </a:rPr>
            </a:br>
            <a:r>
              <a:rPr lang="ru-RU" sz="1600" b="1" u="sng" dirty="0" smtClean="0">
                <a:solidFill>
                  <a:srgbClr val="FF0000"/>
                </a:solidFill>
                <a:latin typeface="Cambria" pitchFamily="18" charset="0"/>
                <a:ea typeface="+mn-ea"/>
                <a:cs typeface="Times New Roman" pitchFamily="18" charset="0"/>
              </a:rPr>
              <a:t>государственными учреждениями субъекта РФ (муниципальными учреждениями)</a:t>
            </a:r>
            <a:endParaRPr lang="ru-RU" altLang="ru-RU" sz="1600" b="1" u="sng" dirty="0">
              <a:solidFill>
                <a:srgbClr val="FF0000"/>
              </a:solidFill>
              <a:latin typeface="Cambria" pitchFamily="18" charset="0"/>
              <a:ea typeface="+mn-ea"/>
              <a:cs typeface="Times New Roman" pitchFamily="18" charset="0"/>
            </a:endParaRPr>
          </a:p>
        </p:txBody>
      </p:sp>
      <p:sp>
        <p:nvSpPr>
          <p:cNvPr id="58" name="Прямоугольник 57"/>
          <p:cNvSpPr/>
          <p:nvPr/>
        </p:nvSpPr>
        <p:spPr>
          <a:xfrm>
            <a:off x="3032878" y="1588654"/>
            <a:ext cx="3802923" cy="397768"/>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1050" b="1" dirty="0">
                <a:solidFill>
                  <a:srgbClr val="FF0000"/>
                </a:solidFill>
              </a:rPr>
              <a:t>Общие требования </a:t>
            </a:r>
            <a:r>
              <a:rPr lang="ru-RU" sz="1050" dirty="0"/>
              <a:t>к определению нормативных затрат на оказание государственных (муниципальных) услуг</a:t>
            </a:r>
          </a:p>
        </p:txBody>
      </p:sp>
      <p:sp>
        <p:nvSpPr>
          <p:cNvPr id="59" name="Скругленный прямоугольник 58"/>
          <p:cNvSpPr/>
          <p:nvPr/>
        </p:nvSpPr>
        <p:spPr bwMode="auto">
          <a:xfrm>
            <a:off x="7268884" y="1208583"/>
            <a:ext cx="2470832" cy="1161401"/>
          </a:xfrm>
          <a:prstGeom prst="roundRect">
            <a:avLst/>
          </a:prstGeom>
          <a:ln>
            <a:headEnd type="none" w="med" len="med"/>
            <a:tailEnd type="triangle" w="med" len="med"/>
          </a:ln>
        </p:spPr>
        <p:style>
          <a:lnRef idx="1">
            <a:schemeClr val="accent5"/>
          </a:lnRef>
          <a:fillRef idx="2">
            <a:schemeClr val="accent5"/>
          </a:fillRef>
          <a:effectRef idx="1">
            <a:schemeClr val="accent5"/>
          </a:effectRef>
          <a:fontRef idx="minor">
            <a:schemeClr val="dk1"/>
          </a:fontRef>
        </p:style>
        <p:txBody>
          <a:bodyPr vert="horz" wrap="none" lIns="91440" tIns="45720" rIns="91440" bIns="45720" numCol="1" rtlCol="0" anchor="ctr" anchorCtr="0" compatLnSpc="1">
            <a:prstTxWarp prst="textNoShape">
              <a:avLst/>
            </a:prstTxWarp>
          </a:bodyPr>
          <a:lstStyle/>
          <a:p>
            <a:pPr marL="177800" algn="ctr" eaLnBrk="0" hangingPunct="0">
              <a:tabLst>
                <a:tab pos="990600" algn="l"/>
              </a:tabLst>
            </a:pPr>
            <a:r>
              <a:rPr lang="ru-RU" sz="1000" b="1" dirty="0">
                <a:solidFill>
                  <a:schemeClr val="tx1"/>
                </a:solidFill>
              </a:rPr>
              <a:t>Нормативный метод:</a:t>
            </a:r>
          </a:p>
          <a:p>
            <a:pPr marL="177800" algn="ctr" eaLnBrk="0" hangingPunct="0">
              <a:tabLst>
                <a:tab pos="990600" algn="l"/>
              </a:tabLst>
            </a:pPr>
            <a:r>
              <a:rPr lang="ru-RU" sz="800" dirty="0"/>
              <a:t>При определении нормативных затрат </a:t>
            </a:r>
          </a:p>
          <a:p>
            <a:pPr marL="177800" algn="ctr" eaLnBrk="0" hangingPunct="0">
              <a:tabLst>
                <a:tab pos="990600" algn="l"/>
              </a:tabLst>
            </a:pPr>
            <a:r>
              <a:rPr lang="ru-RU" sz="800" dirty="0"/>
              <a:t>необходимо использовать </a:t>
            </a:r>
            <a:r>
              <a:rPr lang="ru-RU" sz="800" b="1" dirty="0"/>
              <a:t>нормативы (нормы)</a:t>
            </a:r>
            <a:r>
              <a:rPr lang="ru-RU" sz="800" dirty="0"/>
              <a:t>, </a:t>
            </a:r>
          </a:p>
          <a:p>
            <a:pPr marL="177800" algn="ctr" eaLnBrk="0" hangingPunct="0">
              <a:tabLst>
                <a:tab pos="990600" algn="l"/>
              </a:tabLst>
            </a:pPr>
            <a:r>
              <a:rPr lang="ru-RU" sz="800" dirty="0"/>
              <a:t>установленные федеральными законами, иными </a:t>
            </a:r>
          </a:p>
          <a:p>
            <a:pPr marL="177800" algn="ctr" eaLnBrk="0" hangingPunct="0">
              <a:tabLst>
                <a:tab pos="990600" algn="l"/>
              </a:tabLst>
            </a:pPr>
            <a:r>
              <a:rPr lang="ru-RU" sz="800" dirty="0"/>
              <a:t>нормативными правовыми актами, в том числе </a:t>
            </a:r>
          </a:p>
          <a:p>
            <a:pPr marL="177800" algn="ctr" eaLnBrk="0" hangingPunct="0">
              <a:tabLst>
                <a:tab pos="990600" algn="l"/>
              </a:tabLst>
            </a:pPr>
            <a:r>
              <a:rPr lang="ru-RU" sz="800" dirty="0"/>
              <a:t>федеральных органов исполнительной власти, </a:t>
            </a:r>
          </a:p>
          <a:p>
            <a:pPr marL="177800" algn="ctr" eaLnBrk="0" hangingPunct="0">
              <a:tabLst>
                <a:tab pos="990600" algn="l"/>
              </a:tabLst>
            </a:pPr>
            <a:r>
              <a:rPr lang="ru-RU" sz="800" dirty="0"/>
              <a:t>ГОСТами, СНиПами, СанПиНами, </a:t>
            </a:r>
          </a:p>
          <a:p>
            <a:pPr marL="177800" algn="ctr" eaLnBrk="0" hangingPunct="0">
              <a:tabLst>
                <a:tab pos="990600" algn="l"/>
              </a:tabLst>
            </a:pPr>
            <a:r>
              <a:rPr lang="ru-RU" sz="800" dirty="0"/>
              <a:t>федеральными стандартами и регламентами </a:t>
            </a:r>
            <a:r>
              <a:rPr lang="ru-RU" sz="800" dirty="0" smtClean="0"/>
              <a:t> </a:t>
            </a:r>
          </a:p>
          <a:p>
            <a:pPr marL="177800" algn="ctr" eaLnBrk="0" hangingPunct="0">
              <a:tabLst>
                <a:tab pos="990600" algn="l"/>
              </a:tabLst>
            </a:pPr>
            <a:r>
              <a:rPr lang="ru-RU" sz="800" dirty="0" smtClean="0"/>
              <a:t>(паспортами) оказания </a:t>
            </a:r>
            <a:r>
              <a:rPr lang="ru-RU" sz="800" dirty="0"/>
              <a:t>государственных услуг</a:t>
            </a:r>
            <a:endParaRPr lang="ru-RU" sz="800" dirty="0">
              <a:solidFill>
                <a:schemeClr val="tx1"/>
              </a:solidFill>
            </a:endParaRPr>
          </a:p>
        </p:txBody>
      </p:sp>
      <p:cxnSp>
        <p:nvCxnSpPr>
          <p:cNvPr id="60" name="Прямая со стрелкой 59"/>
          <p:cNvCxnSpPr>
            <a:stCxn id="59" idx="1"/>
            <a:endCxn id="58" idx="3"/>
          </p:cNvCxnSpPr>
          <p:nvPr/>
        </p:nvCxnSpPr>
        <p:spPr bwMode="auto">
          <a:xfrm flipH="1" flipV="1">
            <a:off x="6835801" y="1787538"/>
            <a:ext cx="433083" cy="1746"/>
          </a:xfrm>
          <a:prstGeom prst="straightConnector1">
            <a:avLst/>
          </a:prstGeom>
          <a:solidFill>
            <a:schemeClr val="accent1"/>
          </a:solidFill>
          <a:ln w="28575" cap="flat" cmpd="sng" algn="ctr">
            <a:solidFill>
              <a:schemeClr val="accent1"/>
            </a:solidFill>
            <a:prstDash val="solid"/>
            <a:round/>
            <a:headEnd type="none" w="med" len="med"/>
            <a:tailEnd type="arrow"/>
          </a:ln>
          <a:effectLst/>
        </p:spPr>
      </p:cxnSp>
      <p:sp>
        <p:nvSpPr>
          <p:cNvPr id="61" name="Скругленный прямоугольник 60"/>
          <p:cNvSpPr/>
          <p:nvPr/>
        </p:nvSpPr>
        <p:spPr bwMode="auto">
          <a:xfrm>
            <a:off x="253819" y="1588657"/>
            <a:ext cx="2418269" cy="389613"/>
          </a:xfrm>
          <a:prstGeom prst="roundRect">
            <a:avLst/>
          </a:prstGeom>
          <a:ln>
            <a:headEnd type="none" w="med" len="med"/>
            <a:tailEnd type="triangle" w="med" len="med"/>
          </a:ln>
        </p:spPr>
        <p:style>
          <a:lnRef idx="1">
            <a:schemeClr val="accent5"/>
          </a:lnRef>
          <a:fillRef idx="2">
            <a:schemeClr val="accent5"/>
          </a:fillRef>
          <a:effectRef idx="1">
            <a:schemeClr val="accent5"/>
          </a:effectRef>
          <a:fontRef idx="minor">
            <a:schemeClr val="dk1"/>
          </a:fontRef>
        </p:style>
        <p:txBody>
          <a:bodyPr vert="horz" wrap="none" lIns="91440" tIns="45720" rIns="91440" bIns="45720" numCol="1" rtlCol="0" anchor="ctr" anchorCtr="0" compatLnSpc="1">
            <a:prstTxWarp prst="textNoShape">
              <a:avLst/>
            </a:prstTxWarp>
          </a:bodyPr>
          <a:lstStyle/>
          <a:p>
            <a:pPr algn="ctr" eaLnBrk="0" hangingPunct="0"/>
            <a:r>
              <a:rPr lang="ru-RU" sz="1200" dirty="0"/>
              <a:t>Статья </a:t>
            </a:r>
            <a:r>
              <a:rPr lang="ru-RU" sz="1200" b="1" dirty="0">
                <a:solidFill>
                  <a:srgbClr val="FF0000"/>
                </a:solidFill>
              </a:rPr>
              <a:t>69.2</a:t>
            </a:r>
            <a:r>
              <a:rPr lang="ru-RU" sz="1200" dirty="0"/>
              <a:t> Бюджетного кодекса </a:t>
            </a:r>
            <a:endParaRPr lang="ru-RU" sz="1200" dirty="0" smtClean="0"/>
          </a:p>
          <a:p>
            <a:pPr algn="ctr" eaLnBrk="0" hangingPunct="0"/>
            <a:r>
              <a:rPr lang="ru-RU" sz="1200" dirty="0" smtClean="0"/>
              <a:t>Российской </a:t>
            </a:r>
            <a:r>
              <a:rPr lang="ru-RU" sz="1200" dirty="0"/>
              <a:t>Федерации</a:t>
            </a:r>
            <a:endParaRPr kumimoji="0" lang="ru-RU" sz="1200" b="0" i="0" u="none" strike="noStrike" cap="none" normalizeH="0" baseline="0" dirty="0" smtClean="0">
              <a:ln>
                <a:noFill/>
              </a:ln>
              <a:solidFill>
                <a:schemeClr val="tx1"/>
              </a:solidFill>
              <a:effectLst/>
              <a:latin typeface="Times New Roman" pitchFamily="18" charset="0"/>
            </a:endParaRPr>
          </a:p>
        </p:txBody>
      </p:sp>
      <p:cxnSp>
        <p:nvCxnSpPr>
          <p:cNvPr id="62" name="Прямая со стрелкой 61"/>
          <p:cNvCxnSpPr>
            <a:stCxn id="61" idx="3"/>
          </p:cNvCxnSpPr>
          <p:nvPr/>
        </p:nvCxnSpPr>
        <p:spPr bwMode="auto">
          <a:xfrm flipV="1">
            <a:off x="2672087" y="1783463"/>
            <a:ext cx="360790" cy="1"/>
          </a:xfrm>
          <a:prstGeom prst="straightConnector1">
            <a:avLst/>
          </a:prstGeom>
          <a:solidFill>
            <a:schemeClr val="accent1"/>
          </a:solidFill>
          <a:ln w="28575" cap="flat" cmpd="sng" algn="ctr">
            <a:solidFill>
              <a:schemeClr val="accent1"/>
            </a:solidFill>
            <a:prstDash val="solid"/>
            <a:round/>
            <a:headEnd type="none" w="med" len="med"/>
            <a:tailEnd type="arrow"/>
          </a:ln>
          <a:effectLst/>
        </p:spPr>
      </p:cxnSp>
      <p:sp>
        <p:nvSpPr>
          <p:cNvPr id="38" name="Прямоугольник 37"/>
          <p:cNvSpPr/>
          <p:nvPr/>
        </p:nvSpPr>
        <p:spPr>
          <a:xfrm>
            <a:off x="532285" y="2276675"/>
            <a:ext cx="1875025" cy="736945"/>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1050" b="1" dirty="0">
                <a:solidFill>
                  <a:srgbClr val="FF0000"/>
                </a:solidFill>
              </a:rPr>
              <a:t>Порядок</a:t>
            </a:r>
            <a:r>
              <a:rPr lang="ru-RU" sz="1050" dirty="0"/>
              <a:t> финансового обеспечения выполнения </a:t>
            </a:r>
            <a:r>
              <a:rPr lang="ru-RU" sz="1050" dirty="0" smtClean="0"/>
              <a:t>государственного</a:t>
            </a:r>
            <a:endParaRPr lang="ru-RU" sz="1050" dirty="0"/>
          </a:p>
          <a:p>
            <a:pPr algn="ctr"/>
            <a:r>
              <a:rPr lang="ru-RU" sz="1050" dirty="0" smtClean="0"/>
              <a:t>(муниципального) задания</a:t>
            </a:r>
            <a:endParaRPr lang="ru-RU" sz="1050" dirty="0"/>
          </a:p>
        </p:txBody>
      </p:sp>
      <p:sp>
        <p:nvSpPr>
          <p:cNvPr id="10" name="Скругленный прямоугольник 9"/>
          <p:cNvSpPr/>
          <p:nvPr/>
        </p:nvSpPr>
        <p:spPr>
          <a:xfrm>
            <a:off x="3297270" y="2448889"/>
            <a:ext cx="3280843" cy="397768"/>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ru-RU" dirty="0" smtClean="0"/>
              <a:t>Базовые нормативы затрат</a:t>
            </a:r>
          </a:p>
          <a:p>
            <a:pPr algn="ctr"/>
            <a:r>
              <a:rPr lang="ru-RU" sz="1100" dirty="0" smtClean="0"/>
              <a:t>Отраслевые корректирующие коэффициенты</a:t>
            </a:r>
            <a:endParaRPr lang="ru-RU" sz="1100" dirty="0"/>
          </a:p>
        </p:txBody>
      </p:sp>
      <p:cxnSp>
        <p:nvCxnSpPr>
          <p:cNvPr id="48" name="Прямая со стрелкой 47"/>
          <p:cNvCxnSpPr>
            <a:stCxn id="38" idx="3"/>
            <a:endCxn id="10" idx="1"/>
          </p:cNvCxnSpPr>
          <p:nvPr/>
        </p:nvCxnSpPr>
        <p:spPr bwMode="auto">
          <a:xfrm>
            <a:off x="2407310" y="2645148"/>
            <a:ext cx="889960" cy="2625"/>
          </a:xfrm>
          <a:prstGeom prst="straightConnector1">
            <a:avLst/>
          </a:prstGeom>
          <a:solidFill>
            <a:schemeClr val="accent1"/>
          </a:solidFill>
          <a:ln w="28575" cap="flat" cmpd="sng" algn="ctr">
            <a:solidFill>
              <a:schemeClr val="accent1"/>
            </a:solidFill>
            <a:prstDash val="solid"/>
            <a:round/>
            <a:headEnd type="none" w="med" len="med"/>
            <a:tailEnd type="arrow"/>
          </a:ln>
          <a:effectLst/>
        </p:spPr>
      </p:cxnSp>
      <p:sp>
        <p:nvSpPr>
          <p:cNvPr id="54" name="Скругленный прямоугольник 53"/>
          <p:cNvSpPr/>
          <p:nvPr/>
        </p:nvSpPr>
        <p:spPr bwMode="auto">
          <a:xfrm>
            <a:off x="1922106" y="4133295"/>
            <a:ext cx="2752547" cy="360040"/>
          </a:xfrm>
          <a:prstGeom prst="roundRect">
            <a:avLst/>
          </a:prstGeom>
          <a:ln>
            <a:headEnd type="none" w="med" len="med"/>
            <a:tailEnd type="triangl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latin typeface="Times New Roman" pitchFamily="18" charset="0"/>
              </a:rPr>
              <a:t>Нормативные затраты на оказание </a:t>
            </a:r>
          </a:p>
          <a:p>
            <a:pPr marL="0" marR="0" indent="0" algn="ctr"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latin typeface="Times New Roman" pitchFamily="18" charset="0"/>
              </a:rPr>
              <a:t>государственной (муниципальной) услуги</a:t>
            </a:r>
          </a:p>
        </p:txBody>
      </p:sp>
      <p:sp>
        <p:nvSpPr>
          <p:cNvPr id="55" name="Скругленный прямоугольник 54"/>
          <p:cNvSpPr/>
          <p:nvPr/>
        </p:nvSpPr>
        <p:spPr bwMode="auto">
          <a:xfrm>
            <a:off x="1922107" y="5087957"/>
            <a:ext cx="2752546" cy="360040"/>
          </a:xfrm>
          <a:prstGeom prst="roundRect">
            <a:avLst/>
          </a:prstGeom>
          <a:ln>
            <a:headEnd type="none" w="med" len="med"/>
            <a:tailEnd type="triangl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latin typeface="Times New Roman" pitchFamily="18" charset="0"/>
              </a:rPr>
              <a:t>Нормативные затраты на </a:t>
            </a:r>
          </a:p>
          <a:p>
            <a:pPr marL="0" marR="0" indent="0" algn="ctr"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latin typeface="Times New Roman" pitchFamily="18" charset="0"/>
              </a:rPr>
              <a:t>выполнение работ</a:t>
            </a:r>
          </a:p>
        </p:txBody>
      </p:sp>
      <p:sp>
        <p:nvSpPr>
          <p:cNvPr id="57" name="Скругленный прямоугольник 56"/>
          <p:cNvSpPr/>
          <p:nvPr/>
        </p:nvSpPr>
        <p:spPr bwMode="auto">
          <a:xfrm>
            <a:off x="7519367" y="2518895"/>
            <a:ext cx="2305768" cy="504056"/>
          </a:xfrm>
          <a:prstGeom prst="roundRect">
            <a:avLst/>
          </a:prstGeom>
          <a:ln>
            <a:headEnd type="none" w="med" len="med"/>
            <a:tailEnd type="triangle" w="med" len="med"/>
          </a:ln>
        </p:spPr>
        <p:style>
          <a:lnRef idx="1">
            <a:schemeClr val="accent5"/>
          </a:lnRef>
          <a:fillRef idx="2">
            <a:schemeClr val="accent5"/>
          </a:fillRef>
          <a:effectRef idx="1">
            <a:schemeClr val="accent5"/>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rPr>
              <a:t>Утверждаются порядке, принятом </a:t>
            </a:r>
          </a:p>
          <a:p>
            <a:pPr marL="0" marR="0" indent="0" algn="ctr"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rPr>
              <a:t>в соответствии с</a:t>
            </a:r>
            <a:r>
              <a:rPr kumimoji="0" lang="ru-RU" sz="1200" b="0" i="0" u="none" strike="noStrike" cap="none" normalizeH="0" dirty="0" smtClean="0">
                <a:ln>
                  <a:noFill/>
                </a:ln>
                <a:solidFill>
                  <a:schemeClr val="tx1"/>
                </a:solidFill>
                <a:effectLst/>
                <a:latin typeface="Times New Roman" pitchFamily="18" charset="0"/>
              </a:rPr>
              <a:t> п.4 ст. 69.2 БК РФ</a:t>
            </a:r>
            <a:endParaRPr kumimoji="0" lang="ru-RU" sz="1200" b="0" i="0" u="none" strike="noStrike" cap="none" normalizeH="0" baseline="0" dirty="0" smtClean="0">
              <a:ln>
                <a:noFill/>
              </a:ln>
              <a:solidFill>
                <a:schemeClr val="tx1"/>
              </a:solidFill>
              <a:effectLst/>
              <a:latin typeface="Times New Roman" pitchFamily="18" charset="0"/>
            </a:endParaRPr>
          </a:p>
        </p:txBody>
      </p:sp>
      <p:cxnSp>
        <p:nvCxnSpPr>
          <p:cNvPr id="90" name="Прямая со стрелкой 89"/>
          <p:cNvCxnSpPr>
            <a:stCxn id="57" idx="1"/>
            <a:endCxn id="47" idx="3"/>
          </p:cNvCxnSpPr>
          <p:nvPr/>
        </p:nvCxnSpPr>
        <p:spPr bwMode="auto">
          <a:xfrm flipH="1">
            <a:off x="6696293" y="2770923"/>
            <a:ext cx="823074" cy="4361"/>
          </a:xfrm>
          <a:prstGeom prst="straightConnector1">
            <a:avLst/>
          </a:prstGeom>
          <a:solidFill>
            <a:schemeClr val="accent1"/>
          </a:solidFill>
          <a:ln w="28575" cap="flat" cmpd="sng" algn="ctr">
            <a:solidFill>
              <a:schemeClr val="accent1"/>
            </a:solidFill>
            <a:prstDash val="solid"/>
            <a:round/>
            <a:headEnd type="none" w="med" len="med"/>
            <a:tailEnd type="arrow"/>
          </a:ln>
          <a:effectLst/>
        </p:spPr>
      </p:cxnSp>
      <p:sp>
        <p:nvSpPr>
          <p:cNvPr id="95" name="Скругленный прямоугольник 94"/>
          <p:cNvSpPr/>
          <p:nvPr/>
        </p:nvSpPr>
        <p:spPr>
          <a:xfrm>
            <a:off x="3760246" y="3504764"/>
            <a:ext cx="3525371" cy="397768"/>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ru-RU" sz="1100" dirty="0"/>
          </a:p>
        </p:txBody>
      </p:sp>
      <p:sp>
        <p:nvSpPr>
          <p:cNvPr id="96" name="Скругленный прямоугольник 95"/>
          <p:cNvSpPr/>
          <p:nvPr/>
        </p:nvSpPr>
        <p:spPr>
          <a:xfrm>
            <a:off x="3648725" y="3445674"/>
            <a:ext cx="3587133" cy="397768"/>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ru-RU" sz="1100" dirty="0"/>
          </a:p>
        </p:txBody>
      </p:sp>
      <p:sp>
        <p:nvSpPr>
          <p:cNvPr id="97" name="Скругленный прямоугольник 96"/>
          <p:cNvSpPr/>
          <p:nvPr/>
        </p:nvSpPr>
        <p:spPr>
          <a:xfrm>
            <a:off x="3583408" y="3377253"/>
            <a:ext cx="3587133" cy="397768"/>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ru-RU" sz="1100" dirty="0" smtClean="0"/>
              <a:t>Территориальные корректирующие коэффициенты</a:t>
            </a:r>
            <a:endParaRPr lang="ru-RU" sz="1100" dirty="0"/>
          </a:p>
        </p:txBody>
      </p:sp>
      <p:sp>
        <p:nvSpPr>
          <p:cNvPr id="98" name="Скругленный прямоугольник 97"/>
          <p:cNvSpPr/>
          <p:nvPr/>
        </p:nvSpPr>
        <p:spPr bwMode="auto">
          <a:xfrm>
            <a:off x="7523479" y="3451620"/>
            <a:ext cx="2301656" cy="504056"/>
          </a:xfrm>
          <a:prstGeom prst="roundRect">
            <a:avLst/>
          </a:prstGeom>
          <a:ln>
            <a:headEnd type="none" w="med" len="med"/>
            <a:tailEnd type="triangle" w="med" len="med"/>
          </a:ln>
        </p:spPr>
        <p:style>
          <a:lnRef idx="1">
            <a:schemeClr val="accent5"/>
          </a:lnRef>
          <a:fillRef idx="2">
            <a:schemeClr val="accent5"/>
          </a:fillRef>
          <a:effectRef idx="1">
            <a:schemeClr val="accent5"/>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rPr>
              <a:t>Утверждает орган-учредитель</a:t>
            </a:r>
          </a:p>
        </p:txBody>
      </p:sp>
      <p:cxnSp>
        <p:nvCxnSpPr>
          <p:cNvPr id="99" name="Прямая со стрелкой 98"/>
          <p:cNvCxnSpPr>
            <a:stCxn id="98" idx="1"/>
            <a:endCxn id="95" idx="3"/>
          </p:cNvCxnSpPr>
          <p:nvPr/>
        </p:nvCxnSpPr>
        <p:spPr bwMode="auto">
          <a:xfrm flipH="1">
            <a:off x="7285617" y="3703648"/>
            <a:ext cx="237862" cy="0"/>
          </a:xfrm>
          <a:prstGeom prst="straightConnector1">
            <a:avLst/>
          </a:prstGeom>
          <a:solidFill>
            <a:schemeClr val="accent1"/>
          </a:solidFill>
          <a:ln w="28575" cap="flat" cmpd="sng" algn="ctr">
            <a:solidFill>
              <a:schemeClr val="accent1"/>
            </a:solidFill>
            <a:prstDash val="solid"/>
            <a:round/>
            <a:headEnd type="none" w="med" len="med"/>
            <a:tailEnd type="arrow"/>
          </a:ln>
          <a:effectLst/>
        </p:spPr>
      </p:cxnSp>
      <p:cxnSp>
        <p:nvCxnSpPr>
          <p:cNvPr id="37" name="Соединительная линия уступом 36"/>
          <p:cNvCxnSpPr>
            <a:stCxn id="47" idx="2"/>
            <a:endCxn id="54" idx="0"/>
          </p:cNvCxnSpPr>
          <p:nvPr/>
        </p:nvCxnSpPr>
        <p:spPr>
          <a:xfrm rot="5400000">
            <a:off x="3597563" y="2674985"/>
            <a:ext cx="1159127" cy="1757492"/>
          </a:xfrm>
          <a:prstGeom prst="bentConnector3">
            <a:avLst>
              <a:gd name="adj1" fmla="val 1780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42" name="Соединительная линия уступом 41"/>
          <p:cNvCxnSpPr>
            <a:stCxn id="97" idx="1"/>
            <a:endCxn id="54" idx="0"/>
          </p:cNvCxnSpPr>
          <p:nvPr/>
        </p:nvCxnSpPr>
        <p:spPr>
          <a:xfrm rot="10800000" flipV="1">
            <a:off x="3298380" y="3576137"/>
            <a:ext cx="285028" cy="557158"/>
          </a:xfrm>
          <a:prstGeom prst="bentConnector2">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104" name="Соединительная линия уступом 103"/>
          <p:cNvCxnSpPr>
            <a:stCxn id="38" idx="2"/>
            <a:endCxn id="54" idx="1"/>
          </p:cNvCxnSpPr>
          <p:nvPr/>
        </p:nvCxnSpPr>
        <p:spPr>
          <a:xfrm rot="16200000" flipH="1">
            <a:off x="1046105" y="3437313"/>
            <a:ext cx="1299695" cy="452308"/>
          </a:xfrm>
          <a:prstGeom prst="bentConnector2">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105" name="Соединительная линия уступом 104"/>
          <p:cNvCxnSpPr>
            <a:stCxn id="38" idx="2"/>
            <a:endCxn id="55" idx="1"/>
          </p:cNvCxnSpPr>
          <p:nvPr/>
        </p:nvCxnSpPr>
        <p:spPr>
          <a:xfrm rot="16200000" flipH="1">
            <a:off x="568774" y="3914643"/>
            <a:ext cx="2254357" cy="452309"/>
          </a:xfrm>
          <a:prstGeom prst="bentConnector2">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06" name="Скругленный прямоугольник 105"/>
          <p:cNvSpPr/>
          <p:nvPr/>
        </p:nvSpPr>
        <p:spPr bwMode="auto">
          <a:xfrm>
            <a:off x="7523479" y="4530655"/>
            <a:ext cx="2301656" cy="504056"/>
          </a:xfrm>
          <a:prstGeom prst="roundRect">
            <a:avLst/>
          </a:prstGeom>
          <a:ln>
            <a:headEnd type="none" w="med" len="med"/>
            <a:tailEnd type="triangle" w="med" len="med"/>
          </a:ln>
        </p:spPr>
        <p:style>
          <a:lnRef idx="1">
            <a:schemeClr val="accent5"/>
          </a:lnRef>
          <a:fillRef idx="2">
            <a:schemeClr val="accent5"/>
          </a:fillRef>
          <a:effectRef idx="1">
            <a:schemeClr val="accent5"/>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rPr>
              <a:t>Рассчитывает орган-учредитель</a:t>
            </a:r>
          </a:p>
        </p:txBody>
      </p:sp>
      <p:cxnSp>
        <p:nvCxnSpPr>
          <p:cNvPr id="107" name="Прямая со стрелкой 106"/>
          <p:cNvCxnSpPr>
            <a:stCxn id="106" idx="1"/>
            <a:endCxn id="54" idx="3"/>
          </p:cNvCxnSpPr>
          <p:nvPr/>
        </p:nvCxnSpPr>
        <p:spPr bwMode="auto">
          <a:xfrm flipH="1" flipV="1">
            <a:off x="4674653" y="4313315"/>
            <a:ext cx="2848826" cy="469368"/>
          </a:xfrm>
          <a:prstGeom prst="straightConnector1">
            <a:avLst/>
          </a:prstGeom>
          <a:solidFill>
            <a:schemeClr val="accent1"/>
          </a:solidFill>
          <a:ln w="28575" cap="flat" cmpd="sng" algn="ctr">
            <a:solidFill>
              <a:schemeClr val="accent1"/>
            </a:solidFill>
            <a:prstDash val="solid"/>
            <a:round/>
            <a:headEnd type="none" w="med" len="med"/>
            <a:tailEnd type="arrow"/>
          </a:ln>
          <a:effectLst/>
        </p:spPr>
      </p:cxnSp>
      <p:cxnSp>
        <p:nvCxnSpPr>
          <p:cNvPr id="109" name="Прямая со стрелкой 108"/>
          <p:cNvCxnSpPr>
            <a:stCxn id="106" idx="1"/>
            <a:endCxn id="55" idx="3"/>
          </p:cNvCxnSpPr>
          <p:nvPr/>
        </p:nvCxnSpPr>
        <p:spPr bwMode="auto">
          <a:xfrm flipH="1">
            <a:off x="4674653" y="4782683"/>
            <a:ext cx="2848826" cy="485294"/>
          </a:xfrm>
          <a:prstGeom prst="straightConnector1">
            <a:avLst/>
          </a:prstGeom>
          <a:solidFill>
            <a:schemeClr val="accent1"/>
          </a:solidFill>
          <a:ln w="28575" cap="flat" cmpd="sng" algn="ctr">
            <a:solidFill>
              <a:schemeClr val="accent1"/>
            </a:solidFill>
            <a:prstDash val="solid"/>
            <a:round/>
            <a:headEnd type="none" w="med" len="med"/>
            <a:tailEnd type="arrow"/>
          </a:ln>
          <a:effectLst/>
        </p:spPr>
      </p:cxnSp>
      <p:sp>
        <p:nvSpPr>
          <p:cNvPr id="126" name="Скругленный прямоугольник 125"/>
          <p:cNvSpPr/>
          <p:nvPr/>
        </p:nvSpPr>
        <p:spPr bwMode="auto">
          <a:xfrm>
            <a:off x="1922106" y="4607224"/>
            <a:ext cx="2762280" cy="360040"/>
          </a:xfrm>
          <a:prstGeom prst="roundRect">
            <a:avLst/>
          </a:prstGeom>
          <a:ln>
            <a:headEnd type="none" w="med" len="med"/>
            <a:tailEnd type="triangl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latin typeface="Times New Roman" pitchFamily="18" charset="0"/>
              </a:rPr>
              <a:t>Затраты на </a:t>
            </a:r>
          </a:p>
          <a:p>
            <a:pPr marL="0" marR="0" indent="0" algn="ctr"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latin typeface="Times New Roman" pitchFamily="18" charset="0"/>
              </a:rPr>
              <a:t>уплату налогов</a:t>
            </a:r>
          </a:p>
        </p:txBody>
      </p:sp>
      <p:cxnSp>
        <p:nvCxnSpPr>
          <p:cNvPr id="127" name="Прямая со стрелкой 126"/>
          <p:cNvCxnSpPr>
            <a:stCxn id="106" idx="1"/>
            <a:endCxn id="126" idx="3"/>
          </p:cNvCxnSpPr>
          <p:nvPr/>
        </p:nvCxnSpPr>
        <p:spPr bwMode="auto">
          <a:xfrm flipH="1">
            <a:off x="4684386" y="4782683"/>
            <a:ext cx="2839093" cy="4561"/>
          </a:xfrm>
          <a:prstGeom prst="straightConnector1">
            <a:avLst/>
          </a:prstGeom>
          <a:solidFill>
            <a:schemeClr val="accent1"/>
          </a:solidFill>
          <a:ln w="28575" cap="flat" cmpd="sng" algn="ctr">
            <a:solidFill>
              <a:schemeClr val="accent1"/>
            </a:solidFill>
            <a:prstDash val="solid"/>
            <a:round/>
            <a:headEnd type="none" w="med" len="med"/>
            <a:tailEnd type="arrow"/>
          </a:ln>
          <a:effectLst/>
        </p:spPr>
      </p:cxnSp>
      <p:cxnSp>
        <p:nvCxnSpPr>
          <p:cNvPr id="133" name="Соединительная линия уступом 132"/>
          <p:cNvCxnSpPr>
            <a:stCxn id="38" idx="2"/>
            <a:endCxn id="126" idx="1"/>
          </p:cNvCxnSpPr>
          <p:nvPr/>
        </p:nvCxnSpPr>
        <p:spPr>
          <a:xfrm rot="16200000" flipH="1">
            <a:off x="809140" y="3674278"/>
            <a:ext cx="1773624" cy="452308"/>
          </a:xfrm>
          <a:prstGeom prst="bentConnector2">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52" name="Скругленный прямоугольник 51"/>
          <p:cNvSpPr/>
          <p:nvPr/>
        </p:nvSpPr>
        <p:spPr bwMode="auto">
          <a:xfrm>
            <a:off x="1922107" y="5597819"/>
            <a:ext cx="2752545" cy="360040"/>
          </a:xfrm>
          <a:prstGeom prst="roundRect">
            <a:avLst/>
          </a:prstGeom>
          <a:ln>
            <a:headEnd type="none" w="med" len="med"/>
            <a:tailEnd type="triangl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latin typeface="Times New Roman" pitchFamily="18" charset="0"/>
              </a:rPr>
              <a:t>Затраты на </a:t>
            </a:r>
          </a:p>
          <a:p>
            <a:pPr marL="0" marR="0" indent="0" algn="ctr"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latin typeface="Times New Roman" pitchFamily="18" charset="0"/>
              </a:rPr>
              <a:t>содержание неиспользуемого имущества</a:t>
            </a:r>
          </a:p>
        </p:txBody>
      </p:sp>
      <p:cxnSp>
        <p:nvCxnSpPr>
          <p:cNvPr id="53" name="Соединительная линия уступом 52"/>
          <p:cNvCxnSpPr>
            <a:stCxn id="38" idx="2"/>
            <a:endCxn id="52" idx="1"/>
          </p:cNvCxnSpPr>
          <p:nvPr/>
        </p:nvCxnSpPr>
        <p:spPr>
          <a:xfrm rot="16200000" flipH="1">
            <a:off x="313843" y="4169574"/>
            <a:ext cx="2764219" cy="452309"/>
          </a:xfrm>
          <a:prstGeom prst="bentConnector2">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39" name="Прямая соединительная линия 38"/>
          <p:cNvCxnSpPr/>
          <p:nvPr/>
        </p:nvCxnSpPr>
        <p:spPr>
          <a:xfrm>
            <a:off x="3293506" y="2698452"/>
            <a:ext cx="3284607" cy="547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40" name="Овал 39"/>
          <p:cNvSpPr/>
          <p:nvPr/>
        </p:nvSpPr>
        <p:spPr>
          <a:xfrm>
            <a:off x="5861921" y="5448370"/>
            <a:ext cx="3935235" cy="1064397"/>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ru-RU" sz="1000" dirty="0" smtClean="0"/>
              <a:t>Объем финансового обеспечения </a:t>
            </a:r>
            <a:r>
              <a:rPr lang="ru-RU" sz="1000" dirty="0"/>
              <a:t>выполнения государственного задания </a:t>
            </a:r>
            <a:endParaRPr lang="ru-RU" sz="1000" dirty="0" smtClean="0"/>
          </a:p>
          <a:p>
            <a:pPr algn="ctr"/>
            <a:r>
              <a:rPr lang="ru-RU" sz="1000" b="1" dirty="0" smtClean="0"/>
              <a:t>не может превышать бюджетные ассигнования</a:t>
            </a:r>
            <a:r>
              <a:rPr lang="ru-RU" sz="1000" dirty="0" smtClean="0"/>
              <a:t>, предусмотренные </a:t>
            </a:r>
            <a:r>
              <a:rPr lang="ru-RU" sz="1000" dirty="0"/>
              <a:t>в </a:t>
            </a:r>
            <a:r>
              <a:rPr lang="ru-RU" sz="1000" dirty="0" smtClean="0"/>
              <a:t>соответствующем </a:t>
            </a:r>
            <a:r>
              <a:rPr lang="ru-RU" sz="1000" dirty="0"/>
              <a:t>бюджете на указанные </a:t>
            </a:r>
            <a:r>
              <a:rPr lang="ru-RU" sz="1000" dirty="0" smtClean="0"/>
              <a:t>цели</a:t>
            </a:r>
            <a:endParaRPr lang="ru-RU" sz="1000" dirty="0"/>
          </a:p>
        </p:txBody>
      </p:sp>
      <p:sp>
        <p:nvSpPr>
          <p:cNvPr id="4" name="Номер слайда 3"/>
          <p:cNvSpPr>
            <a:spLocks noGrp="1"/>
          </p:cNvSpPr>
          <p:nvPr>
            <p:ph type="sldNum" sz="quarter" idx="11"/>
          </p:nvPr>
        </p:nvSpPr>
        <p:spPr/>
        <p:txBody>
          <a:bodyPr/>
          <a:lstStyle/>
          <a:p>
            <a:pPr>
              <a:defRPr/>
            </a:pPr>
            <a:fld id="{600509AA-641A-4254-A23D-E1AAE0F50160}" type="slidenum">
              <a:rPr lang="ru-RU" smtClean="0"/>
              <a:pPr>
                <a:defRPr/>
              </a:pPr>
              <a:t>12</a:t>
            </a:fld>
            <a:endParaRPr lang="ru-RU" dirty="0"/>
          </a:p>
        </p:txBody>
      </p:sp>
    </p:spTree>
    <p:extLst>
      <p:ext uri="{BB962C8B-B14F-4D97-AF65-F5344CB8AC3E}">
        <p14:creationId xmlns:p14="http://schemas.microsoft.com/office/powerpoint/2010/main" val="152847525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трелка вниз 2"/>
          <p:cNvSpPr/>
          <p:nvPr/>
        </p:nvSpPr>
        <p:spPr>
          <a:xfrm>
            <a:off x="6648451" y="2435957"/>
            <a:ext cx="495300" cy="3219125"/>
          </a:xfrm>
          <a:prstGeom prst="downArrow">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ru-RU"/>
          </a:p>
        </p:txBody>
      </p:sp>
      <p:pic>
        <p:nvPicPr>
          <p:cNvPr id="39939" name="Picture 56" descr="C:\Users\Albina\Desktop\Без имени-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63" y="254000"/>
            <a:ext cx="9906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54" name="Прямоугольник 95"/>
          <p:cNvSpPr>
            <a:spLocks noChangeArrowheads="1"/>
          </p:cNvSpPr>
          <p:nvPr/>
        </p:nvSpPr>
        <p:spPr bwMode="auto">
          <a:xfrm>
            <a:off x="8972021" y="2982914"/>
            <a:ext cx="24077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ru-RU" sz="2000">
                <a:solidFill>
                  <a:srgbClr val="783A7A"/>
                </a:solidFill>
                <a:latin typeface="Cambria" pitchFamily="18" charset="0"/>
              </a:rPr>
              <a:t> </a:t>
            </a:r>
          </a:p>
          <a:p>
            <a:pPr algn="ctr"/>
            <a:endParaRPr lang="ru-RU" sz="2000" b="1">
              <a:solidFill>
                <a:srgbClr val="783A7A"/>
              </a:solidFill>
            </a:endParaRPr>
          </a:p>
        </p:txBody>
      </p:sp>
      <p:sp>
        <p:nvSpPr>
          <p:cNvPr id="39955" name="Прямоугольник 88"/>
          <p:cNvSpPr>
            <a:spLocks noChangeArrowheads="1"/>
          </p:cNvSpPr>
          <p:nvPr/>
        </p:nvSpPr>
        <p:spPr bwMode="auto">
          <a:xfrm>
            <a:off x="1093258" y="4141789"/>
            <a:ext cx="24077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ru-RU" altLang="ru-RU" sz="2000">
                <a:solidFill>
                  <a:srgbClr val="5A7F29"/>
                </a:solidFill>
                <a:latin typeface="Cambria" pitchFamily="18" charset="0"/>
                <a:cs typeface="Times New Roman" pitchFamily="18" charset="0"/>
              </a:rPr>
              <a:t> </a:t>
            </a:r>
          </a:p>
          <a:p>
            <a:pPr algn="ctr"/>
            <a:endParaRPr lang="ru-RU" altLang="ru-RU" sz="2000" b="1">
              <a:solidFill>
                <a:srgbClr val="5A7F29"/>
              </a:solidFill>
              <a:latin typeface="Times New Roman" pitchFamily="18" charset="0"/>
              <a:cs typeface="Times New Roman" pitchFamily="18" charset="0"/>
            </a:endParaRPr>
          </a:p>
        </p:txBody>
      </p:sp>
      <p:sp>
        <p:nvSpPr>
          <p:cNvPr id="28" name="Прямоугольник 27"/>
          <p:cNvSpPr/>
          <p:nvPr/>
        </p:nvSpPr>
        <p:spPr>
          <a:xfrm>
            <a:off x="115566" y="1169575"/>
            <a:ext cx="9475007" cy="1275907"/>
          </a:xfrm>
          <a:prstGeom prst="rect">
            <a:avLst/>
          </a:prstGeom>
          <a:ln w="28575">
            <a:solidFill>
              <a:schemeClr val="accent6"/>
            </a:solidFill>
          </a:ln>
        </p:spPr>
        <p:style>
          <a:lnRef idx="2">
            <a:schemeClr val="accent1"/>
          </a:lnRef>
          <a:fillRef idx="1">
            <a:schemeClr val="lt1"/>
          </a:fillRef>
          <a:effectRef idx="0">
            <a:schemeClr val="accent1"/>
          </a:effectRef>
          <a:fontRef idx="minor">
            <a:schemeClr val="dk1"/>
          </a:fontRef>
        </p:style>
        <p:txBody>
          <a:bodyPr rtlCol="0" anchor="ctr"/>
          <a:lstStyle/>
          <a:p>
            <a:pPr algn="just"/>
            <a:r>
              <a:rPr lang="ru-RU" dirty="0" smtClean="0">
                <a:latin typeface="Calibri" pitchFamily="34" charset="0"/>
              </a:rPr>
              <a:t>При определении нормативных затрат необходимо </a:t>
            </a:r>
            <a:r>
              <a:rPr lang="ru-RU" dirty="0">
                <a:latin typeface="Calibri" pitchFamily="34" charset="0"/>
              </a:rPr>
              <a:t>использовать </a:t>
            </a:r>
            <a:r>
              <a:rPr lang="ru-RU" b="1" dirty="0">
                <a:latin typeface="Calibri" pitchFamily="34" charset="0"/>
              </a:rPr>
              <a:t>нормативы (нормы)</a:t>
            </a:r>
            <a:r>
              <a:rPr lang="ru-RU" dirty="0">
                <a:latin typeface="Calibri" pitchFamily="34" charset="0"/>
              </a:rPr>
              <a:t>, установленные федеральными законами, иными нормативными правовыми актами, в том числе федеральных органов исполнительной власти, ГОСТами, СНиПами, СанПиНами, федеральными стандартами и </a:t>
            </a:r>
            <a:r>
              <a:rPr lang="ru-RU" dirty="0" smtClean="0">
                <a:latin typeface="Calibri" pitchFamily="34" charset="0"/>
              </a:rPr>
              <a:t>регламентами</a:t>
            </a:r>
            <a:r>
              <a:rPr lang="en-US" dirty="0" smtClean="0">
                <a:latin typeface="Calibri" pitchFamily="34" charset="0"/>
              </a:rPr>
              <a:t> (</a:t>
            </a:r>
            <a:r>
              <a:rPr lang="ru-RU" dirty="0" smtClean="0">
                <a:latin typeface="Calibri" pitchFamily="34" charset="0"/>
              </a:rPr>
              <a:t>паспортами</a:t>
            </a:r>
            <a:r>
              <a:rPr lang="en-US" dirty="0" smtClean="0">
                <a:latin typeface="Calibri" pitchFamily="34" charset="0"/>
              </a:rPr>
              <a:t>)</a:t>
            </a:r>
            <a:r>
              <a:rPr lang="ru-RU" dirty="0" smtClean="0">
                <a:latin typeface="Calibri" pitchFamily="34" charset="0"/>
              </a:rPr>
              <a:t> </a:t>
            </a:r>
            <a:r>
              <a:rPr lang="ru-RU" dirty="0">
                <a:latin typeface="Calibri" pitchFamily="34" charset="0"/>
              </a:rPr>
              <a:t>оказания государственных </a:t>
            </a:r>
            <a:r>
              <a:rPr lang="ru-RU" dirty="0" smtClean="0">
                <a:latin typeface="Calibri" pitchFamily="34" charset="0"/>
              </a:rPr>
              <a:t>услуг</a:t>
            </a:r>
            <a:endParaRPr lang="ru-RU" dirty="0">
              <a:latin typeface="Calibri" pitchFamily="34" charset="0"/>
            </a:endParaRPr>
          </a:p>
        </p:txBody>
      </p:sp>
      <p:sp>
        <p:nvSpPr>
          <p:cNvPr id="14" name="Заголовок 9"/>
          <p:cNvSpPr>
            <a:spLocks noGrp="1"/>
          </p:cNvSpPr>
          <p:nvPr>
            <p:ph type="title"/>
          </p:nvPr>
        </p:nvSpPr>
        <p:spPr>
          <a:xfrm>
            <a:off x="461963" y="142430"/>
            <a:ext cx="9080500" cy="1069975"/>
          </a:xfrm>
        </p:spPr>
        <p:txBody>
          <a:bodyPr/>
          <a:lstStyle/>
          <a:p>
            <a:pPr algn="ctr">
              <a:defRPr/>
            </a:pPr>
            <a:r>
              <a:rPr lang="ru-RU" sz="1600" b="1" dirty="0" smtClean="0">
                <a:solidFill>
                  <a:srgbClr val="3E3F68"/>
                </a:solidFill>
                <a:latin typeface="Cambria" pitchFamily="18" charset="0"/>
                <a:ea typeface="+mn-ea"/>
                <a:cs typeface="Times New Roman" pitchFamily="18" charset="0"/>
              </a:rPr>
              <a:t>Формирование единого подхода к определению нормативных затрат на оказание государственных (муниципальных) услуг (выполнение работ)</a:t>
            </a:r>
            <a:endParaRPr lang="ru-RU" altLang="ru-RU" sz="1600" b="1" dirty="0">
              <a:solidFill>
                <a:srgbClr val="3E3F68"/>
              </a:solidFill>
              <a:latin typeface="Cambria" pitchFamily="18" charset="0"/>
              <a:ea typeface="+mn-ea"/>
              <a:cs typeface="Times New Roman" pitchFamily="18" charset="0"/>
            </a:endParaRPr>
          </a:p>
        </p:txBody>
      </p:sp>
      <p:sp>
        <p:nvSpPr>
          <p:cNvPr id="20" name="Скругленный прямоугольник 19"/>
          <p:cNvSpPr/>
          <p:nvPr/>
        </p:nvSpPr>
        <p:spPr>
          <a:xfrm>
            <a:off x="115566" y="2781842"/>
            <a:ext cx="4837435" cy="3906037"/>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marL="180975" indent="-180975">
              <a:buFont typeface="Arial" pitchFamily="34" charset="0"/>
              <a:buChar char="•"/>
            </a:pPr>
            <a:r>
              <a:rPr lang="ru-RU" sz="1050" dirty="0"/>
              <a:t>Приказ Минобрнауки России от 17.10.2013 N </a:t>
            </a:r>
            <a:r>
              <a:rPr lang="ru-RU" sz="1050" dirty="0" smtClean="0"/>
              <a:t>1155 «Об </a:t>
            </a:r>
            <a:r>
              <a:rPr lang="ru-RU" sz="1050" dirty="0"/>
              <a:t>утверждении федерального государственного образовательного </a:t>
            </a:r>
            <a:r>
              <a:rPr lang="ru-RU" sz="1050" b="1" dirty="0"/>
              <a:t>стандарта</a:t>
            </a:r>
            <a:r>
              <a:rPr lang="ru-RU" sz="1050" dirty="0"/>
              <a:t> дошкольного </a:t>
            </a:r>
            <a:r>
              <a:rPr lang="ru-RU" sz="1050" dirty="0" smtClean="0"/>
              <a:t>образования»</a:t>
            </a:r>
          </a:p>
          <a:p>
            <a:pPr marL="180975" indent="-180975">
              <a:buFont typeface="Arial" pitchFamily="34" charset="0"/>
              <a:buChar char="•"/>
            </a:pPr>
            <a:r>
              <a:rPr lang="ru-RU" sz="1050" dirty="0" smtClean="0"/>
              <a:t>Приказ </a:t>
            </a:r>
            <a:r>
              <a:rPr lang="ru-RU" sz="1050" dirty="0"/>
              <a:t>Минобрнауки России от 06.10.2009 N </a:t>
            </a:r>
            <a:r>
              <a:rPr lang="ru-RU" sz="1050" dirty="0" smtClean="0"/>
              <a:t>373 «Об </a:t>
            </a:r>
            <a:r>
              <a:rPr lang="ru-RU" sz="1050" dirty="0"/>
              <a:t>утверждении и введении в действие федерального государственного образовательного </a:t>
            </a:r>
            <a:r>
              <a:rPr lang="ru-RU" sz="1050" b="1" dirty="0"/>
              <a:t>стандарта</a:t>
            </a:r>
            <a:r>
              <a:rPr lang="ru-RU" sz="1050" dirty="0"/>
              <a:t> начального общего </a:t>
            </a:r>
            <a:r>
              <a:rPr lang="ru-RU" sz="1050" dirty="0" smtClean="0"/>
              <a:t>образования»</a:t>
            </a:r>
          </a:p>
          <a:p>
            <a:pPr marL="180975" indent="-180975">
              <a:buFont typeface="Arial" pitchFamily="34" charset="0"/>
              <a:buChar char="•"/>
            </a:pPr>
            <a:r>
              <a:rPr lang="ru-RU" sz="1050" dirty="0" smtClean="0"/>
              <a:t>Приказ </a:t>
            </a:r>
            <a:r>
              <a:rPr lang="ru-RU" sz="1050" dirty="0"/>
              <a:t>Минобрнауки РФ от 17.12.2010 N </a:t>
            </a:r>
            <a:r>
              <a:rPr lang="ru-RU" sz="1050" dirty="0" smtClean="0"/>
              <a:t>1897 «Об </a:t>
            </a:r>
            <a:r>
              <a:rPr lang="ru-RU" sz="1050" dirty="0"/>
              <a:t>утверждении федерального государственного образовательного </a:t>
            </a:r>
            <a:r>
              <a:rPr lang="ru-RU" sz="1050" b="1" dirty="0"/>
              <a:t>стандарта</a:t>
            </a:r>
            <a:r>
              <a:rPr lang="ru-RU" sz="1050" dirty="0"/>
              <a:t> основного общего </a:t>
            </a:r>
            <a:r>
              <a:rPr lang="ru-RU" sz="1050" dirty="0" smtClean="0"/>
              <a:t>образования»</a:t>
            </a:r>
          </a:p>
          <a:p>
            <a:pPr marL="180975" indent="-180975">
              <a:buFont typeface="Arial" pitchFamily="34" charset="0"/>
              <a:buChar char="•"/>
            </a:pPr>
            <a:r>
              <a:rPr lang="ru-RU" sz="1050" dirty="0" smtClean="0"/>
              <a:t>Приказ </a:t>
            </a:r>
            <a:r>
              <a:rPr lang="ru-RU" sz="1050" dirty="0"/>
              <a:t>Минобрнауки России от 17.05.2012 N </a:t>
            </a:r>
            <a:r>
              <a:rPr lang="ru-RU" sz="1050" dirty="0" smtClean="0"/>
              <a:t>413 «Об </a:t>
            </a:r>
            <a:r>
              <a:rPr lang="ru-RU" sz="1050" dirty="0"/>
              <a:t>утверждении федерального государственного образовательного </a:t>
            </a:r>
            <a:r>
              <a:rPr lang="ru-RU" sz="1050" b="1" dirty="0"/>
              <a:t>стандарта</a:t>
            </a:r>
            <a:r>
              <a:rPr lang="ru-RU" sz="1050" dirty="0"/>
              <a:t> среднего (полного) общего </a:t>
            </a:r>
            <a:r>
              <a:rPr lang="ru-RU" sz="1050" dirty="0" smtClean="0"/>
              <a:t>образования»</a:t>
            </a:r>
          </a:p>
          <a:p>
            <a:pPr marL="180975" indent="-180975">
              <a:buFont typeface="Arial" pitchFamily="34" charset="0"/>
              <a:buChar char="•"/>
            </a:pPr>
            <a:r>
              <a:rPr lang="ru-RU" sz="1050" dirty="0" smtClean="0"/>
              <a:t>Приказ </a:t>
            </a:r>
            <a:r>
              <a:rPr lang="ru-RU" sz="1050" dirty="0"/>
              <a:t>Минобрнауки России от 12.05.2014 N </a:t>
            </a:r>
            <a:r>
              <a:rPr lang="ru-RU" sz="1050" dirty="0" smtClean="0"/>
              <a:t>502 «Об </a:t>
            </a:r>
            <a:r>
              <a:rPr lang="ru-RU" sz="1050" dirty="0"/>
              <a:t>утверждении федерального государственного образовательного </a:t>
            </a:r>
            <a:r>
              <a:rPr lang="ru-RU" sz="1050" b="1" dirty="0"/>
              <a:t>стандарта</a:t>
            </a:r>
            <a:r>
              <a:rPr lang="ru-RU" sz="1050" dirty="0"/>
              <a:t> среднего профессионального образования по специальности 34.02.01 Сестринское </a:t>
            </a:r>
            <a:r>
              <a:rPr lang="ru-RU" sz="1050" dirty="0" smtClean="0"/>
              <a:t>дело»</a:t>
            </a:r>
            <a:endParaRPr lang="ru-RU" sz="1050" dirty="0"/>
          </a:p>
          <a:p>
            <a:pPr marL="180975" indent="-180975">
              <a:buFont typeface="Arial" pitchFamily="34" charset="0"/>
              <a:buChar char="•"/>
            </a:pPr>
            <a:r>
              <a:rPr lang="ru-RU" sz="1050" dirty="0" smtClean="0"/>
              <a:t>Приказ </a:t>
            </a:r>
            <a:r>
              <a:rPr lang="ru-RU" sz="1050" dirty="0"/>
              <a:t>Минобрнауки РФ от 23.12.2010 N </a:t>
            </a:r>
            <a:r>
              <a:rPr lang="ru-RU" sz="1050" dirty="0" smtClean="0"/>
              <a:t>2024 «Об </a:t>
            </a:r>
            <a:r>
              <a:rPr lang="ru-RU" sz="1050" dirty="0"/>
              <a:t>утверждении и введении в действие федерального государственного образовательного </a:t>
            </a:r>
            <a:r>
              <a:rPr lang="ru-RU" sz="1050" b="1" dirty="0"/>
              <a:t>стандарта</a:t>
            </a:r>
            <a:r>
              <a:rPr lang="ru-RU" sz="1050" dirty="0"/>
              <a:t> высшего профессионального образования по направлению подготовки (специальности) 210601 Радиоэлектронные системы и комплексы (квалификация (степень) </a:t>
            </a:r>
            <a:r>
              <a:rPr lang="ru-RU" sz="1050" dirty="0" smtClean="0"/>
              <a:t>"специалист")»</a:t>
            </a:r>
            <a:endParaRPr lang="ru-RU" sz="1050" dirty="0"/>
          </a:p>
        </p:txBody>
      </p:sp>
      <p:sp>
        <p:nvSpPr>
          <p:cNvPr id="31" name="Скругленный прямоугольник 30"/>
          <p:cNvSpPr/>
          <p:nvPr/>
        </p:nvSpPr>
        <p:spPr>
          <a:xfrm>
            <a:off x="5122014" y="2766846"/>
            <a:ext cx="4457928" cy="2577984"/>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marL="265113" indent="-180975">
              <a:buFont typeface="Arial" pitchFamily="34" charset="0"/>
              <a:buChar char="•"/>
            </a:pPr>
            <a:r>
              <a:rPr lang="ru-RU" sz="1050" dirty="0" smtClean="0"/>
              <a:t>Приказ </a:t>
            </a:r>
            <a:r>
              <a:rPr lang="ru-RU" sz="1050" dirty="0" err="1" smtClean="0"/>
              <a:t>Минспорта</a:t>
            </a:r>
            <a:r>
              <a:rPr lang="ru-RU" sz="1050" dirty="0" smtClean="0"/>
              <a:t> России от 10.04.2013 N 114 «Об утверждении Федерального </a:t>
            </a:r>
            <a:r>
              <a:rPr lang="ru-RU" sz="1050" b="1" dirty="0" smtClean="0"/>
              <a:t>стандарта</a:t>
            </a:r>
            <a:r>
              <a:rPr lang="ru-RU" sz="1050" dirty="0" smtClean="0"/>
              <a:t> спортивной подготовки по виду спорта баскетбол»</a:t>
            </a:r>
          </a:p>
          <a:p>
            <a:pPr marL="265113" indent="-180975">
              <a:buFont typeface="Arial" pitchFamily="34" charset="0"/>
              <a:buChar char="•"/>
            </a:pPr>
            <a:r>
              <a:rPr lang="ru-RU" sz="1050" dirty="0" smtClean="0"/>
              <a:t>Приказ </a:t>
            </a:r>
            <a:r>
              <a:rPr lang="ru-RU" sz="1050" dirty="0" err="1"/>
              <a:t>Минспорта</a:t>
            </a:r>
            <a:r>
              <a:rPr lang="ru-RU" sz="1050" dirty="0"/>
              <a:t> России от 18.06.2013 N </a:t>
            </a:r>
            <a:r>
              <a:rPr lang="ru-RU" sz="1050" dirty="0" smtClean="0"/>
              <a:t>396 «Об </a:t>
            </a:r>
            <a:r>
              <a:rPr lang="ru-RU" sz="1050" dirty="0"/>
              <a:t>утверждении Федерального </a:t>
            </a:r>
            <a:r>
              <a:rPr lang="ru-RU" sz="1050" b="1" dirty="0"/>
              <a:t>стандарта</a:t>
            </a:r>
            <a:r>
              <a:rPr lang="ru-RU" sz="1050" dirty="0"/>
              <a:t> спортивной подготовки по виду спорта горнолыжный </a:t>
            </a:r>
            <a:r>
              <a:rPr lang="ru-RU" sz="1050" dirty="0" smtClean="0"/>
              <a:t>спорт»</a:t>
            </a:r>
          </a:p>
          <a:p>
            <a:pPr marL="265113" indent="-180975">
              <a:buFont typeface="Arial" pitchFamily="34" charset="0"/>
              <a:buChar char="•"/>
            </a:pPr>
            <a:r>
              <a:rPr lang="ru-RU" sz="1050" dirty="0" smtClean="0"/>
              <a:t>Приказ </a:t>
            </a:r>
            <a:r>
              <a:rPr lang="ru-RU" sz="1050" dirty="0" err="1"/>
              <a:t>Минспорта</a:t>
            </a:r>
            <a:r>
              <a:rPr lang="ru-RU" sz="1050" dirty="0"/>
              <a:t> России от 19.09.2012 N </a:t>
            </a:r>
            <a:r>
              <a:rPr lang="ru-RU" sz="1050" dirty="0" smtClean="0"/>
              <a:t>231 «Об </a:t>
            </a:r>
            <a:r>
              <a:rPr lang="ru-RU" sz="1050" dirty="0"/>
              <a:t>утверждении Федерального стандарта спортивной подготовки по </a:t>
            </a:r>
            <a:r>
              <a:rPr lang="ru-RU" sz="1050" dirty="0" smtClean="0"/>
              <a:t>дзюдо»</a:t>
            </a:r>
          </a:p>
          <a:p>
            <a:pPr marL="265113" indent="-180975">
              <a:buFont typeface="Arial" pitchFamily="34" charset="0"/>
              <a:buChar char="•"/>
            </a:pPr>
            <a:r>
              <a:rPr lang="ru-RU" sz="1050" dirty="0" smtClean="0"/>
              <a:t>Приказ </a:t>
            </a:r>
            <a:r>
              <a:rPr lang="ru-RU" sz="1050" dirty="0" err="1"/>
              <a:t>Минспорта</a:t>
            </a:r>
            <a:r>
              <a:rPr lang="ru-RU" sz="1050" dirty="0"/>
              <a:t> России от 27.01.2014 N </a:t>
            </a:r>
            <a:r>
              <a:rPr lang="ru-RU" sz="1050" dirty="0" smtClean="0"/>
              <a:t>31 «Об </a:t>
            </a:r>
            <a:r>
              <a:rPr lang="ru-RU" sz="1050" dirty="0"/>
              <a:t>утверждении Федерального </a:t>
            </a:r>
            <a:r>
              <a:rPr lang="ru-RU" sz="1050" b="1" dirty="0"/>
              <a:t>стандарта</a:t>
            </a:r>
            <a:r>
              <a:rPr lang="ru-RU" sz="1050" dirty="0"/>
              <a:t> спортивной подготовки по виду спорта спорт </a:t>
            </a:r>
            <a:r>
              <a:rPr lang="ru-RU" sz="1050" dirty="0" smtClean="0"/>
              <a:t>слепых»</a:t>
            </a:r>
          </a:p>
          <a:p>
            <a:pPr marL="265113" indent="-180975">
              <a:buFont typeface="Arial" pitchFamily="34" charset="0"/>
              <a:buChar char="•"/>
            </a:pPr>
            <a:r>
              <a:rPr lang="ru-RU" sz="1050" dirty="0" smtClean="0"/>
              <a:t>Приказ </a:t>
            </a:r>
            <a:r>
              <a:rPr lang="ru-RU" sz="1050" dirty="0" err="1"/>
              <a:t>Минспорта</a:t>
            </a:r>
            <a:r>
              <a:rPr lang="ru-RU" sz="1050" dirty="0"/>
              <a:t> России от 05.02.2013 N </a:t>
            </a:r>
            <a:r>
              <a:rPr lang="ru-RU" sz="1050" dirty="0" smtClean="0"/>
              <a:t>40 «Об </a:t>
            </a:r>
            <a:r>
              <a:rPr lang="ru-RU" sz="1050" dirty="0"/>
              <a:t>утверждении Федерального </a:t>
            </a:r>
            <a:r>
              <a:rPr lang="ru-RU" sz="1050" b="1" dirty="0"/>
              <a:t>стандарта</a:t>
            </a:r>
            <a:r>
              <a:rPr lang="ru-RU" sz="1050" dirty="0"/>
              <a:t> спортивной подготовки по виду спорта художественная </a:t>
            </a:r>
            <a:r>
              <a:rPr lang="ru-RU" sz="1050" dirty="0" smtClean="0"/>
              <a:t>гимнастика»</a:t>
            </a:r>
            <a:endParaRPr lang="ru-RU" sz="1050" dirty="0"/>
          </a:p>
        </p:txBody>
      </p:sp>
      <p:sp>
        <p:nvSpPr>
          <p:cNvPr id="21" name="TextBox 20"/>
          <p:cNvSpPr txBox="1"/>
          <p:nvPr/>
        </p:nvSpPr>
        <p:spPr>
          <a:xfrm rot="16200000">
            <a:off x="-1351283" y="4507660"/>
            <a:ext cx="3196709" cy="369332"/>
          </a:xfrm>
          <a:prstGeom prst="rect">
            <a:avLst/>
          </a:prstGeom>
          <a:noFill/>
        </p:spPr>
        <p:txBody>
          <a:bodyPr wrap="none" rtlCol="0">
            <a:spAutoFit/>
          </a:bodyPr>
          <a:lstStyle/>
          <a:p>
            <a:r>
              <a:rPr lang="ru-RU" dirty="0" smtClean="0">
                <a:solidFill>
                  <a:srgbClr val="FF5353"/>
                </a:solidFill>
                <a:effectLst>
                  <a:outerShdw blurRad="38100" dist="38100" dir="2700000" algn="tl">
                    <a:srgbClr val="000000">
                      <a:alpha val="43137"/>
                    </a:srgbClr>
                  </a:outerShdw>
                </a:effectLst>
              </a:rPr>
              <a:t>Стандарты - </a:t>
            </a:r>
            <a:r>
              <a:rPr lang="ru-RU" b="1" dirty="0" smtClean="0">
                <a:solidFill>
                  <a:srgbClr val="FF5353"/>
                </a:solidFill>
                <a:effectLst>
                  <a:outerShdw blurRad="38100" dist="38100" dir="2700000" algn="tl">
                    <a:srgbClr val="000000">
                      <a:alpha val="43137"/>
                    </a:srgbClr>
                  </a:outerShdw>
                </a:effectLst>
              </a:rPr>
              <a:t>Образование</a:t>
            </a:r>
            <a:endParaRPr lang="ru-RU" b="1" dirty="0">
              <a:solidFill>
                <a:srgbClr val="FF5353"/>
              </a:solidFill>
              <a:effectLst>
                <a:outerShdw blurRad="38100" dist="38100" dir="2700000" algn="tl">
                  <a:srgbClr val="000000">
                    <a:alpha val="43137"/>
                  </a:srgbClr>
                </a:outerShdw>
              </a:effectLst>
            </a:endParaRPr>
          </a:p>
        </p:txBody>
      </p:sp>
      <p:sp>
        <p:nvSpPr>
          <p:cNvPr id="34" name="TextBox 33"/>
          <p:cNvSpPr txBox="1"/>
          <p:nvPr/>
        </p:nvSpPr>
        <p:spPr>
          <a:xfrm rot="16200000">
            <a:off x="4149953" y="3861647"/>
            <a:ext cx="2313454" cy="369332"/>
          </a:xfrm>
          <a:prstGeom prst="rect">
            <a:avLst/>
          </a:prstGeom>
          <a:noFill/>
        </p:spPr>
        <p:txBody>
          <a:bodyPr wrap="none" rtlCol="0">
            <a:spAutoFit/>
          </a:bodyPr>
          <a:lstStyle/>
          <a:p>
            <a:r>
              <a:rPr lang="ru-RU" dirty="0" smtClean="0">
                <a:solidFill>
                  <a:srgbClr val="FF5353"/>
                </a:solidFill>
                <a:effectLst>
                  <a:outerShdw blurRad="38100" dist="38100" dir="2700000" algn="tl">
                    <a:srgbClr val="000000">
                      <a:alpha val="43137"/>
                    </a:srgbClr>
                  </a:outerShdw>
                </a:effectLst>
              </a:rPr>
              <a:t>Стандарты - </a:t>
            </a:r>
            <a:r>
              <a:rPr lang="ru-RU" b="1" dirty="0" smtClean="0">
                <a:solidFill>
                  <a:srgbClr val="FF5353"/>
                </a:solidFill>
                <a:effectLst>
                  <a:outerShdw blurRad="38100" dist="38100" dir="2700000" algn="tl">
                    <a:srgbClr val="000000">
                      <a:alpha val="43137"/>
                    </a:srgbClr>
                  </a:outerShdw>
                </a:effectLst>
              </a:rPr>
              <a:t>Спорт</a:t>
            </a:r>
            <a:endParaRPr lang="ru-RU" b="1" dirty="0">
              <a:solidFill>
                <a:srgbClr val="FF5353"/>
              </a:solidFill>
              <a:effectLst>
                <a:outerShdw blurRad="38100" dist="38100" dir="2700000" algn="tl">
                  <a:srgbClr val="000000">
                    <a:alpha val="43137"/>
                  </a:srgbClr>
                </a:outerShdw>
              </a:effectLst>
            </a:endParaRPr>
          </a:p>
        </p:txBody>
      </p:sp>
      <p:sp>
        <p:nvSpPr>
          <p:cNvPr id="16" name="Скругленный прямоугольник 15"/>
          <p:cNvSpPr/>
          <p:nvPr/>
        </p:nvSpPr>
        <p:spPr>
          <a:xfrm>
            <a:off x="5122014" y="5664607"/>
            <a:ext cx="4468559" cy="1023272"/>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marL="177800" algn="ctr" eaLnBrk="0" hangingPunct="0">
              <a:tabLst>
                <a:tab pos="990600" algn="l"/>
              </a:tabLst>
            </a:pPr>
            <a:r>
              <a:rPr lang="ru-RU" sz="1000" b="1" dirty="0" smtClean="0">
                <a:solidFill>
                  <a:schemeClr val="tx1"/>
                </a:solidFill>
              </a:rPr>
              <a:t>При отсутствии</a:t>
            </a:r>
            <a:r>
              <a:rPr lang="ru-RU" sz="1000" dirty="0" smtClean="0">
                <a:solidFill>
                  <a:schemeClr val="tx1"/>
                </a:solidFill>
              </a:rPr>
              <a:t>:</a:t>
            </a:r>
          </a:p>
          <a:p>
            <a:pPr marL="349250" indent="-171450" eaLnBrk="0" hangingPunct="0">
              <a:buFont typeface="Arial" panose="020B0604020202020204" pitchFamily="34" charset="0"/>
              <a:buChar char="•"/>
              <a:tabLst>
                <a:tab pos="990600" algn="l"/>
              </a:tabLst>
            </a:pPr>
            <a:r>
              <a:rPr lang="ru-RU" sz="1000" dirty="0" smtClean="0">
                <a:solidFill>
                  <a:schemeClr val="tx1"/>
                </a:solidFill>
              </a:rPr>
              <a:t>Метод наиболее эффективного учреждения</a:t>
            </a:r>
          </a:p>
          <a:p>
            <a:pPr marL="349250" indent="-171450" eaLnBrk="0" hangingPunct="0">
              <a:buFont typeface="Arial" panose="020B0604020202020204" pitchFamily="34" charset="0"/>
              <a:buChar char="•"/>
              <a:tabLst>
                <a:tab pos="990600" algn="l"/>
              </a:tabLst>
            </a:pPr>
            <a:r>
              <a:rPr lang="ru-RU" sz="1000" dirty="0" smtClean="0">
                <a:solidFill>
                  <a:schemeClr val="tx1"/>
                </a:solidFill>
              </a:rPr>
              <a:t>Медианный метод</a:t>
            </a:r>
          </a:p>
          <a:p>
            <a:pPr marL="349250" indent="-171450" eaLnBrk="0" hangingPunct="0">
              <a:buFont typeface="Arial" panose="020B0604020202020204" pitchFamily="34" charset="0"/>
              <a:buChar char="•"/>
              <a:tabLst>
                <a:tab pos="990600" algn="l"/>
              </a:tabLst>
            </a:pPr>
            <a:r>
              <a:rPr lang="ru-RU" sz="1000" dirty="0" smtClean="0">
                <a:solidFill>
                  <a:schemeClr val="tx1"/>
                </a:solidFill>
              </a:rPr>
              <a:t>Иной метод, установленный порядком, принятым в соответствии </a:t>
            </a:r>
            <a:r>
              <a:rPr lang="ru-RU" sz="1000" b="1" dirty="0" smtClean="0">
                <a:solidFill>
                  <a:srgbClr val="FF0000"/>
                </a:solidFill>
              </a:rPr>
              <a:t>с п.4 ст. 69.2 </a:t>
            </a:r>
            <a:r>
              <a:rPr lang="ru-RU" sz="1000" dirty="0" smtClean="0">
                <a:solidFill>
                  <a:schemeClr val="tx1"/>
                </a:solidFill>
              </a:rPr>
              <a:t>Бюджетного кодекса Российской Федерации</a:t>
            </a:r>
            <a:endParaRPr lang="ru-RU" sz="1000" dirty="0">
              <a:solidFill>
                <a:schemeClr val="tx1"/>
              </a:solidFill>
            </a:endParaRPr>
          </a:p>
        </p:txBody>
      </p:sp>
      <p:sp>
        <p:nvSpPr>
          <p:cNvPr id="2" name="Номер слайда 1"/>
          <p:cNvSpPr>
            <a:spLocks noGrp="1"/>
          </p:cNvSpPr>
          <p:nvPr>
            <p:ph type="sldNum" sz="quarter" idx="11"/>
          </p:nvPr>
        </p:nvSpPr>
        <p:spPr/>
        <p:txBody>
          <a:bodyPr/>
          <a:lstStyle/>
          <a:p>
            <a:pPr>
              <a:defRPr/>
            </a:pPr>
            <a:fld id="{600509AA-641A-4254-A23D-E1AAE0F50160}" type="slidenum">
              <a:rPr lang="ru-RU" smtClean="0"/>
              <a:pPr>
                <a:defRPr/>
              </a:pPr>
              <a:t>13</a:t>
            </a:fld>
            <a:endParaRPr lang="ru-RU" dirty="0"/>
          </a:p>
        </p:txBody>
      </p:sp>
    </p:spTree>
    <p:extLst>
      <p:ext uri="{BB962C8B-B14F-4D97-AF65-F5344CB8AC3E}">
        <p14:creationId xmlns:p14="http://schemas.microsoft.com/office/powerpoint/2010/main" val="228175080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154" y="1127777"/>
            <a:ext cx="9455208" cy="54635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7891" name="Picture 56" descr="C:\Users\Albina\Desktop\Без имени-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463" y="317500"/>
            <a:ext cx="9906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Заголовок 9"/>
          <p:cNvSpPr>
            <a:spLocks noGrp="1"/>
          </p:cNvSpPr>
          <p:nvPr>
            <p:ph type="title"/>
          </p:nvPr>
        </p:nvSpPr>
        <p:spPr>
          <a:xfrm>
            <a:off x="461963" y="142430"/>
            <a:ext cx="9080500" cy="1069975"/>
          </a:xfrm>
        </p:spPr>
        <p:txBody>
          <a:bodyPr/>
          <a:lstStyle/>
          <a:p>
            <a:pPr algn="ctr">
              <a:defRPr/>
            </a:pPr>
            <a:r>
              <a:rPr lang="ru-RU" sz="1600" b="1" dirty="0" smtClean="0">
                <a:solidFill>
                  <a:srgbClr val="3E3F68"/>
                </a:solidFill>
                <a:latin typeface="Cambria" pitchFamily="18" charset="0"/>
                <a:ea typeface="+mn-ea"/>
                <a:cs typeface="Times New Roman" pitchFamily="18" charset="0"/>
              </a:rPr>
              <a:t>Форма государственного задания </a:t>
            </a:r>
            <a:r>
              <a:rPr lang="ru-RU" sz="1600" b="1" dirty="0">
                <a:solidFill>
                  <a:srgbClr val="3E3F68"/>
                </a:solidFill>
                <a:latin typeface="Cambria" pitchFamily="18" charset="0"/>
                <a:ea typeface="+mn-ea"/>
                <a:cs typeface="Times New Roman" pitchFamily="18" charset="0"/>
              </a:rPr>
              <a:t>на оказание государственных </a:t>
            </a:r>
            <a:r>
              <a:rPr lang="ru-RU" sz="1600" b="1" dirty="0" smtClean="0">
                <a:solidFill>
                  <a:srgbClr val="3E3F68"/>
                </a:solidFill>
                <a:latin typeface="Cambria" pitchFamily="18" charset="0"/>
                <a:ea typeface="+mn-ea"/>
                <a:cs typeface="Times New Roman" pitchFamily="18" charset="0"/>
              </a:rPr>
              <a:t>услуг (выполнение работ)</a:t>
            </a:r>
            <a:endParaRPr lang="ru-RU" altLang="ru-RU" sz="1600" b="1" dirty="0">
              <a:solidFill>
                <a:srgbClr val="3E3F68"/>
              </a:solidFill>
              <a:latin typeface="Cambria" pitchFamily="18" charset="0"/>
              <a:ea typeface="+mn-ea"/>
              <a:cs typeface="Times New Roman" pitchFamily="18" charset="0"/>
            </a:endParaRPr>
          </a:p>
        </p:txBody>
      </p:sp>
      <p:sp>
        <p:nvSpPr>
          <p:cNvPr id="11" name="Пятно 1 10"/>
          <p:cNvSpPr/>
          <p:nvPr/>
        </p:nvSpPr>
        <p:spPr>
          <a:xfrm rot="20804739">
            <a:off x="6207041" y="6495141"/>
            <a:ext cx="682794" cy="300164"/>
          </a:xfrm>
          <a:prstGeom prst="irregularSeal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b="1" dirty="0" smtClean="0"/>
              <a:t>NEW</a:t>
            </a:r>
            <a:endParaRPr lang="ru-RU" sz="600" b="1" dirty="0"/>
          </a:p>
        </p:txBody>
      </p:sp>
      <p:sp>
        <p:nvSpPr>
          <p:cNvPr id="3" name="Скругленный прямоугольник 2"/>
          <p:cNvSpPr/>
          <p:nvPr/>
        </p:nvSpPr>
        <p:spPr>
          <a:xfrm>
            <a:off x="4500562" y="1031204"/>
            <a:ext cx="3206741" cy="469903"/>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ru-RU" sz="1050" dirty="0" smtClean="0"/>
              <a:t>Утверждается не </a:t>
            </a:r>
            <a:r>
              <a:rPr lang="ru-RU" sz="1050" dirty="0"/>
              <a:t>позднее </a:t>
            </a:r>
            <a:r>
              <a:rPr lang="ru-RU" sz="1050" b="1" dirty="0">
                <a:solidFill>
                  <a:srgbClr val="FF0000"/>
                </a:solidFill>
              </a:rPr>
              <a:t>15 </a:t>
            </a:r>
            <a:r>
              <a:rPr lang="ru-RU" sz="1050" b="1" dirty="0" smtClean="0">
                <a:solidFill>
                  <a:srgbClr val="FF0000"/>
                </a:solidFill>
              </a:rPr>
              <a:t>рабочих </a:t>
            </a:r>
            <a:r>
              <a:rPr lang="ru-RU" sz="1050" b="1" dirty="0">
                <a:solidFill>
                  <a:srgbClr val="FF0000"/>
                </a:solidFill>
              </a:rPr>
              <a:t>дней </a:t>
            </a:r>
            <a:r>
              <a:rPr lang="ru-RU" sz="1050" dirty="0"/>
              <a:t>со дня утверждения </a:t>
            </a:r>
            <a:r>
              <a:rPr lang="ru-RU" sz="1050" dirty="0" err="1" smtClean="0"/>
              <a:t>ГРБСам</a:t>
            </a:r>
            <a:r>
              <a:rPr lang="ru-RU" sz="1050" dirty="0" smtClean="0"/>
              <a:t> ЛБО</a:t>
            </a:r>
            <a:endParaRPr lang="ru-RU" sz="1050" dirty="0"/>
          </a:p>
        </p:txBody>
      </p:sp>
      <p:sp>
        <p:nvSpPr>
          <p:cNvPr id="12" name="Скругленный прямоугольник 11"/>
          <p:cNvSpPr/>
          <p:nvPr/>
        </p:nvSpPr>
        <p:spPr>
          <a:xfrm>
            <a:off x="1614488" y="1299443"/>
            <a:ext cx="2419349" cy="600074"/>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r>
              <a:rPr lang="ru-RU" sz="1050" dirty="0"/>
              <a:t>утверждается не позднее </a:t>
            </a:r>
            <a:endParaRPr lang="ru-RU" sz="1050" dirty="0" smtClean="0"/>
          </a:p>
          <a:p>
            <a:r>
              <a:rPr lang="ru-RU" sz="1050" b="1" dirty="0" smtClean="0">
                <a:solidFill>
                  <a:srgbClr val="FF0000"/>
                </a:solidFill>
              </a:rPr>
              <a:t>1 месяца </a:t>
            </a:r>
            <a:r>
              <a:rPr lang="ru-RU" sz="1050" dirty="0"/>
              <a:t>со дня официального опубликования федерального закона о федеральном бюджете</a:t>
            </a:r>
          </a:p>
        </p:txBody>
      </p:sp>
      <p:cxnSp>
        <p:nvCxnSpPr>
          <p:cNvPr id="6" name="Прямая соединительная линия 5"/>
          <p:cNvCxnSpPr/>
          <p:nvPr/>
        </p:nvCxnSpPr>
        <p:spPr>
          <a:xfrm>
            <a:off x="1433512" y="1266156"/>
            <a:ext cx="2743200" cy="63336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Прямая соединительная линия 15"/>
          <p:cNvCxnSpPr/>
          <p:nvPr/>
        </p:nvCxnSpPr>
        <p:spPr>
          <a:xfrm flipH="1">
            <a:off x="1433512" y="1266156"/>
            <a:ext cx="2743201" cy="63336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0" name="Скругленный прямоугольник 19"/>
          <p:cNvSpPr/>
          <p:nvPr/>
        </p:nvSpPr>
        <p:spPr>
          <a:xfrm>
            <a:off x="4500562" y="1647223"/>
            <a:ext cx="3154362" cy="1453231"/>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ru-RU" sz="1000" dirty="0"/>
              <a:t>Распределение показателей объема государственных услуг (работ), содержащихся в государственном задании, утвержденном  федеральному государственному учреждению, между созданными им в установленном порядке обособленными </a:t>
            </a:r>
            <a:r>
              <a:rPr lang="ru-RU" sz="1000" dirty="0" smtClean="0"/>
              <a:t>подразделениями осуществляется не </a:t>
            </a:r>
            <a:r>
              <a:rPr lang="ru-RU" sz="1000" dirty="0"/>
              <a:t>позднее </a:t>
            </a:r>
            <a:r>
              <a:rPr lang="ru-RU" sz="1000" b="1" dirty="0">
                <a:solidFill>
                  <a:srgbClr val="FF0000"/>
                </a:solidFill>
              </a:rPr>
              <a:t>10 </a:t>
            </a:r>
            <a:r>
              <a:rPr lang="ru-RU" sz="1000" b="1" dirty="0" smtClean="0">
                <a:solidFill>
                  <a:srgbClr val="FF0000"/>
                </a:solidFill>
              </a:rPr>
              <a:t>рабочих </a:t>
            </a:r>
            <a:r>
              <a:rPr lang="ru-RU" sz="1000" b="1" dirty="0">
                <a:solidFill>
                  <a:srgbClr val="FF0000"/>
                </a:solidFill>
              </a:rPr>
              <a:t>дней </a:t>
            </a:r>
            <a:r>
              <a:rPr lang="ru-RU" sz="1000" dirty="0"/>
              <a:t>со дня утверждения государственного задания федеральному государственному </a:t>
            </a:r>
            <a:r>
              <a:rPr lang="ru-RU" sz="1000" dirty="0" smtClean="0"/>
              <a:t>учреждению</a:t>
            </a:r>
            <a:endParaRPr lang="ru-RU" sz="1000" dirty="0"/>
          </a:p>
        </p:txBody>
      </p:sp>
      <p:sp>
        <p:nvSpPr>
          <p:cNvPr id="21" name="Скругленный прямоугольник 20"/>
          <p:cNvSpPr/>
          <p:nvPr/>
        </p:nvSpPr>
        <p:spPr>
          <a:xfrm>
            <a:off x="481004" y="2508311"/>
            <a:ext cx="3206741" cy="469903"/>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ru-RU" sz="1050" dirty="0" smtClean="0"/>
              <a:t>Формируется </a:t>
            </a:r>
            <a:r>
              <a:rPr lang="ru-RU" sz="1050" b="1" dirty="0">
                <a:solidFill>
                  <a:srgbClr val="FF0000"/>
                </a:solidFill>
              </a:rPr>
              <a:t>в электронном виде </a:t>
            </a:r>
            <a:r>
              <a:rPr lang="ru-RU" sz="1050" dirty="0" smtClean="0"/>
              <a:t>в </a:t>
            </a:r>
            <a:r>
              <a:rPr lang="ru-RU" sz="1050" dirty="0"/>
              <a:t>информационной системе Министерства финансов Российской Федерации</a:t>
            </a:r>
          </a:p>
        </p:txBody>
      </p:sp>
      <p:sp>
        <p:nvSpPr>
          <p:cNvPr id="22" name="Пятно 1 21"/>
          <p:cNvSpPr/>
          <p:nvPr/>
        </p:nvSpPr>
        <p:spPr>
          <a:xfrm rot="20804739">
            <a:off x="3346348" y="925003"/>
            <a:ext cx="682794" cy="300164"/>
          </a:xfrm>
          <a:prstGeom prst="irregularSeal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b="1" dirty="0" smtClean="0"/>
              <a:t>NEW</a:t>
            </a:r>
            <a:endParaRPr lang="ru-RU" sz="600" b="1" dirty="0"/>
          </a:p>
        </p:txBody>
      </p:sp>
      <p:sp>
        <p:nvSpPr>
          <p:cNvPr id="23" name="Пятно 1 22"/>
          <p:cNvSpPr/>
          <p:nvPr/>
        </p:nvSpPr>
        <p:spPr>
          <a:xfrm rot="20804739">
            <a:off x="139607" y="2223757"/>
            <a:ext cx="682794" cy="300164"/>
          </a:xfrm>
          <a:prstGeom prst="irregularSeal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b="1" dirty="0" smtClean="0"/>
              <a:t>NEW</a:t>
            </a:r>
            <a:endParaRPr lang="ru-RU" sz="600" b="1" dirty="0"/>
          </a:p>
        </p:txBody>
      </p:sp>
      <p:sp>
        <p:nvSpPr>
          <p:cNvPr id="2" name="Номер слайда 1"/>
          <p:cNvSpPr>
            <a:spLocks noGrp="1"/>
          </p:cNvSpPr>
          <p:nvPr>
            <p:ph type="sldNum" sz="quarter" idx="11"/>
          </p:nvPr>
        </p:nvSpPr>
        <p:spPr/>
        <p:txBody>
          <a:bodyPr/>
          <a:lstStyle/>
          <a:p>
            <a:pPr>
              <a:defRPr/>
            </a:pPr>
            <a:fld id="{AF3417E0-D88E-41FA-96DB-420EFDC07C72}" type="slidenum">
              <a:rPr lang="ru-RU" smtClean="0"/>
              <a:pPr>
                <a:defRPr/>
              </a:pPr>
              <a:t>14</a:t>
            </a:fld>
            <a:endParaRPr lang="ru-RU" dirty="0"/>
          </a:p>
        </p:txBody>
      </p:sp>
    </p:spTree>
    <p:extLst>
      <p:ext uri="{BB962C8B-B14F-4D97-AF65-F5344CB8AC3E}">
        <p14:creationId xmlns:p14="http://schemas.microsoft.com/office/powerpoint/2010/main" val="168179244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1" name="Picture 56" descr="C:\Users\Albina\Desktop\Без имени-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63" y="317500"/>
            <a:ext cx="9906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Заголовок 9"/>
          <p:cNvSpPr>
            <a:spLocks noGrp="1"/>
          </p:cNvSpPr>
          <p:nvPr>
            <p:ph type="title"/>
          </p:nvPr>
        </p:nvSpPr>
        <p:spPr>
          <a:xfrm>
            <a:off x="461963" y="142430"/>
            <a:ext cx="9080500" cy="1069975"/>
          </a:xfrm>
        </p:spPr>
        <p:txBody>
          <a:bodyPr/>
          <a:lstStyle/>
          <a:p>
            <a:pPr algn="ctr">
              <a:defRPr/>
            </a:pPr>
            <a:r>
              <a:rPr lang="ru-RU" sz="1600" b="1" dirty="0">
                <a:solidFill>
                  <a:srgbClr val="3E3F68"/>
                </a:solidFill>
                <a:latin typeface="Cambria" pitchFamily="18" charset="0"/>
                <a:cs typeface="Times New Roman" pitchFamily="18" charset="0"/>
              </a:rPr>
              <a:t>Форма государственного задания на оказание государственных услуг (выполнение работ)</a:t>
            </a:r>
            <a:endParaRPr lang="ru-RU" altLang="ru-RU" sz="1600" b="1" dirty="0">
              <a:solidFill>
                <a:srgbClr val="3E3F68"/>
              </a:solidFill>
              <a:latin typeface="Cambria" pitchFamily="18" charset="0"/>
              <a:ea typeface="+mn-ea"/>
              <a:cs typeface="Times New Roman" pitchFamily="18" charset="0"/>
            </a:endParaRPr>
          </a:p>
        </p:txBody>
      </p:sp>
      <p:pic>
        <p:nvPicPr>
          <p:cNvPr id="5"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244" y="1003300"/>
            <a:ext cx="9787756" cy="41731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Пятно 1 5"/>
          <p:cNvSpPr/>
          <p:nvPr/>
        </p:nvSpPr>
        <p:spPr>
          <a:xfrm rot="20804739">
            <a:off x="3840079" y="2763054"/>
            <a:ext cx="682794" cy="300164"/>
          </a:xfrm>
          <a:prstGeom prst="irregularSeal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b="1" dirty="0" smtClean="0"/>
              <a:t>NEW</a:t>
            </a:r>
            <a:endParaRPr lang="ru-RU" sz="600" b="1" dirty="0"/>
          </a:p>
        </p:txBody>
      </p:sp>
      <p:sp>
        <p:nvSpPr>
          <p:cNvPr id="2" name="Номер слайда 1"/>
          <p:cNvSpPr>
            <a:spLocks noGrp="1"/>
          </p:cNvSpPr>
          <p:nvPr>
            <p:ph type="sldNum" sz="quarter" idx="11"/>
          </p:nvPr>
        </p:nvSpPr>
        <p:spPr/>
        <p:txBody>
          <a:bodyPr/>
          <a:lstStyle/>
          <a:p>
            <a:pPr>
              <a:defRPr/>
            </a:pPr>
            <a:fld id="{AF3417E0-D88E-41FA-96DB-420EFDC07C72}" type="slidenum">
              <a:rPr lang="ru-RU" smtClean="0"/>
              <a:pPr>
                <a:defRPr/>
              </a:pPr>
              <a:t>15</a:t>
            </a:fld>
            <a:endParaRPr lang="ru-RU" dirty="0"/>
          </a:p>
        </p:txBody>
      </p:sp>
    </p:spTree>
    <p:extLst>
      <p:ext uri="{BB962C8B-B14F-4D97-AF65-F5344CB8AC3E}">
        <p14:creationId xmlns:p14="http://schemas.microsoft.com/office/powerpoint/2010/main" val="11872355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975" y="1108075"/>
            <a:ext cx="9582150" cy="42105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7891" name="Picture 56" descr="C:\Users\Albina\Desktop\Без имени-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463" y="317500"/>
            <a:ext cx="9906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Заголовок 9"/>
          <p:cNvSpPr>
            <a:spLocks noGrp="1"/>
          </p:cNvSpPr>
          <p:nvPr>
            <p:ph type="title"/>
          </p:nvPr>
        </p:nvSpPr>
        <p:spPr>
          <a:xfrm>
            <a:off x="461963" y="142430"/>
            <a:ext cx="9080500" cy="1069975"/>
          </a:xfrm>
        </p:spPr>
        <p:txBody>
          <a:bodyPr/>
          <a:lstStyle/>
          <a:p>
            <a:pPr algn="ctr">
              <a:defRPr/>
            </a:pPr>
            <a:r>
              <a:rPr lang="ru-RU" sz="1600" b="1" dirty="0">
                <a:solidFill>
                  <a:srgbClr val="3E3F68"/>
                </a:solidFill>
                <a:latin typeface="Cambria" pitchFamily="18" charset="0"/>
                <a:cs typeface="Times New Roman" pitchFamily="18" charset="0"/>
              </a:rPr>
              <a:t>Форма государственного задания на оказание государственных услуг (выполнение работ)</a:t>
            </a:r>
            <a:endParaRPr lang="ru-RU" altLang="ru-RU" sz="1600" b="1" dirty="0">
              <a:solidFill>
                <a:srgbClr val="3E3F68"/>
              </a:solidFill>
              <a:latin typeface="Cambria" pitchFamily="18" charset="0"/>
              <a:ea typeface="+mn-ea"/>
              <a:cs typeface="Times New Roman" pitchFamily="18" charset="0"/>
            </a:endParaRPr>
          </a:p>
        </p:txBody>
      </p:sp>
      <p:sp>
        <p:nvSpPr>
          <p:cNvPr id="2" name="Номер слайда 1"/>
          <p:cNvSpPr>
            <a:spLocks noGrp="1"/>
          </p:cNvSpPr>
          <p:nvPr>
            <p:ph type="sldNum" sz="quarter" idx="11"/>
          </p:nvPr>
        </p:nvSpPr>
        <p:spPr/>
        <p:txBody>
          <a:bodyPr/>
          <a:lstStyle/>
          <a:p>
            <a:pPr>
              <a:defRPr/>
            </a:pPr>
            <a:fld id="{AF3417E0-D88E-41FA-96DB-420EFDC07C72}" type="slidenum">
              <a:rPr lang="ru-RU" smtClean="0"/>
              <a:pPr>
                <a:defRPr/>
              </a:pPr>
              <a:t>16</a:t>
            </a:fld>
            <a:endParaRPr lang="ru-RU" dirty="0"/>
          </a:p>
        </p:txBody>
      </p:sp>
    </p:spTree>
    <p:extLst>
      <p:ext uri="{BB962C8B-B14F-4D97-AF65-F5344CB8AC3E}">
        <p14:creationId xmlns:p14="http://schemas.microsoft.com/office/powerpoint/2010/main" val="26054622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1" name="Picture 56" descr="C:\Users\Albina\Desktop\Без имени-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63" y="317500"/>
            <a:ext cx="9906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Заголовок 9"/>
          <p:cNvSpPr>
            <a:spLocks noGrp="1"/>
          </p:cNvSpPr>
          <p:nvPr>
            <p:ph type="title"/>
          </p:nvPr>
        </p:nvSpPr>
        <p:spPr>
          <a:xfrm>
            <a:off x="461963" y="142430"/>
            <a:ext cx="9080500" cy="1069975"/>
          </a:xfrm>
        </p:spPr>
        <p:txBody>
          <a:bodyPr/>
          <a:lstStyle/>
          <a:p>
            <a:pPr algn="ctr">
              <a:defRPr/>
            </a:pPr>
            <a:r>
              <a:rPr lang="ru-RU" sz="1600" b="1" dirty="0">
                <a:solidFill>
                  <a:srgbClr val="3E3F68"/>
                </a:solidFill>
                <a:latin typeface="Cambria" pitchFamily="18" charset="0"/>
                <a:cs typeface="Times New Roman" pitchFamily="18" charset="0"/>
              </a:rPr>
              <a:t>Форма государственного задания на оказание государственных услуг (выполнение работ)</a:t>
            </a:r>
            <a:endParaRPr lang="ru-RU" altLang="ru-RU" sz="1600" b="1" dirty="0">
              <a:solidFill>
                <a:srgbClr val="3E3F68"/>
              </a:solidFill>
              <a:latin typeface="Cambria" pitchFamily="18" charset="0"/>
              <a:ea typeface="+mn-ea"/>
              <a:cs typeface="Times New Roman" pitchFamily="18" charset="0"/>
            </a:endParaRPr>
          </a:p>
        </p:txBody>
      </p:sp>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2093" y="1196134"/>
            <a:ext cx="9501814" cy="27281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Номер слайда 1"/>
          <p:cNvSpPr>
            <a:spLocks noGrp="1"/>
          </p:cNvSpPr>
          <p:nvPr>
            <p:ph type="sldNum" sz="quarter" idx="11"/>
          </p:nvPr>
        </p:nvSpPr>
        <p:spPr/>
        <p:txBody>
          <a:bodyPr/>
          <a:lstStyle/>
          <a:p>
            <a:pPr>
              <a:defRPr/>
            </a:pPr>
            <a:fld id="{AF3417E0-D88E-41FA-96DB-420EFDC07C72}" type="slidenum">
              <a:rPr lang="ru-RU" smtClean="0"/>
              <a:pPr>
                <a:defRPr/>
              </a:pPr>
              <a:t>17</a:t>
            </a:fld>
            <a:endParaRPr lang="ru-RU" dirty="0"/>
          </a:p>
        </p:txBody>
      </p:sp>
    </p:spTree>
    <p:extLst>
      <p:ext uri="{BB962C8B-B14F-4D97-AF65-F5344CB8AC3E}">
        <p14:creationId xmlns:p14="http://schemas.microsoft.com/office/powerpoint/2010/main" val="334418678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1" name="Picture 56" descr="C:\Users\Albina\Desktop\Без имени-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63" y="317500"/>
            <a:ext cx="9906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Заголовок 9"/>
          <p:cNvSpPr>
            <a:spLocks noGrp="1"/>
          </p:cNvSpPr>
          <p:nvPr>
            <p:ph type="title"/>
          </p:nvPr>
        </p:nvSpPr>
        <p:spPr>
          <a:xfrm>
            <a:off x="461963" y="142430"/>
            <a:ext cx="9080500" cy="1069975"/>
          </a:xfrm>
        </p:spPr>
        <p:txBody>
          <a:bodyPr/>
          <a:lstStyle/>
          <a:p>
            <a:pPr algn="ctr">
              <a:defRPr/>
            </a:pPr>
            <a:r>
              <a:rPr lang="ru-RU" sz="1600" b="1" dirty="0" smtClean="0">
                <a:solidFill>
                  <a:srgbClr val="3E3F68"/>
                </a:solidFill>
                <a:latin typeface="Cambria" pitchFamily="18" charset="0"/>
                <a:ea typeface="+mn-ea"/>
                <a:cs typeface="Times New Roman" pitchFamily="18" charset="0"/>
              </a:rPr>
              <a:t>Отчет об исполнении </a:t>
            </a:r>
            <a:r>
              <a:rPr lang="ru-RU" sz="1600" b="1" dirty="0">
                <a:solidFill>
                  <a:srgbClr val="3E3F68"/>
                </a:solidFill>
                <a:latin typeface="Cambria" pitchFamily="18" charset="0"/>
                <a:ea typeface="+mn-ea"/>
                <a:cs typeface="Times New Roman" pitchFamily="18" charset="0"/>
              </a:rPr>
              <a:t>государственного </a:t>
            </a:r>
            <a:r>
              <a:rPr lang="ru-RU" sz="1600" b="1" dirty="0" smtClean="0">
                <a:solidFill>
                  <a:srgbClr val="3E3F68"/>
                </a:solidFill>
                <a:latin typeface="Cambria" pitchFamily="18" charset="0"/>
                <a:ea typeface="+mn-ea"/>
                <a:cs typeface="Times New Roman" pitchFamily="18" charset="0"/>
              </a:rPr>
              <a:t>задания </a:t>
            </a:r>
            <a:r>
              <a:rPr lang="ru-RU" sz="1600" b="1" dirty="0">
                <a:solidFill>
                  <a:srgbClr val="3E3F68"/>
                </a:solidFill>
                <a:latin typeface="Cambria" pitchFamily="18" charset="0"/>
                <a:ea typeface="+mn-ea"/>
                <a:cs typeface="Times New Roman" pitchFamily="18" charset="0"/>
              </a:rPr>
              <a:t>на оказание государственных </a:t>
            </a:r>
            <a:r>
              <a:rPr lang="ru-RU" sz="1600" b="1" dirty="0" smtClean="0">
                <a:solidFill>
                  <a:srgbClr val="3E3F68"/>
                </a:solidFill>
                <a:latin typeface="Cambria" pitchFamily="18" charset="0"/>
                <a:ea typeface="+mn-ea"/>
                <a:cs typeface="Times New Roman" pitchFamily="18" charset="0"/>
              </a:rPr>
              <a:t>услуг (выполнение работ)</a:t>
            </a:r>
            <a:endParaRPr lang="ru-RU" altLang="ru-RU" sz="1600" b="1" dirty="0">
              <a:solidFill>
                <a:srgbClr val="3E3F68"/>
              </a:solidFill>
              <a:latin typeface="Cambria" pitchFamily="18" charset="0"/>
              <a:ea typeface="+mn-ea"/>
              <a:cs typeface="Times New Roman" pitchFamily="18" charset="0"/>
            </a:endParaRPr>
          </a:p>
        </p:txBody>
      </p:sp>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7356" y="1006888"/>
            <a:ext cx="9031287" cy="58221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Пятно 1 6"/>
          <p:cNvSpPr/>
          <p:nvPr/>
        </p:nvSpPr>
        <p:spPr>
          <a:xfrm rot="20804739">
            <a:off x="3554329" y="1047487"/>
            <a:ext cx="682794" cy="300164"/>
          </a:xfrm>
          <a:prstGeom prst="irregularSeal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b="1" dirty="0" smtClean="0"/>
              <a:t>NEW</a:t>
            </a:r>
            <a:endParaRPr lang="ru-RU" sz="600" b="1" dirty="0"/>
          </a:p>
        </p:txBody>
      </p:sp>
      <p:sp>
        <p:nvSpPr>
          <p:cNvPr id="2" name="Номер слайда 1"/>
          <p:cNvSpPr>
            <a:spLocks noGrp="1"/>
          </p:cNvSpPr>
          <p:nvPr>
            <p:ph type="sldNum" sz="quarter" idx="11"/>
          </p:nvPr>
        </p:nvSpPr>
        <p:spPr/>
        <p:txBody>
          <a:bodyPr/>
          <a:lstStyle/>
          <a:p>
            <a:pPr>
              <a:defRPr/>
            </a:pPr>
            <a:fld id="{AF3417E0-D88E-41FA-96DB-420EFDC07C72}" type="slidenum">
              <a:rPr lang="ru-RU" smtClean="0"/>
              <a:pPr>
                <a:defRPr/>
              </a:pPr>
              <a:t>18</a:t>
            </a:fld>
            <a:endParaRPr lang="ru-RU" dirty="0"/>
          </a:p>
        </p:txBody>
      </p:sp>
    </p:spTree>
    <p:extLst>
      <p:ext uri="{BB962C8B-B14F-4D97-AF65-F5344CB8AC3E}">
        <p14:creationId xmlns:p14="http://schemas.microsoft.com/office/powerpoint/2010/main" val="26370904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26033" y="5553616"/>
            <a:ext cx="942446"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40205" y="4315016"/>
            <a:ext cx="1004358"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2897046"/>
            <a:ext cx="1006079"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391" name="Прямоугольник 95"/>
          <p:cNvSpPr>
            <a:spLocks noChangeArrowheads="1"/>
          </p:cNvSpPr>
          <p:nvPr/>
        </p:nvSpPr>
        <p:spPr bwMode="auto">
          <a:xfrm>
            <a:off x="8961835" y="2982914"/>
            <a:ext cx="24077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ctr" eaLnBrk="0" fontAlgn="base" hangingPunct="0">
              <a:spcBef>
                <a:spcPct val="0"/>
              </a:spcBef>
              <a:spcAft>
                <a:spcPct val="0"/>
              </a:spcAft>
              <a:defRPr sz="2400">
                <a:solidFill>
                  <a:schemeClr val="tx1"/>
                </a:solidFill>
                <a:latin typeface="Times New Roman" pitchFamily="18" charset="0"/>
              </a:defRPr>
            </a:lvl6pPr>
            <a:lvl7pPr marL="2971800" indent="-228600" algn="ctr" eaLnBrk="0" fontAlgn="base" hangingPunct="0">
              <a:spcBef>
                <a:spcPct val="0"/>
              </a:spcBef>
              <a:spcAft>
                <a:spcPct val="0"/>
              </a:spcAft>
              <a:defRPr sz="2400">
                <a:solidFill>
                  <a:schemeClr val="tx1"/>
                </a:solidFill>
                <a:latin typeface="Times New Roman" pitchFamily="18" charset="0"/>
              </a:defRPr>
            </a:lvl7pPr>
            <a:lvl8pPr marL="3429000" indent="-228600" algn="ctr" eaLnBrk="0" fontAlgn="base" hangingPunct="0">
              <a:spcBef>
                <a:spcPct val="0"/>
              </a:spcBef>
              <a:spcAft>
                <a:spcPct val="0"/>
              </a:spcAft>
              <a:defRPr sz="2400">
                <a:solidFill>
                  <a:schemeClr val="tx1"/>
                </a:solidFill>
                <a:latin typeface="Times New Roman" pitchFamily="18" charset="0"/>
              </a:defRPr>
            </a:lvl8pPr>
            <a:lvl9pPr marL="3886200" indent="-228600" algn="ctr" eaLnBrk="0" fontAlgn="base" hangingPunct="0">
              <a:spcBef>
                <a:spcPct val="0"/>
              </a:spcBef>
              <a:spcAft>
                <a:spcPct val="0"/>
              </a:spcAft>
              <a:defRPr sz="2400">
                <a:solidFill>
                  <a:schemeClr val="tx1"/>
                </a:solidFill>
                <a:latin typeface="Times New Roman" pitchFamily="18" charset="0"/>
              </a:defRPr>
            </a:lvl9pPr>
          </a:lstStyle>
          <a:p>
            <a:r>
              <a:rPr lang="ru-RU" altLang="ru-RU" sz="2000">
                <a:solidFill>
                  <a:srgbClr val="783A7A"/>
                </a:solidFill>
                <a:latin typeface="Cambria" pitchFamily="18" charset="0"/>
              </a:rPr>
              <a:t> </a:t>
            </a:r>
          </a:p>
          <a:p>
            <a:endParaRPr lang="ru-RU" altLang="ru-RU" sz="2000" b="1">
              <a:solidFill>
                <a:srgbClr val="783A7A"/>
              </a:solidFill>
            </a:endParaRPr>
          </a:p>
        </p:txBody>
      </p:sp>
      <p:sp>
        <p:nvSpPr>
          <p:cNvPr id="30" name="Скругленный прямоугольник 29"/>
          <p:cNvSpPr/>
          <p:nvPr/>
        </p:nvSpPr>
        <p:spPr>
          <a:xfrm>
            <a:off x="193992" y="2708919"/>
            <a:ext cx="4056449" cy="3814747"/>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eaLnBrk="1" hangingPunct="1">
              <a:buFont typeface="Georgia" pitchFamily="18" charset="0"/>
              <a:buNone/>
            </a:pPr>
            <a:r>
              <a:rPr lang="ru-RU" altLang="ru-RU" sz="2000" dirty="0"/>
              <a:t>В целях реализации норм </a:t>
            </a:r>
            <a:r>
              <a:rPr lang="ru-RU" altLang="ru-RU" sz="2000" b="1" dirty="0">
                <a:solidFill>
                  <a:srgbClr val="FF0000"/>
                </a:solidFill>
              </a:rPr>
              <a:t>статьи 69.2</a:t>
            </a:r>
            <a:r>
              <a:rPr lang="ru-RU" altLang="ru-RU" sz="2000" b="1" dirty="0"/>
              <a:t> </a:t>
            </a:r>
            <a:r>
              <a:rPr lang="ru-RU" altLang="ru-RU" sz="2000" dirty="0"/>
              <a:t>Бюджетного кодекса Российской Федерации </a:t>
            </a:r>
            <a:r>
              <a:rPr lang="ru-RU" altLang="ru-RU" sz="2000" dirty="0" smtClean="0"/>
              <a:t>принято:</a:t>
            </a:r>
          </a:p>
          <a:p>
            <a:pPr algn="l" eaLnBrk="1" hangingPunct="1">
              <a:buFont typeface="Georgia" pitchFamily="18" charset="0"/>
              <a:buNone/>
            </a:pPr>
            <a:r>
              <a:rPr lang="ru-RU" altLang="ru-RU" sz="2000" b="1" dirty="0" smtClean="0">
                <a:solidFill>
                  <a:srgbClr val="FF0000"/>
                </a:solidFill>
              </a:rPr>
              <a:t>постановление </a:t>
            </a:r>
            <a:r>
              <a:rPr lang="ru-RU" altLang="ru-RU" sz="2000" dirty="0"/>
              <a:t>Правительства Российской Федерации </a:t>
            </a:r>
            <a:endParaRPr lang="ru-RU" altLang="ru-RU" sz="2000" dirty="0" smtClean="0"/>
          </a:p>
          <a:p>
            <a:pPr algn="l" eaLnBrk="1" hangingPunct="1">
              <a:buFont typeface="Georgia" pitchFamily="18" charset="0"/>
              <a:buNone/>
            </a:pPr>
            <a:r>
              <a:rPr lang="ru-RU" altLang="ru-RU" sz="2000" b="1" dirty="0" smtClean="0">
                <a:solidFill>
                  <a:srgbClr val="FF0000"/>
                </a:solidFill>
              </a:rPr>
              <a:t>от 26.02.2014 № </a:t>
            </a:r>
            <a:r>
              <a:rPr lang="ru-RU" altLang="ru-RU" sz="2000" b="1" dirty="0">
                <a:solidFill>
                  <a:srgbClr val="FF0000"/>
                </a:solidFill>
              </a:rPr>
              <a:t>151, </a:t>
            </a:r>
            <a:r>
              <a:rPr lang="ru-RU" altLang="ru-RU" sz="2000" dirty="0"/>
              <a:t>утвердившее:</a:t>
            </a:r>
          </a:p>
        </p:txBody>
      </p:sp>
      <p:sp>
        <p:nvSpPr>
          <p:cNvPr id="34" name="Скругленный прямоугольник 33"/>
          <p:cNvSpPr/>
          <p:nvPr/>
        </p:nvSpPr>
        <p:spPr>
          <a:xfrm>
            <a:off x="4747765" y="2708920"/>
            <a:ext cx="4794696" cy="925531"/>
          </a:xfrm>
          <a:prstGeom prst="roundRect">
            <a:avLst/>
          </a:prstGeom>
          <a:ln/>
        </p:spPr>
        <p:style>
          <a:lnRef idx="1">
            <a:schemeClr val="accent1"/>
          </a:lnRef>
          <a:fillRef idx="2">
            <a:schemeClr val="accent1"/>
          </a:fillRef>
          <a:effectRef idx="1">
            <a:schemeClr val="accent1"/>
          </a:effectRef>
          <a:fontRef idx="minor">
            <a:schemeClr val="dk1"/>
          </a:fontRef>
        </p:style>
        <p:txBody>
          <a:bodyPr anchor="ctr"/>
          <a:lstStyle/>
          <a:p>
            <a:pPr algn="l" eaLnBrk="1" hangingPunct="1"/>
            <a:r>
              <a:rPr lang="ru-RU" altLang="ru-RU" sz="1400" b="1" dirty="0">
                <a:solidFill>
                  <a:srgbClr val="FF0000"/>
                </a:solidFill>
              </a:rPr>
              <a:t>Правила</a:t>
            </a:r>
            <a:r>
              <a:rPr lang="ru-RU" altLang="ru-RU" sz="1400" dirty="0"/>
              <a:t> формирования и ведения базовых (отраслевых) перечней  государственных (муниципальных) услуг и работ </a:t>
            </a:r>
          </a:p>
        </p:txBody>
      </p:sp>
      <p:sp>
        <p:nvSpPr>
          <p:cNvPr id="38" name="Скругленный прямоугольник 37"/>
          <p:cNvSpPr/>
          <p:nvPr/>
        </p:nvSpPr>
        <p:spPr>
          <a:xfrm>
            <a:off x="4747773" y="3819487"/>
            <a:ext cx="4794696" cy="1265696"/>
          </a:xfrm>
          <a:prstGeom prst="roundRect">
            <a:avLst/>
          </a:prstGeom>
          <a:ln/>
        </p:spPr>
        <p:style>
          <a:lnRef idx="1">
            <a:schemeClr val="accent1"/>
          </a:lnRef>
          <a:fillRef idx="2">
            <a:schemeClr val="accent1"/>
          </a:fillRef>
          <a:effectRef idx="1">
            <a:schemeClr val="accent1"/>
          </a:effectRef>
          <a:fontRef idx="minor">
            <a:schemeClr val="dk1"/>
          </a:fontRef>
        </p:style>
        <p:txBody>
          <a:bodyPr anchor="ctr"/>
          <a:lstStyle/>
          <a:p>
            <a:pPr algn="l">
              <a:defRPr/>
            </a:pPr>
            <a:r>
              <a:rPr lang="ru-RU" altLang="ru-RU" sz="1400" b="1" dirty="0">
                <a:solidFill>
                  <a:srgbClr val="FF0000"/>
                </a:solidFill>
              </a:rPr>
              <a:t>Правила</a:t>
            </a:r>
            <a:r>
              <a:rPr lang="ru-RU" altLang="ru-RU" sz="1400" dirty="0"/>
              <a:t> формирования, ведения и утверждения ведомственных перечней  государственных (муниципальных) услуг и работ, оказываемых и выполняемых федеральными государственными </a:t>
            </a:r>
            <a:r>
              <a:rPr lang="ru-RU" altLang="ru-RU" sz="1400" dirty="0" smtClean="0"/>
              <a:t>учреждениями</a:t>
            </a:r>
            <a:endParaRPr lang="ru-RU" altLang="ru-RU" sz="1400" dirty="0"/>
          </a:p>
        </p:txBody>
      </p:sp>
      <p:sp>
        <p:nvSpPr>
          <p:cNvPr id="41" name="Скругленный прямоугольник 40"/>
          <p:cNvSpPr/>
          <p:nvPr/>
        </p:nvSpPr>
        <p:spPr>
          <a:xfrm>
            <a:off x="4747773" y="5229200"/>
            <a:ext cx="4794691" cy="1463910"/>
          </a:xfrm>
          <a:prstGeom prst="roundRect">
            <a:avLst/>
          </a:prstGeom>
          <a:ln/>
        </p:spPr>
        <p:style>
          <a:lnRef idx="1">
            <a:schemeClr val="accent1"/>
          </a:lnRef>
          <a:fillRef idx="2">
            <a:schemeClr val="accent1"/>
          </a:fillRef>
          <a:effectRef idx="1">
            <a:schemeClr val="accent1"/>
          </a:effectRef>
          <a:fontRef idx="minor">
            <a:schemeClr val="dk1"/>
          </a:fontRef>
        </p:style>
        <p:txBody>
          <a:bodyPr anchor="ctr"/>
          <a:lstStyle/>
          <a:p>
            <a:pPr algn="l" eaLnBrk="1" hangingPunct="1"/>
            <a:r>
              <a:rPr lang="ru-RU" altLang="ru-RU" sz="1400" b="1" dirty="0">
                <a:solidFill>
                  <a:srgbClr val="FF0000"/>
                </a:solidFill>
              </a:rPr>
              <a:t>Общие требования </a:t>
            </a:r>
            <a:r>
              <a:rPr lang="ru-RU" altLang="ru-RU" sz="1400" dirty="0"/>
              <a:t>к формированию, ведению и утверждению ведомственных перечней государственных (муниципальных) услуг и работ, оказываемых и выполняемых государственными учреждениями субъектов Российской Федерации (муниципальными учреждениями</a:t>
            </a:r>
            <a:r>
              <a:rPr lang="ru-RU" altLang="ru-RU" sz="1400" dirty="0" smtClean="0"/>
              <a:t>)</a:t>
            </a:r>
            <a:endParaRPr lang="ru-RU" altLang="ru-RU" sz="1400" dirty="0"/>
          </a:p>
        </p:txBody>
      </p:sp>
      <p:sp>
        <p:nvSpPr>
          <p:cNvPr id="16" name="Rectangle 2"/>
          <p:cNvSpPr>
            <a:spLocks noGrp="1" noChangeArrowheads="1"/>
          </p:cNvSpPr>
          <p:nvPr>
            <p:ph type="title"/>
          </p:nvPr>
        </p:nvSpPr>
        <p:spPr>
          <a:solidFill>
            <a:schemeClr val="accent2"/>
          </a:solidFill>
        </p:spPr>
        <p:txBody>
          <a:bodyPr>
            <a:noAutofit/>
          </a:bodyPr>
          <a:lstStyle/>
          <a:p>
            <a:pPr algn="ctr" eaLnBrk="1" fontAlgn="auto" hangingPunct="1">
              <a:spcAft>
                <a:spcPts val="0"/>
              </a:spcAft>
              <a:defRPr/>
            </a:pPr>
            <a:r>
              <a:rPr lang="ru-RU" altLang="ru-RU" sz="1600" b="1" dirty="0" smtClean="0">
                <a:solidFill>
                  <a:schemeClr val="bg1"/>
                </a:solidFill>
              </a:rPr>
              <a:t>Создание нормативной правовой базы для формирования  </a:t>
            </a:r>
            <a:r>
              <a:rPr lang="ru-RU" altLang="ru-RU" sz="1600" b="1" dirty="0">
                <a:solidFill>
                  <a:schemeClr val="bg1"/>
                </a:solidFill>
              </a:rPr>
              <a:t>базовых (отраслевых) и ведомственных перечней государственных (муниципальных) услуг и работ</a:t>
            </a:r>
          </a:p>
        </p:txBody>
      </p:sp>
      <p:sp>
        <p:nvSpPr>
          <p:cNvPr id="11" name="Прямоугольник 10"/>
          <p:cNvSpPr/>
          <p:nvPr/>
        </p:nvSpPr>
        <p:spPr>
          <a:xfrm>
            <a:off x="876316" y="515470"/>
            <a:ext cx="8346927" cy="646331"/>
          </a:xfrm>
          <a:prstGeom prst="rect">
            <a:avLst/>
          </a:prstGeom>
          <a:solidFill>
            <a:schemeClr val="accent1"/>
          </a:solidFill>
          <a:ln>
            <a:solidFill>
              <a:schemeClr val="accent1"/>
            </a:solidFill>
          </a:ln>
        </p:spPr>
        <p:txBody>
          <a:bodyPr wrap="square">
            <a:spAutoFit/>
          </a:bodyPr>
          <a:lstStyle/>
          <a:p>
            <a:pPr lvl="0" algn="ctr"/>
            <a:r>
              <a:rPr lang="ru-RU" b="1" dirty="0">
                <a:solidFill>
                  <a:schemeClr val="bg1"/>
                </a:solidFill>
                <a:latin typeface="Cambria" pitchFamily="18" charset="0"/>
                <a:cs typeface="Times New Roman" pitchFamily="18" charset="0"/>
              </a:rPr>
              <a:t>Новое в формировании государственного (муниципального) задания на оказание государственных (муниципальных) услуг</a:t>
            </a:r>
            <a:endParaRPr lang="ru-RU" sz="1800" b="1" dirty="0">
              <a:solidFill>
                <a:schemeClr val="bg1"/>
              </a:solidFill>
              <a:latin typeface="Arial" panose="020B0604020202020204" pitchFamily="34" charset="0"/>
              <a:cs typeface="Arial" panose="020B0604020202020204" pitchFamily="34" charset="0"/>
            </a:endParaRPr>
          </a:p>
        </p:txBody>
      </p:sp>
      <p:sp>
        <p:nvSpPr>
          <p:cNvPr id="12" name="Номер слайда 1"/>
          <p:cNvSpPr>
            <a:spLocks noGrp="1"/>
          </p:cNvSpPr>
          <p:nvPr>
            <p:ph type="sldNum" sz="quarter" idx="11"/>
          </p:nvPr>
        </p:nvSpPr>
        <p:spPr>
          <a:xfrm>
            <a:off x="8855075" y="1588"/>
            <a:ext cx="825500" cy="366712"/>
          </a:xfrm>
        </p:spPr>
        <p:txBody>
          <a:bodyPr/>
          <a:lstStyle/>
          <a:p>
            <a:pPr>
              <a:defRPr/>
            </a:pPr>
            <a:fld id="{AF3417E0-D88E-41FA-96DB-420EFDC07C72}" type="slidenum">
              <a:rPr lang="ru-RU" smtClean="0"/>
              <a:pPr>
                <a:defRPr/>
              </a:pPr>
              <a:t>1</a:t>
            </a:fld>
            <a:endParaRPr lang="ru-RU" dirty="0"/>
          </a:p>
        </p:txBody>
      </p:sp>
    </p:spTree>
    <p:extLst>
      <p:ext uri="{BB962C8B-B14F-4D97-AF65-F5344CB8AC3E}">
        <p14:creationId xmlns:p14="http://schemas.microsoft.com/office/powerpoint/2010/main" val="254306852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Заголовок 9"/>
          <p:cNvSpPr>
            <a:spLocks noGrp="1"/>
          </p:cNvSpPr>
          <p:nvPr>
            <p:ph type="title"/>
          </p:nvPr>
        </p:nvSpPr>
        <p:spPr>
          <a:xfrm>
            <a:off x="461963" y="142430"/>
            <a:ext cx="9080500" cy="1069975"/>
          </a:xfrm>
        </p:spPr>
        <p:txBody>
          <a:bodyPr/>
          <a:lstStyle/>
          <a:p>
            <a:pPr algn="ctr">
              <a:defRPr/>
            </a:pPr>
            <a:r>
              <a:rPr lang="ru-RU" sz="1600" b="1" dirty="0" smtClean="0">
                <a:solidFill>
                  <a:srgbClr val="3E3F68"/>
                </a:solidFill>
                <a:latin typeface="Cambria" pitchFamily="18" charset="0"/>
                <a:ea typeface="+mn-ea"/>
                <a:cs typeface="Times New Roman" pitchFamily="18" charset="0"/>
              </a:rPr>
              <a:t>Порядок </a:t>
            </a:r>
            <a:r>
              <a:rPr lang="ru-RU" sz="1600" b="1" dirty="0">
                <a:solidFill>
                  <a:srgbClr val="3E3F68"/>
                </a:solidFill>
                <a:latin typeface="Cambria" pitchFamily="18" charset="0"/>
                <a:ea typeface="+mn-ea"/>
                <a:cs typeface="Times New Roman" pitchFamily="18" charset="0"/>
              </a:rPr>
              <a:t>расчета нормативных затрат</a:t>
            </a:r>
            <a:endParaRPr lang="ru-RU" altLang="ru-RU" sz="1600" b="1" dirty="0">
              <a:solidFill>
                <a:srgbClr val="3E3F68"/>
              </a:solidFill>
              <a:latin typeface="Cambria" pitchFamily="18" charset="0"/>
              <a:ea typeface="+mn-ea"/>
              <a:cs typeface="Times New Roman" pitchFamily="18" charset="0"/>
            </a:endParaRPr>
          </a:p>
        </p:txBody>
      </p:sp>
      <p:sp>
        <p:nvSpPr>
          <p:cNvPr id="41" name="Скругленный прямоугольник 40"/>
          <p:cNvSpPr/>
          <p:nvPr/>
        </p:nvSpPr>
        <p:spPr bwMode="auto">
          <a:xfrm>
            <a:off x="390328" y="1305847"/>
            <a:ext cx="3491207" cy="1978529"/>
          </a:xfrm>
          <a:prstGeom prst="roundRect">
            <a:avLst/>
          </a:prstGeom>
          <a:ln>
            <a:headEnd type="none" w="med" len="med"/>
            <a:tailEnd type="triangl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ru-RU" b="1" dirty="0" smtClean="0">
                <a:solidFill>
                  <a:schemeClr val="bg1"/>
                </a:solidFill>
                <a:latin typeface="Times New Roman" pitchFamily="18" charset="0"/>
              </a:rPr>
              <a:t>Затраты </a:t>
            </a:r>
            <a:r>
              <a:rPr lang="ru-RU" b="1" dirty="0">
                <a:solidFill>
                  <a:schemeClr val="bg1"/>
                </a:solidFill>
                <a:latin typeface="Times New Roman" pitchFamily="18" charset="0"/>
              </a:rPr>
              <a:t>на </a:t>
            </a:r>
          </a:p>
          <a:p>
            <a:pPr algn="ctr" eaLnBrk="0" hangingPunct="0"/>
            <a:r>
              <a:rPr lang="ru-RU" b="1" dirty="0">
                <a:solidFill>
                  <a:schemeClr val="bg1"/>
                </a:solidFill>
                <a:latin typeface="Times New Roman" pitchFamily="18" charset="0"/>
              </a:rPr>
              <a:t>уплату </a:t>
            </a:r>
            <a:r>
              <a:rPr lang="ru-RU" b="1" dirty="0" smtClean="0">
                <a:solidFill>
                  <a:schemeClr val="bg1"/>
                </a:solidFill>
                <a:latin typeface="Times New Roman" pitchFamily="18" charset="0"/>
              </a:rPr>
              <a:t>налогов</a:t>
            </a:r>
            <a:endParaRPr lang="ru-RU" b="1" dirty="0">
              <a:solidFill>
                <a:schemeClr val="bg1"/>
              </a:solidFill>
              <a:latin typeface="Times New Roman" pitchFamily="18" charset="0"/>
            </a:endParaRPr>
          </a:p>
        </p:txBody>
      </p:sp>
      <p:sp>
        <p:nvSpPr>
          <p:cNvPr id="43" name="Скругленный прямоугольник 42"/>
          <p:cNvSpPr/>
          <p:nvPr/>
        </p:nvSpPr>
        <p:spPr>
          <a:xfrm>
            <a:off x="4953000" y="1307037"/>
            <a:ext cx="4784921" cy="479530"/>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400" b="1" dirty="0" smtClean="0"/>
              <a:t>объект </a:t>
            </a:r>
            <a:r>
              <a:rPr lang="ru-RU" sz="1400" b="1" dirty="0"/>
              <a:t>налогообложения </a:t>
            </a:r>
            <a:r>
              <a:rPr lang="ru-RU" sz="1400" dirty="0" smtClean="0"/>
              <a:t>- имущество </a:t>
            </a:r>
            <a:r>
              <a:rPr lang="ru-RU" sz="1400" dirty="0"/>
              <a:t>учреждения</a:t>
            </a:r>
            <a:endParaRPr lang="ru-RU" sz="1400" dirty="0" smtClean="0"/>
          </a:p>
        </p:txBody>
      </p:sp>
      <p:sp>
        <p:nvSpPr>
          <p:cNvPr id="11" name="Скругленный прямоугольник 10"/>
          <p:cNvSpPr/>
          <p:nvPr/>
        </p:nvSpPr>
        <p:spPr>
          <a:xfrm>
            <a:off x="4953000" y="1983531"/>
            <a:ext cx="4784921" cy="1300845"/>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400" dirty="0"/>
              <a:t>если федеральное бюджетное или автономное учреждение оказывает государственные услуги (выполняет работы) для физических и юридических лиц за плату </a:t>
            </a:r>
            <a:r>
              <a:rPr lang="ru-RU" sz="1400" dirty="0" smtClean="0"/>
              <a:t>сверх </a:t>
            </a:r>
            <a:r>
              <a:rPr lang="ru-RU" sz="1400" dirty="0"/>
              <a:t>установленного государственного задания, </a:t>
            </a:r>
            <a:r>
              <a:rPr lang="ru-RU" sz="1400" dirty="0" smtClean="0"/>
              <a:t>то применяется </a:t>
            </a:r>
            <a:r>
              <a:rPr lang="ru-RU" sz="1400" b="1" dirty="0" smtClean="0"/>
              <a:t>коэффициент </a:t>
            </a:r>
            <a:r>
              <a:rPr lang="ru-RU" sz="1400" b="1" dirty="0"/>
              <a:t>платной </a:t>
            </a:r>
            <a:r>
              <a:rPr lang="ru-RU" sz="1400" b="1" dirty="0" smtClean="0"/>
              <a:t>деятельности</a:t>
            </a:r>
          </a:p>
        </p:txBody>
      </p:sp>
      <p:sp>
        <p:nvSpPr>
          <p:cNvPr id="12" name="Скругленный прямоугольник 11"/>
          <p:cNvSpPr/>
          <p:nvPr/>
        </p:nvSpPr>
        <p:spPr>
          <a:xfrm>
            <a:off x="2458486" y="4459642"/>
            <a:ext cx="7279435" cy="2034464"/>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r>
              <a:rPr lang="ru-RU" sz="1400" b="1" dirty="0"/>
              <a:t>коэффициент платной </a:t>
            </a:r>
            <a:r>
              <a:rPr lang="ru-RU" sz="1400" b="1" dirty="0" smtClean="0"/>
              <a:t>деятельности </a:t>
            </a:r>
            <a:r>
              <a:rPr lang="ru-RU" sz="1400" dirty="0" smtClean="0"/>
              <a:t>определяется </a:t>
            </a:r>
            <a:r>
              <a:rPr lang="ru-RU" sz="1400" dirty="0"/>
              <a:t>как </a:t>
            </a:r>
            <a:r>
              <a:rPr lang="ru-RU" sz="1400" dirty="0" smtClean="0"/>
              <a:t>отношение:</a:t>
            </a:r>
          </a:p>
          <a:p>
            <a:pPr marL="285750" indent="-285750">
              <a:buFont typeface="Arial" panose="020B0604020202020204" pitchFamily="34" charset="0"/>
              <a:buChar char="•"/>
            </a:pPr>
            <a:r>
              <a:rPr lang="ru-RU" sz="1400" dirty="0" smtClean="0"/>
              <a:t>планируемого </a:t>
            </a:r>
            <a:r>
              <a:rPr lang="ru-RU" sz="1400" dirty="0"/>
              <a:t>объема финансового обеспечения выполнения государственного задания, исходя из объемов субсидии, полученной из федерального бюджета в отчетном финансовом году на указанные цели, </a:t>
            </a:r>
            <a:endParaRPr lang="ru-RU" sz="1400" dirty="0" smtClean="0"/>
          </a:p>
          <a:p>
            <a:pPr marL="285750" indent="-285750">
              <a:buFont typeface="Arial" panose="020B0604020202020204" pitchFamily="34" charset="0"/>
              <a:buChar char="•"/>
            </a:pPr>
            <a:r>
              <a:rPr lang="ru-RU" sz="1400" dirty="0" smtClean="0"/>
              <a:t>к </a:t>
            </a:r>
            <a:r>
              <a:rPr lang="ru-RU" sz="1400" dirty="0"/>
              <a:t>общей сумме, включающей планируемые поступления от субсидии на финансовое обеспечение выполнения государственного задания и доходов платной деятельности, исходя из указанных поступлений, полученных   в отчетном финансовом </a:t>
            </a:r>
            <a:r>
              <a:rPr lang="ru-RU" sz="1400" dirty="0" smtClean="0"/>
              <a:t>году</a:t>
            </a:r>
            <a:endParaRPr lang="ru-RU" sz="1400" dirty="0"/>
          </a:p>
        </p:txBody>
      </p:sp>
      <p:cxnSp>
        <p:nvCxnSpPr>
          <p:cNvPr id="6" name="Прямая со стрелкой 5"/>
          <p:cNvCxnSpPr>
            <a:stCxn id="41" idx="3"/>
            <a:endCxn id="43" idx="1"/>
          </p:cNvCxnSpPr>
          <p:nvPr/>
        </p:nvCxnSpPr>
        <p:spPr>
          <a:xfrm flipV="1">
            <a:off x="3881535" y="1546802"/>
            <a:ext cx="1071465" cy="74831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15" name="Прямая со стрелкой 14"/>
          <p:cNvCxnSpPr>
            <a:stCxn id="41" idx="3"/>
            <a:endCxn id="11" idx="1"/>
          </p:cNvCxnSpPr>
          <p:nvPr/>
        </p:nvCxnSpPr>
        <p:spPr>
          <a:xfrm>
            <a:off x="3881535" y="2295112"/>
            <a:ext cx="1071465" cy="338842"/>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16" name="Скругленная соединительная линия 15"/>
          <p:cNvCxnSpPr>
            <a:stCxn id="12" idx="0"/>
            <a:endCxn id="11" idx="2"/>
          </p:cNvCxnSpPr>
          <p:nvPr/>
        </p:nvCxnSpPr>
        <p:spPr>
          <a:xfrm rot="5400000" flipH="1" flipV="1">
            <a:off x="6134199" y="3248381"/>
            <a:ext cx="1175266" cy="1247257"/>
          </a:xfrm>
          <a:prstGeom prst="curvedConnector3">
            <a:avLst/>
          </a:prstGeom>
          <a:ln w="28575">
            <a:solidFill>
              <a:schemeClr val="accent4">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0" name="Прямоугольник 9"/>
              <p:cNvSpPr/>
              <p:nvPr/>
            </p:nvSpPr>
            <p:spPr>
              <a:xfrm>
                <a:off x="46655" y="5117645"/>
                <a:ext cx="2332651" cy="718457"/>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ru-RU" sz="1600" i="1" smtClean="0">
                              <a:latin typeface="Cambria Math"/>
                            </a:rPr>
                          </m:ctrlPr>
                        </m:sSubPr>
                        <m:e>
                          <m:r>
                            <a:rPr lang="ru-RU" sz="1600" i="1">
                              <a:latin typeface="Cambria Math"/>
                            </a:rPr>
                            <m:t>К</m:t>
                          </m:r>
                        </m:e>
                        <m:sub>
                          <m:r>
                            <a:rPr lang="ru-RU" sz="1600" i="1">
                              <a:latin typeface="Cambria Math"/>
                            </a:rPr>
                            <m:t>п</m:t>
                          </m:r>
                          <m:r>
                            <a:rPr lang="ru-RU" sz="1600" b="0" i="1" smtClean="0">
                              <a:latin typeface="Cambria Math"/>
                            </a:rPr>
                            <m:t>д</m:t>
                          </m:r>
                        </m:sub>
                      </m:sSub>
                      <m:r>
                        <a:rPr lang="ru-RU" sz="1600" i="1">
                          <a:latin typeface="Cambria Math"/>
                        </a:rPr>
                        <m:t>=</m:t>
                      </m:r>
                      <m:f>
                        <m:fPr>
                          <m:ctrlPr>
                            <a:rPr lang="ru-RU" sz="1600" i="1">
                              <a:latin typeface="Cambria Math"/>
                            </a:rPr>
                          </m:ctrlPr>
                        </m:fPr>
                        <m:num>
                          <m:sSubSup>
                            <m:sSubSupPr>
                              <m:ctrlPr>
                                <a:rPr lang="ru-RU" sz="1600" i="1">
                                  <a:latin typeface="Cambria Math"/>
                                </a:rPr>
                              </m:ctrlPr>
                            </m:sSubSupPr>
                            <m:e>
                              <m:r>
                                <a:rPr lang="ru-RU" sz="1600" i="1">
                                  <a:latin typeface="Cambria Math"/>
                                </a:rPr>
                                <m:t>𝑅</m:t>
                              </m:r>
                            </m:e>
                            <m:sub>
                              <m:r>
                                <a:rPr lang="ru-RU" sz="1600" b="0" i="1" smtClean="0">
                                  <a:latin typeface="Cambria Math"/>
                                </a:rPr>
                                <m:t>субсидия</m:t>
                              </m:r>
                            </m:sub>
                            <m:sup>
                              <m:r>
                                <a:rPr lang="ru-RU" sz="1600" b="0" i="1" smtClean="0">
                                  <a:latin typeface="Cambria Math"/>
                                </a:rPr>
                                <m:t>отч</m:t>
                              </m:r>
                            </m:sup>
                          </m:sSubSup>
                        </m:num>
                        <m:den>
                          <m:sSubSup>
                            <m:sSubSupPr>
                              <m:ctrlPr>
                                <a:rPr lang="ru-RU" sz="1600" i="1">
                                  <a:latin typeface="Cambria Math"/>
                                </a:rPr>
                              </m:ctrlPr>
                            </m:sSubSupPr>
                            <m:e>
                              <m:r>
                                <a:rPr lang="ru-RU" sz="1600" i="1">
                                  <a:latin typeface="Cambria Math"/>
                                </a:rPr>
                                <m:t>𝑅</m:t>
                              </m:r>
                            </m:e>
                            <m:sub>
                              <m:r>
                                <a:rPr lang="ru-RU" sz="1600" i="1">
                                  <a:latin typeface="Cambria Math"/>
                                </a:rPr>
                                <m:t>субсидия</m:t>
                              </m:r>
                            </m:sub>
                            <m:sup>
                              <m:r>
                                <a:rPr lang="ru-RU" sz="1600" i="1">
                                  <a:latin typeface="Cambria Math"/>
                                </a:rPr>
                                <m:t>отч</m:t>
                              </m:r>
                            </m:sup>
                          </m:sSubSup>
                          <m:r>
                            <a:rPr lang="ru-RU" sz="1600" i="1">
                              <a:latin typeface="Cambria Math"/>
                            </a:rPr>
                            <m:t>+</m:t>
                          </m:r>
                          <m:sSubSup>
                            <m:sSubSupPr>
                              <m:ctrlPr>
                                <a:rPr lang="ru-RU" sz="1600" i="1">
                                  <a:latin typeface="Cambria Math"/>
                                </a:rPr>
                              </m:ctrlPr>
                            </m:sSubSupPr>
                            <m:e>
                              <m:r>
                                <a:rPr lang="ru-RU" sz="1600" i="1">
                                  <a:latin typeface="Cambria Math"/>
                                </a:rPr>
                                <m:t>𝑅</m:t>
                              </m:r>
                            </m:e>
                            <m:sub>
                              <m:r>
                                <a:rPr lang="ru-RU" sz="1600" b="0" i="1" smtClean="0">
                                  <a:latin typeface="Cambria Math"/>
                                </a:rPr>
                                <m:t>плат</m:t>
                              </m:r>
                            </m:sub>
                            <m:sup>
                              <m:r>
                                <a:rPr lang="ru-RU" sz="1600" i="1">
                                  <a:latin typeface="Cambria Math"/>
                                </a:rPr>
                                <m:t>отч</m:t>
                              </m:r>
                            </m:sup>
                          </m:sSubSup>
                        </m:den>
                      </m:f>
                    </m:oMath>
                  </m:oMathPara>
                </a14:m>
                <a:endParaRPr lang="ru-RU" sz="1600" dirty="0"/>
              </a:p>
            </p:txBody>
          </p:sp>
        </mc:Choice>
        <mc:Fallback xmlns="">
          <p:sp>
            <p:nvSpPr>
              <p:cNvPr id="10" name="Прямоугольник 9"/>
              <p:cNvSpPr>
                <a:spLocks noRot="1" noChangeAspect="1" noMove="1" noResize="1" noEditPoints="1" noAdjustHandles="1" noChangeArrowheads="1" noChangeShapeType="1" noTextEdit="1"/>
              </p:cNvSpPr>
              <p:nvPr/>
            </p:nvSpPr>
            <p:spPr>
              <a:xfrm>
                <a:off x="46655" y="5117645"/>
                <a:ext cx="2332651" cy="718457"/>
              </a:xfrm>
              <a:prstGeom prst="rect">
                <a:avLst/>
              </a:prstGeom>
              <a:blipFill rotWithShape="1">
                <a:blip r:embed="rId3"/>
                <a:stretch>
                  <a:fillRect/>
                </a:stretch>
              </a:blipFill>
            </p:spPr>
            <p:txBody>
              <a:bodyPr/>
              <a:lstStyle/>
              <a:p>
                <a:r>
                  <a:rPr lang="ru-RU">
                    <a:noFill/>
                  </a:rPr>
                  <a:t> </a:t>
                </a:r>
              </a:p>
            </p:txBody>
          </p:sp>
        </mc:Fallback>
      </mc:AlternateContent>
      <p:sp>
        <p:nvSpPr>
          <p:cNvPr id="2" name="Номер слайда 1"/>
          <p:cNvSpPr>
            <a:spLocks noGrp="1"/>
          </p:cNvSpPr>
          <p:nvPr>
            <p:ph type="sldNum" sz="quarter" idx="11"/>
          </p:nvPr>
        </p:nvSpPr>
        <p:spPr/>
        <p:txBody>
          <a:bodyPr/>
          <a:lstStyle/>
          <a:p>
            <a:pPr>
              <a:defRPr/>
            </a:pPr>
            <a:fld id="{600509AA-641A-4254-A23D-E1AAE0F50160}" type="slidenum">
              <a:rPr lang="ru-RU" smtClean="0"/>
              <a:pPr>
                <a:defRPr/>
              </a:pPr>
              <a:t>19</a:t>
            </a:fld>
            <a:endParaRPr lang="ru-RU" dirty="0"/>
          </a:p>
        </p:txBody>
      </p:sp>
    </p:spTree>
    <p:extLst>
      <p:ext uri="{BB962C8B-B14F-4D97-AF65-F5344CB8AC3E}">
        <p14:creationId xmlns:p14="http://schemas.microsoft.com/office/powerpoint/2010/main" val="364366454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Заголовок 9"/>
          <p:cNvSpPr>
            <a:spLocks noGrp="1"/>
          </p:cNvSpPr>
          <p:nvPr>
            <p:ph type="title"/>
          </p:nvPr>
        </p:nvSpPr>
        <p:spPr>
          <a:xfrm>
            <a:off x="461963" y="142430"/>
            <a:ext cx="9080500" cy="1069975"/>
          </a:xfrm>
        </p:spPr>
        <p:txBody>
          <a:bodyPr/>
          <a:lstStyle/>
          <a:p>
            <a:pPr algn="ctr">
              <a:defRPr/>
            </a:pPr>
            <a:r>
              <a:rPr lang="ru-RU" sz="1600" b="1" dirty="0" smtClean="0">
                <a:solidFill>
                  <a:srgbClr val="3E3F68"/>
                </a:solidFill>
                <a:latin typeface="Cambria" pitchFamily="18" charset="0"/>
                <a:ea typeface="+mn-ea"/>
                <a:cs typeface="Times New Roman" pitchFamily="18" charset="0"/>
              </a:rPr>
              <a:t>Порядок </a:t>
            </a:r>
            <a:r>
              <a:rPr lang="ru-RU" sz="1600" b="1" dirty="0">
                <a:solidFill>
                  <a:srgbClr val="3E3F68"/>
                </a:solidFill>
                <a:latin typeface="Cambria" pitchFamily="18" charset="0"/>
                <a:ea typeface="+mn-ea"/>
                <a:cs typeface="Times New Roman" pitchFamily="18" charset="0"/>
              </a:rPr>
              <a:t>расчета нормативных затрат</a:t>
            </a:r>
            <a:endParaRPr lang="ru-RU" altLang="ru-RU" sz="1600" b="1" dirty="0">
              <a:solidFill>
                <a:srgbClr val="3E3F68"/>
              </a:solidFill>
              <a:latin typeface="Cambria" pitchFamily="18" charset="0"/>
              <a:ea typeface="+mn-ea"/>
              <a:cs typeface="Times New Roman" pitchFamily="18" charset="0"/>
            </a:endParaRPr>
          </a:p>
        </p:txBody>
      </p:sp>
      <p:sp>
        <p:nvSpPr>
          <p:cNvPr id="41" name="Скругленный прямоугольник 40"/>
          <p:cNvSpPr/>
          <p:nvPr/>
        </p:nvSpPr>
        <p:spPr bwMode="auto">
          <a:xfrm>
            <a:off x="83976" y="1156552"/>
            <a:ext cx="9750489" cy="560281"/>
          </a:xfrm>
          <a:prstGeom prst="roundRect">
            <a:avLst/>
          </a:prstGeom>
          <a:ln>
            <a:headEnd type="none" w="med" len="med"/>
            <a:tailEnd type="triangl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ru-RU" b="1" dirty="0">
                <a:solidFill>
                  <a:schemeClr val="bg1"/>
                </a:solidFill>
                <a:latin typeface="Times New Roman" pitchFamily="18" charset="0"/>
              </a:rPr>
              <a:t>Нормативные затраты на </a:t>
            </a:r>
            <a:r>
              <a:rPr lang="ru-RU" b="1" dirty="0" smtClean="0">
                <a:solidFill>
                  <a:schemeClr val="bg1"/>
                </a:solidFill>
                <a:latin typeface="Times New Roman" pitchFamily="18" charset="0"/>
              </a:rPr>
              <a:t>содержание неиспользуемого имущества</a:t>
            </a:r>
            <a:endParaRPr lang="ru-RU" b="1" dirty="0">
              <a:solidFill>
                <a:schemeClr val="bg1"/>
              </a:solidFill>
              <a:latin typeface="Times New Roman" pitchFamily="18" charset="0"/>
            </a:endParaRPr>
          </a:p>
        </p:txBody>
      </p:sp>
      <p:sp>
        <p:nvSpPr>
          <p:cNvPr id="10" name="Скругленный прямоугольник 9"/>
          <p:cNvSpPr/>
          <p:nvPr/>
        </p:nvSpPr>
        <p:spPr>
          <a:xfrm>
            <a:off x="580178" y="2174048"/>
            <a:ext cx="4260850" cy="871264"/>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1100" dirty="0"/>
              <a:t>затраты на потребление электрической энергии в размере 10 процентов общего объема затрат федерального бюджетного или автономного учреждения в части указанного вида затрат в составе затрат на коммунальные услуги</a:t>
            </a:r>
          </a:p>
        </p:txBody>
      </p:sp>
      <p:sp>
        <p:nvSpPr>
          <p:cNvPr id="13" name="Скругленный прямоугольник 12"/>
          <p:cNvSpPr/>
          <p:nvPr/>
        </p:nvSpPr>
        <p:spPr>
          <a:xfrm>
            <a:off x="580178" y="3533626"/>
            <a:ext cx="4260850" cy="94509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1100" dirty="0"/>
              <a:t>затраты </a:t>
            </a:r>
            <a:r>
              <a:rPr lang="ru-RU" sz="1100" dirty="0" smtClean="0"/>
              <a:t>на потребление </a:t>
            </a:r>
            <a:r>
              <a:rPr lang="ru-RU" sz="1100" dirty="0"/>
              <a:t>тепловой энергии в размере 50 процентов общего объема затрат федерального бюджетного или автономного учреждения в части указанного вида затрат в составе затрат на коммунальные услуги</a:t>
            </a:r>
          </a:p>
        </p:txBody>
      </p:sp>
      <p:cxnSp>
        <p:nvCxnSpPr>
          <p:cNvPr id="32" name="Соединительная линия уступом 31"/>
          <p:cNvCxnSpPr>
            <a:endCxn id="10" idx="1"/>
          </p:cNvCxnSpPr>
          <p:nvPr/>
        </p:nvCxnSpPr>
        <p:spPr>
          <a:xfrm rot="16200000" flipH="1">
            <a:off x="307017" y="2336519"/>
            <a:ext cx="339368" cy="206953"/>
          </a:xfrm>
          <a:prstGeom prst="bentConnector2">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33" name="Соединительная линия уступом 32"/>
          <p:cNvCxnSpPr>
            <a:endCxn id="13" idx="1"/>
          </p:cNvCxnSpPr>
          <p:nvPr/>
        </p:nvCxnSpPr>
        <p:spPr>
          <a:xfrm rot="16200000" flipH="1">
            <a:off x="-667969" y="2758026"/>
            <a:ext cx="2289341" cy="206954"/>
          </a:xfrm>
          <a:prstGeom prst="bentConnector2">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37" name="Скругленный прямоугольник 36"/>
          <p:cNvSpPr/>
          <p:nvPr/>
        </p:nvSpPr>
        <p:spPr>
          <a:xfrm>
            <a:off x="5299785" y="2048848"/>
            <a:ext cx="4363488" cy="1300845"/>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400" dirty="0"/>
              <a:t>если федеральное бюджетное или автономное учреждение оказывает государственные услуги (выполняет работы) для физических и юридических лиц за плату </a:t>
            </a:r>
            <a:r>
              <a:rPr lang="ru-RU" sz="1400" dirty="0" smtClean="0"/>
              <a:t>сверх </a:t>
            </a:r>
            <a:r>
              <a:rPr lang="ru-RU" sz="1400" dirty="0"/>
              <a:t>установленного государственного задания, </a:t>
            </a:r>
            <a:r>
              <a:rPr lang="ru-RU" sz="1400" dirty="0" smtClean="0"/>
              <a:t>то применяется </a:t>
            </a:r>
            <a:r>
              <a:rPr lang="ru-RU" sz="1400" b="1" dirty="0" smtClean="0"/>
              <a:t>коэффициент </a:t>
            </a:r>
            <a:r>
              <a:rPr lang="ru-RU" sz="1400" b="1" dirty="0"/>
              <a:t>платной </a:t>
            </a:r>
            <a:r>
              <a:rPr lang="ru-RU" sz="1400" b="1" dirty="0" smtClean="0"/>
              <a:t>деятельности</a:t>
            </a:r>
          </a:p>
        </p:txBody>
      </p:sp>
      <p:cxnSp>
        <p:nvCxnSpPr>
          <p:cNvPr id="39" name="Скругленная соединительная линия 38"/>
          <p:cNvCxnSpPr>
            <a:stCxn id="3" idx="0"/>
            <a:endCxn id="37" idx="2"/>
          </p:cNvCxnSpPr>
          <p:nvPr/>
        </p:nvCxnSpPr>
        <p:spPr>
          <a:xfrm rot="5400000" flipH="1" flipV="1">
            <a:off x="5944715" y="3623053"/>
            <a:ext cx="1810174" cy="1263454"/>
          </a:xfrm>
          <a:prstGeom prst="curvedConnector3">
            <a:avLst/>
          </a:prstGeom>
          <a:ln w="28575">
            <a:solidFill>
              <a:schemeClr val="accent4">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0" name="Прямая со стрелкой 39"/>
          <p:cNvCxnSpPr>
            <a:endCxn id="37" idx="0"/>
          </p:cNvCxnSpPr>
          <p:nvPr/>
        </p:nvCxnSpPr>
        <p:spPr>
          <a:xfrm>
            <a:off x="7481529" y="1716833"/>
            <a:ext cx="0" cy="332015"/>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 name="Прямоугольник 2"/>
              <p:cNvSpPr/>
              <p:nvPr/>
            </p:nvSpPr>
            <p:spPr>
              <a:xfrm>
                <a:off x="4570442" y="5159867"/>
                <a:ext cx="3295266" cy="1035672"/>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ru-RU" i="1" smtClean="0">
                              <a:latin typeface="Cambria Math"/>
                            </a:rPr>
                          </m:ctrlPr>
                        </m:sSubPr>
                        <m:e>
                          <m:r>
                            <a:rPr lang="ru-RU" i="1">
                              <a:latin typeface="Cambria Math"/>
                            </a:rPr>
                            <m:t>К</m:t>
                          </m:r>
                        </m:e>
                        <m:sub>
                          <m:r>
                            <a:rPr lang="ru-RU" i="1">
                              <a:latin typeface="Cambria Math"/>
                            </a:rPr>
                            <m:t>п</m:t>
                          </m:r>
                          <m:r>
                            <a:rPr lang="ru-RU" b="0" i="1" smtClean="0">
                              <a:latin typeface="Cambria Math"/>
                            </a:rPr>
                            <m:t>д</m:t>
                          </m:r>
                        </m:sub>
                      </m:sSub>
                      <m:r>
                        <a:rPr lang="ru-RU" i="1">
                          <a:latin typeface="Cambria Math"/>
                        </a:rPr>
                        <m:t>=</m:t>
                      </m:r>
                      <m:f>
                        <m:fPr>
                          <m:ctrlPr>
                            <a:rPr lang="ru-RU" i="1">
                              <a:latin typeface="Cambria Math"/>
                            </a:rPr>
                          </m:ctrlPr>
                        </m:fPr>
                        <m:num>
                          <m:sSubSup>
                            <m:sSubSupPr>
                              <m:ctrlPr>
                                <a:rPr lang="ru-RU" i="1">
                                  <a:latin typeface="Cambria Math"/>
                                </a:rPr>
                              </m:ctrlPr>
                            </m:sSubSupPr>
                            <m:e>
                              <m:r>
                                <a:rPr lang="ru-RU" i="1">
                                  <a:latin typeface="Cambria Math"/>
                                </a:rPr>
                                <m:t>𝑅</m:t>
                              </m:r>
                            </m:e>
                            <m:sub>
                              <m:r>
                                <a:rPr lang="ru-RU" b="0" i="1" smtClean="0">
                                  <a:latin typeface="Cambria Math"/>
                                </a:rPr>
                                <m:t>субсидия</m:t>
                              </m:r>
                            </m:sub>
                            <m:sup>
                              <m:r>
                                <a:rPr lang="ru-RU" b="0" i="1" smtClean="0">
                                  <a:latin typeface="Cambria Math"/>
                                </a:rPr>
                                <m:t>отч</m:t>
                              </m:r>
                            </m:sup>
                          </m:sSubSup>
                        </m:num>
                        <m:den>
                          <m:sSubSup>
                            <m:sSubSupPr>
                              <m:ctrlPr>
                                <a:rPr lang="ru-RU" i="1">
                                  <a:latin typeface="Cambria Math"/>
                                </a:rPr>
                              </m:ctrlPr>
                            </m:sSubSupPr>
                            <m:e>
                              <m:r>
                                <a:rPr lang="ru-RU" i="1">
                                  <a:latin typeface="Cambria Math"/>
                                </a:rPr>
                                <m:t>𝑅</m:t>
                              </m:r>
                            </m:e>
                            <m:sub>
                              <m:r>
                                <a:rPr lang="ru-RU" i="1">
                                  <a:latin typeface="Cambria Math"/>
                                </a:rPr>
                                <m:t>субсидия</m:t>
                              </m:r>
                            </m:sub>
                            <m:sup>
                              <m:r>
                                <a:rPr lang="ru-RU" i="1">
                                  <a:latin typeface="Cambria Math"/>
                                </a:rPr>
                                <m:t>отч</m:t>
                              </m:r>
                            </m:sup>
                          </m:sSubSup>
                          <m:r>
                            <a:rPr lang="ru-RU" i="1">
                              <a:latin typeface="Cambria Math"/>
                            </a:rPr>
                            <m:t>+</m:t>
                          </m:r>
                          <m:sSubSup>
                            <m:sSubSupPr>
                              <m:ctrlPr>
                                <a:rPr lang="ru-RU" i="1">
                                  <a:latin typeface="Cambria Math"/>
                                </a:rPr>
                              </m:ctrlPr>
                            </m:sSubSupPr>
                            <m:e>
                              <m:r>
                                <a:rPr lang="ru-RU" i="1">
                                  <a:latin typeface="Cambria Math"/>
                                </a:rPr>
                                <m:t>𝑅</m:t>
                              </m:r>
                            </m:e>
                            <m:sub>
                              <m:r>
                                <a:rPr lang="ru-RU" b="0" i="1" smtClean="0">
                                  <a:latin typeface="Cambria Math"/>
                                </a:rPr>
                                <m:t>плат</m:t>
                              </m:r>
                            </m:sub>
                            <m:sup>
                              <m:r>
                                <a:rPr lang="ru-RU" i="1">
                                  <a:latin typeface="Cambria Math"/>
                                </a:rPr>
                                <m:t>отч</m:t>
                              </m:r>
                            </m:sup>
                          </m:sSubSup>
                        </m:den>
                      </m:f>
                    </m:oMath>
                  </m:oMathPara>
                </a14:m>
                <a:endParaRPr lang="ru-RU" dirty="0"/>
              </a:p>
            </p:txBody>
          </p:sp>
        </mc:Choice>
        <mc:Fallback xmlns="">
          <p:sp>
            <p:nvSpPr>
              <p:cNvPr id="3" name="Прямоугольник 2"/>
              <p:cNvSpPr>
                <a:spLocks noRot="1" noChangeAspect="1" noMove="1" noResize="1" noEditPoints="1" noAdjustHandles="1" noChangeArrowheads="1" noChangeShapeType="1" noTextEdit="1"/>
              </p:cNvSpPr>
              <p:nvPr/>
            </p:nvSpPr>
            <p:spPr>
              <a:xfrm>
                <a:off x="4570442" y="5159867"/>
                <a:ext cx="3295266" cy="1035672"/>
              </a:xfrm>
              <a:prstGeom prst="rect">
                <a:avLst/>
              </a:prstGeom>
              <a:blipFill rotWithShape="1">
                <a:blip r:embed="rId3"/>
                <a:stretch>
                  <a:fillRect/>
                </a:stretch>
              </a:blipFill>
            </p:spPr>
            <p:txBody>
              <a:bodyPr/>
              <a:lstStyle/>
              <a:p>
                <a:r>
                  <a:rPr lang="ru-RU">
                    <a:noFill/>
                  </a:rPr>
                  <a:t> </a:t>
                </a:r>
              </a:p>
            </p:txBody>
          </p:sp>
        </mc:Fallback>
      </mc:AlternateContent>
      <p:sp>
        <p:nvSpPr>
          <p:cNvPr id="2" name="Номер слайда 1"/>
          <p:cNvSpPr>
            <a:spLocks noGrp="1"/>
          </p:cNvSpPr>
          <p:nvPr>
            <p:ph type="sldNum" sz="quarter" idx="11"/>
          </p:nvPr>
        </p:nvSpPr>
        <p:spPr/>
        <p:txBody>
          <a:bodyPr/>
          <a:lstStyle/>
          <a:p>
            <a:pPr>
              <a:defRPr/>
            </a:pPr>
            <a:fld id="{600509AA-641A-4254-A23D-E1AAE0F50160}" type="slidenum">
              <a:rPr lang="ru-RU" smtClean="0"/>
              <a:pPr>
                <a:defRPr/>
              </a:pPr>
              <a:t>20</a:t>
            </a:fld>
            <a:endParaRPr lang="ru-RU" dirty="0"/>
          </a:p>
        </p:txBody>
      </p:sp>
    </p:spTree>
    <p:extLst>
      <p:ext uri="{BB962C8B-B14F-4D97-AF65-F5344CB8AC3E}">
        <p14:creationId xmlns:p14="http://schemas.microsoft.com/office/powerpoint/2010/main" val="68280528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Заголовок 9"/>
          <p:cNvSpPr>
            <a:spLocks noGrp="1"/>
          </p:cNvSpPr>
          <p:nvPr>
            <p:ph type="title"/>
          </p:nvPr>
        </p:nvSpPr>
        <p:spPr>
          <a:xfrm>
            <a:off x="461963" y="142430"/>
            <a:ext cx="9080500" cy="1069975"/>
          </a:xfrm>
        </p:spPr>
        <p:txBody>
          <a:bodyPr/>
          <a:lstStyle/>
          <a:p>
            <a:pPr algn="ctr">
              <a:defRPr/>
            </a:pPr>
            <a:r>
              <a:rPr lang="ru-RU" sz="1600" b="1" dirty="0" smtClean="0">
                <a:solidFill>
                  <a:srgbClr val="3E3F68"/>
                </a:solidFill>
                <a:latin typeface="Cambria" pitchFamily="18" charset="0"/>
                <a:ea typeface="+mn-ea"/>
                <a:cs typeface="Times New Roman" pitchFamily="18" charset="0"/>
              </a:rPr>
              <a:t>Порядок </a:t>
            </a:r>
            <a:r>
              <a:rPr lang="ru-RU" sz="1600" b="1" dirty="0">
                <a:solidFill>
                  <a:srgbClr val="3E3F68"/>
                </a:solidFill>
                <a:latin typeface="Cambria" pitchFamily="18" charset="0"/>
                <a:ea typeface="+mn-ea"/>
                <a:cs typeface="Times New Roman" pitchFamily="18" charset="0"/>
              </a:rPr>
              <a:t>расчета нормативных затрат</a:t>
            </a:r>
            <a:endParaRPr lang="ru-RU" altLang="ru-RU" sz="1600" b="1" dirty="0">
              <a:solidFill>
                <a:srgbClr val="3E3F68"/>
              </a:solidFill>
              <a:latin typeface="Cambria" pitchFamily="18" charset="0"/>
              <a:ea typeface="+mn-ea"/>
              <a:cs typeface="Times New Roman" pitchFamily="18" charset="0"/>
            </a:endParaRPr>
          </a:p>
        </p:txBody>
      </p:sp>
      <p:sp>
        <p:nvSpPr>
          <p:cNvPr id="39" name="Скругленный прямоугольник 38"/>
          <p:cNvSpPr/>
          <p:nvPr/>
        </p:nvSpPr>
        <p:spPr>
          <a:xfrm>
            <a:off x="2658511" y="4918389"/>
            <a:ext cx="4588978" cy="47953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ru-RU" sz="1400" dirty="0"/>
              <a:t>Территориальный корректирующий коэффициент</a:t>
            </a:r>
          </a:p>
        </p:txBody>
      </p:sp>
      <p:sp>
        <p:nvSpPr>
          <p:cNvPr id="40" name="Скругленный прямоугольник 39"/>
          <p:cNvSpPr/>
          <p:nvPr/>
        </p:nvSpPr>
        <p:spPr>
          <a:xfrm>
            <a:off x="2658511" y="4013311"/>
            <a:ext cx="4588978" cy="47953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ru-RU" sz="1400" dirty="0"/>
              <a:t>Отраслевой корректирующий </a:t>
            </a:r>
            <a:r>
              <a:rPr lang="ru-RU" sz="1400" dirty="0" smtClean="0"/>
              <a:t>коэффициент</a:t>
            </a:r>
            <a:endParaRPr lang="ru-RU" sz="1400" dirty="0"/>
          </a:p>
        </p:txBody>
      </p:sp>
      <p:sp>
        <p:nvSpPr>
          <p:cNvPr id="41" name="Скругленный прямоугольник 40"/>
          <p:cNvSpPr/>
          <p:nvPr/>
        </p:nvSpPr>
        <p:spPr bwMode="auto">
          <a:xfrm>
            <a:off x="2839614" y="1305848"/>
            <a:ext cx="4226770" cy="1157215"/>
          </a:xfrm>
          <a:prstGeom prst="roundRect">
            <a:avLst/>
          </a:prstGeom>
          <a:ln>
            <a:headEnd type="none" w="med" len="med"/>
            <a:tailEnd type="triangl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ru-RU" b="1" i="0" u="none" strike="noStrike" cap="none" normalizeH="0" baseline="0" dirty="0" smtClean="0">
                <a:ln>
                  <a:noFill/>
                </a:ln>
                <a:solidFill>
                  <a:schemeClr val="bg1"/>
                </a:solidFill>
                <a:effectLst/>
                <a:latin typeface="Times New Roman" pitchFamily="18" charset="0"/>
              </a:rPr>
              <a:t>Нормативные затраты на </a:t>
            </a:r>
          </a:p>
          <a:p>
            <a:pPr marL="0" marR="0" indent="0" algn="ctr" defTabSz="914400" rtl="0" eaLnBrk="0" fontAlgn="base" latinLnBrk="0" hangingPunct="0">
              <a:lnSpc>
                <a:spcPct val="100000"/>
              </a:lnSpc>
              <a:spcBef>
                <a:spcPct val="0"/>
              </a:spcBef>
              <a:spcAft>
                <a:spcPct val="0"/>
              </a:spcAft>
              <a:buClrTx/>
              <a:buSzTx/>
              <a:buFontTx/>
              <a:buNone/>
              <a:tabLst/>
            </a:pPr>
            <a:r>
              <a:rPr kumimoji="0" lang="ru-RU" b="1" i="0" u="none" strike="noStrike" cap="none" normalizeH="0" baseline="0" dirty="0" smtClean="0">
                <a:ln>
                  <a:noFill/>
                </a:ln>
                <a:solidFill>
                  <a:schemeClr val="bg1"/>
                </a:solidFill>
                <a:effectLst/>
                <a:latin typeface="Times New Roman" pitchFamily="18" charset="0"/>
              </a:rPr>
              <a:t>оказание государственной услуги</a:t>
            </a:r>
          </a:p>
        </p:txBody>
      </p:sp>
      <p:sp>
        <p:nvSpPr>
          <p:cNvPr id="43" name="Скругленный прямоугольник 42"/>
          <p:cNvSpPr/>
          <p:nvPr/>
        </p:nvSpPr>
        <p:spPr>
          <a:xfrm>
            <a:off x="2658511" y="3074020"/>
            <a:ext cx="4588978" cy="47953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ru-RU" sz="1400" dirty="0"/>
              <a:t>Базовый норматив затрат на оказание i-ой государственной </a:t>
            </a:r>
            <a:r>
              <a:rPr lang="ru-RU" sz="1400" dirty="0" smtClean="0"/>
              <a:t>услуги</a:t>
            </a:r>
          </a:p>
        </p:txBody>
      </p:sp>
      <p:sp>
        <p:nvSpPr>
          <p:cNvPr id="3" name="Равно 2"/>
          <p:cNvSpPr/>
          <p:nvPr/>
        </p:nvSpPr>
        <p:spPr>
          <a:xfrm>
            <a:off x="4617098" y="2498777"/>
            <a:ext cx="671803" cy="590846"/>
          </a:xfrm>
          <a:prstGeom prst="mathEqua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4" name="Умножение 3"/>
          <p:cNvSpPr/>
          <p:nvPr/>
        </p:nvSpPr>
        <p:spPr>
          <a:xfrm>
            <a:off x="4757057" y="3591841"/>
            <a:ext cx="391886" cy="391886"/>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4" name="Умножение 43"/>
          <p:cNvSpPr/>
          <p:nvPr/>
        </p:nvSpPr>
        <p:spPr>
          <a:xfrm>
            <a:off x="4757057" y="4515402"/>
            <a:ext cx="391886" cy="391886"/>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mc:AlternateContent xmlns:mc="http://schemas.openxmlformats.org/markup-compatibility/2006" xmlns:a14="http://schemas.microsoft.com/office/drawing/2010/main">
        <mc:Choice Requires="a14">
          <p:sp>
            <p:nvSpPr>
              <p:cNvPr id="11" name="Овал 10"/>
              <p:cNvSpPr/>
              <p:nvPr/>
            </p:nvSpPr>
            <p:spPr>
              <a:xfrm>
                <a:off x="208383" y="5657459"/>
                <a:ext cx="3769568" cy="970384"/>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14:m>
                  <m:oMathPara xmlns:m="http://schemas.openxmlformats.org/officeDocument/2006/math">
                    <m:oMathParaPr>
                      <m:jc m:val="centerGroup"/>
                    </m:oMathParaPr>
                    <m:oMath xmlns:m="http://schemas.openxmlformats.org/officeDocument/2006/math">
                      <m:sSubSup>
                        <m:sSubSupPr>
                          <m:ctrlPr>
                            <a:rPr lang="ru-RU" i="1">
                              <a:latin typeface="Cambria Math"/>
                            </a:rPr>
                          </m:ctrlPr>
                        </m:sSubSupPr>
                        <m:e>
                          <m:r>
                            <a:rPr lang="ru-RU" i="1">
                              <a:latin typeface="Cambria Math"/>
                            </a:rPr>
                            <m:t>𝑁</m:t>
                          </m:r>
                        </m:e>
                        <m:sub>
                          <m:r>
                            <a:rPr lang="ru-RU" i="1">
                              <a:latin typeface="Cambria Math"/>
                            </a:rPr>
                            <m:t>𝑖</m:t>
                          </m:r>
                        </m:sub>
                        <m:sup/>
                      </m:sSubSup>
                      <m:r>
                        <a:rPr lang="ru-RU" i="1">
                          <a:latin typeface="Cambria Math"/>
                        </a:rPr>
                        <m:t>=</m:t>
                      </m:r>
                      <m:sSubSup>
                        <m:sSubSupPr>
                          <m:ctrlPr>
                            <a:rPr lang="ru-RU" i="1">
                              <a:latin typeface="Cambria Math"/>
                            </a:rPr>
                          </m:ctrlPr>
                        </m:sSubSupPr>
                        <m:e>
                          <m:r>
                            <a:rPr lang="ru-RU" i="1">
                              <a:latin typeface="Cambria Math"/>
                            </a:rPr>
                            <m:t>𝑁</m:t>
                          </m:r>
                        </m:e>
                        <m:sub>
                          <m:r>
                            <a:rPr lang="en-US" i="1">
                              <a:latin typeface="Cambria Math"/>
                            </a:rPr>
                            <m:t>𝑖</m:t>
                          </m:r>
                          <m:r>
                            <a:rPr lang="ru-RU" i="1">
                              <a:latin typeface="Cambria Math"/>
                            </a:rPr>
                            <m:t>баз</m:t>
                          </m:r>
                        </m:sub>
                        <m:sup/>
                      </m:sSubSup>
                      <m:r>
                        <a:rPr lang="ru-RU" i="1">
                          <a:latin typeface="Cambria Math"/>
                        </a:rPr>
                        <m:t>×</m:t>
                      </m:r>
                      <m:sSubSup>
                        <m:sSubSupPr>
                          <m:ctrlPr>
                            <a:rPr lang="ru-RU" i="1">
                              <a:latin typeface="Cambria Math"/>
                            </a:rPr>
                          </m:ctrlPr>
                        </m:sSubSupPr>
                        <m:e>
                          <m:r>
                            <a:rPr lang="ru-RU" i="1">
                              <a:latin typeface="Cambria Math"/>
                            </a:rPr>
                            <m:t>𝐾</m:t>
                          </m:r>
                        </m:e>
                        <m:sub>
                          <m:r>
                            <a:rPr lang="ru-RU" i="1">
                              <a:latin typeface="Cambria Math"/>
                            </a:rPr>
                            <m:t>отр</m:t>
                          </m:r>
                        </m:sub>
                        <m:sup/>
                      </m:sSubSup>
                      <m:r>
                        <a:rPr lang="ru-RU" i="1">
                          <a:latin typeface="Cambria Math"/>
                        </a:rPr>
                        <m:t>×</m:t>
                      </m:r>
                      <m:sSubSup>
                        <m:sSubSupPr>
                          <m:ctrlPr>
                            <a:rPr lang="ru-RU" i="1">
                              <a:latin typeface="Cambria Math"/>
                            </a:rPr>
                          </m:ctrlPr>
                        </m:sSubSupPr>
                        <m:e>
                          <m:r>
                            <a:rPr lang="ru-RU" i="1">
                              <a:latin typeface="Cambria Math"/>
                            </a:rPr>
                            <m:t>𝐾</m:t>
                          </m:r>
                        </m:e>
                        <m:sub>
                          <m:r>
                            <a:rPr lang="ru-RU" i="1">
                              <a:latin typeface="Cambria Math"/>
                            </a:rPr>
                            <m:t>тер</m:t>
                          </m:r>
                        </m:sub>
                        <m:sup/>
                      </m:sSubSup>
                    </m:oMath>
                  </m:oMathPara>
                </a14:m>
                <a:endParaRPr lang="ru-RU" dirty="0"/>
              </a:p>
            </p:txBody>
          </p:sp>
        </mc:Choice>
        <mc:Fallback xmlns="">
          <p:sp>
            <p:nvSpPr>
              <p:cNvPr id="11" name="Овал 10"/>
              <p:cNvSpPr>
                <a:spLocks noRot="1" noChangeAspect="1" noMove="1" noResize="1" noEditPoints="1" noAdjustHandles="1" noChangeArrowheads="1" noChangeShapeType="1" noTextEdit="1"/>
              </p:cNvSpPr>
              <p:nvPr/>
            </p:nvSpPr>
            <p:spPr>
              <a:xfrm>
                <a:off x="208383" y="5657459"/>
                <a:ext cx="3769568" cy="970384"/>
              </a:xfrm>
              <a:prstGeom prst="ellipse">
                <a:avLst/>
              </a:prstGeom>
              <a:blipFill rotWithShape="1">
                <a:blip r:embed="rId3"/>
                <a:stretch>
                  <a:fillRect/>
                </a:stretch>
              </a:blipFill>
            </p:spPr>
            <p:txBody>
              <a:bodyPr/>
              <a:lstStyle/>
              <a:p>
                <a:r>
                  <a:rPr lang="ru-RU">
                    <a:noFill/>
                  </a:rPr>
                  <a:t> </a:t>
                </a:r>
              </a:p>
            </p:txBody>
          </p:sp>
        </mc:Fallback>
      </mc:AlternateContent>
      <p:sp>
        <p:nvSpPr>
          <p:cNvPr id="2" name="Номер слайда 1"/>
          <p:cNvSpPr>
            <a:spLocks noGrp="1"/>
          </p:cNvSpPr>
          <p:nvPr>
            <p:ph type="sldNum" sz="quarter" idx="11"/>
          </p:nvPr>
        </p:nvSpPr>
        <p:spPr/>
        <p:txBody>
          <a:bodyPr/>
          <a:lstStyle/>
          <a:p>
            <a:pPr>
              <a:defRPr/>
            </a:pPr>
            <a:fld id="{600509AA-641A-4254-A23D-E1AAE0F50160}" type="slidenum">
              <a:rPr lang="ru-RU" smtClean="0"/>
              <a:pPr>
                <a:defRPr/>
              </a:pPr>
              <a:t>21</a:t>
            </a:fld>
            <a:endParaRPr lang="ru-RU" dirty="0"/>
          </a:p>
        </p:txBody>
      </p:sp>
    </p:spTree>
    <p:extLst>
      <p:ext uri="{BB962C8B-B14F-4D97-AF65-F5344CB8AC3E}">
        <p14:creationId xmlns:p14="http://schemas.microsoft.com/office/powerpoint/2010/main" val="176147894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Стрелка вправо 32"/>
          <p:cNvSpPr/>
          <p:nvPr/>
        </p:nvSpPr>
        <p:spPr>
          <a:xfrm>
            <a:off x="2789779" y="1988187"/>
            <a:ext cx="1888290" cy="231361"/>
          </a:xfrm>
          <a:prstGeom prst="rightArrow">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ru-RU"/>
          </a:p>
        </p:txBody>
      </p:sp>
      <p:sp>
        <p:nvSpPr>
          <p:cNvPr id="14" name="Заголовок 9"/>
          <p:cNvSpPr>
            <a:spLocks noGrp="1"/>
          </p:cNvSpPr>
          <p:nvPr>
            <p:ph type="title"/>
          </p:nvPr>
        </p:nvSpPr>
        <p:spPr>
          <a:xfrm>
            <a:off x="549275" y="0"/>
            <a:ext cx="9080500" cy="1069975"/>
          </a:xfrm>
        </p:spPr>
        <p:txBody>
          <a:bodyPr/>
          <a:lstStyle/>
          <a:p>
            <a:pPr algn="ctr">
              <a:defRPr/>
            </a:pPr>
            <a:r>
              <a:rPr lang="ru-RU" sz="1600" b="1" dirty="0" smtClean="0">
                <a:solidFill>
                  <a:srgbClr val="3E3F68"/>
                </a:solidFill>
                <a:latin typeface="Cambria" pitchFamily="18" charset="0"/>
                <a:ea typeface="+mn-ea"/>
                <a:cs typeface="Times New Roman" pitchFamily="18" charset="0"/>
              </a:rPr>
              <a:t>Базовые </a:t>
            </a:r>
            <a:r>
              <a:rPr lang="ru-RU" sz="1600" b="1" dirty="0">
                <a:solidFill>
                  <a:srgbClr val="3E3F68"/>
                </a:solidFill>
                <a:latin typeface="Cambria" pitchFamily="18" charset="0"/>
                <a:ea typeface="+mn-ea"/>
                <a:cs typeface="Times New Roman" pitchFamily="18" charset="0"/>
              </a:rPr>
              <a:t>нормативы затрат и корректирующие коэффициенты к </a:t>
            </a:r>
            <a:r>
              <a:rPr lang="ru-RU" sz="1600" b="1" dirty="0" smtClean="0">
                <a:solidFill>
                  <a:srgbClr val="3E3F68"/>
                </a:solidFill>
                <a:latin typeface="Cambria" pitchFamily="18" charset="0"/>
                <a:ea typeface="+mn-ea"/>
                <a:cs typeface="Times New Roman" pitchFamily="18" charset="0"/>
              </a:rPr>
              <a:t>ним</a:t>
            </a:r>
            <a:endParaRPr lang="ru-RU" altLang="ru-RU" sz="1600" b="1" dirty="0">
              <a:solidFill>
                <a:srgbClr val="3E3F68"/>
              </a:solidFill>
              <a:latin typeface="Cambria" pitchFamily="18" charset="0"/>
              <a:ea typeface="+mn-ea"/>
              <a:cs typeface="Times New Roman" pitchFamily="18" charset="0"/>
            </a:endParaRPr>
          </a:p>
        </p:txBody>
      </p:sp>
      <p:sp>
        <p:nvSpPr>
          <p:cNvPr id="49" name="Скругленный прямоугольник 48"/>
          <p:cNvSpPr/>
          <p:nvPr/>
        </p:nvSpPr>
        <p:spPr>
          <a:xfrm>
            <a:off x="248944" y="1653254"/>
            <a:ext cx="3254961" cy="1023272"/>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marL="177800" algn="ctr" eaLnBrk="0" hangingPunct="0">
              <a:tabLst>
                <a:tab pos="990600" algn="l"/>
              </a:tabLst>
            </a:pPr>
            <a:r>
              <a:rPr lang="ru-RU" sz="1000" dirty="0" smtClean="0">
                <a:solidFill>
                  <a:schemeClr val="tx1"/>
                </a:solidFill>
              </a:rPr>
              <a:t>Установлены </a:t>
            </a:r>
            <a:r>
              <a:rPr lang="ru-RU" sz="1000" dirty="0">
                <a:solidFill>
                  <a:schemeClr val="tx1"/>
                </a:solidFill>
              </a:rPr>
              <a:t>федеральными законами, иными </a:t>
            </a:r>
            <a:r>
              <a:rPr lang="ru-RU" sz="1000" dirty="0" smtClean="0">
                <a:solidFill>
                  <a:schemeClr val="tx1"/>
                </a:solidFill>
              </a:rPr>
              <a:t>нормативными </a:t>
            </a:r>
            <a:r>
              <a:rPr lang="ru-RU" sz="1000" dirty="0">
                <a:solidFill>
                  <a:schemeClr val="tx1"/>
                </a:solidFill>
              </a:rPr>
              <a:t>правовыми актами, в том числе </a:t>
            </a:r>
            <a:r>
              <a:rPr lang="ru-RU" sz="1000" dirty="0" smtClean="0">
                <a:solidFill>
                  <a:schemeClr val="tx1"/>
                </a:solidFill>
              </a:rPr>
              <a:t>федеральных </a:t>
            </a:r>
            <a:r>
              <a:rPr lang="ru-RU" sz="1000" dirty="0">
                <a:solidFill>
                  <a:schemeClr val="tx1"/>
                </a:solidFill>
              </a:rPr>
              <a:t>органов исполнительной власти, </a:t>
            </a:r>
            <a:r>
              <a:rPr lang="ru-RU" sz="1000" dirty="0" smtClean="0">
                <a:solidFill>
                  <a:schemeClr val="tx1"/>
                </a:solidFill>
              </a:rPr>
              <a:t>ГОСТами</a:t>
            </a:r>
            <a:r>
              <a:rPr lang="ru-RU" sz="1000" dirty="0">
                <a:solidFill>
                  <a:schemeClr val="tx1"/>
                </a:solidFill>
              </a:rPr>
              <a:t>, СНиПами, СанПиНами, </a:t>
            </a:r>
            <a:r>
              <a:rPr lang="ru-RU" sz="1000" dirty="0" smtClean="0">
                <a:solidFill>
                  <a:schemeClr val="tx1"/>
                </a:solidFill>
              </a:rPr>
              <a:t>федеральными стандартами и регламентами  (</a:t>
            </a:r>
            <a:r>
              <a:rPr lang="ru-RU" sz="1000" dirty="0">
                <a:solidFill>
                  <a:schemeClr val="tx1"/>
                </a:solidFill>
              </a:rPr>
              <a:t>паспортами) оказания государственных услуг</a:t>
            </a:r>
          </a:p>
        </p:txBody>
      </p:sp>
      <p:sp>
        <p:nvSpPr>
          <p:cNvPr id="46" name="Стрелка вправо 45"/>
          <p:cNvSpPr/>
          <p:nvPr/>
        </p:nvSpPr>
        <p:spPr>
          <a:xfrm rot="19366682" flipH="1">
            <a:off x="3345622" y="1164031"/>
            <a:ext cx="1512783" cy="248556"/>
          </a:xfrm>
          <a:prstGeom prst="rightArrow">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ru-RU"/>
          </a:p>
        </p:txBody>
      </p:sp>
      <p:graphicFrame>
        <p:nvGraphicFramePr>
          <p:cNvPr id="2" name="Таблица 1"/>
          <p:cNvGraphicFramePr>
            <a:graphicFrameLocks noGrp="1"/>
          </p:cNvGraphicFramePr>
          <p:nvPr>
            <p:extLst>
              <p:ext uri="{D42A27DB-BD31-4B8C-83A1-F6EECF244321}">
                <p14:modId xmlns:p14="http://schemas.microsoft.com/office/powerpoint/2010/main" val="669937827"/>
              </p:ext>
            </p:extLst>
          </p:nvPr>
        </p:nvGraphicFramePr>
        <p:xfrm>
          <a:off x="222264" y="3190435"/>
          <a:ext cx="9531338" cy="3676209"/>
        </p:xfrm>
        <a:graphic>
          <a:graphicData uri="http://schemas.openxmlformats.org/drawingml/2006/table">
            <a:tbl>
              <a:tblPr firstRow="1" firstCol="1" bandRow="1">
                <a:tableStyleId>{5C22544A-7EE6-4342-B048-85BDC9FD1C3A}</a:tableStyleId>
              </a:tblPr>
              <a:tblGrid>
                <a:gridCol w="1115912"/>
                <a:gridCol w="927183"/>
                <a:gridCol w="3811591"/>
                <a:gridCol w="1086201"/>
                <a:gridCol w="962572"/>
                <a:gridCol w="1627879"/>
              </a:tblGrid>
              <a:tr h="324290">
                <a:tc>
                  <a:txBody>
                    <a:bodyPr/>
                    <a:lstStyle/>
                    <a:p>
                      <a:pPr algn="ctr">
                        <a:spcAft>
                          <a:spcPts val="0"/>
                        </a:spcAft>
                      </a:pPr>
                      <a:r>
                        <a:rPr lang="ru-RU" sz="900" dirty="0">
                          <a:effectLst/>
                        </a:rPr>
                        <a:t>Наименование государственной </a:t>
                      </a:r>
                      <a:r>
                        <a:rPr lang="ru-RU" sz="900" dirty="0" smtClean="0">
                          <a:effectLst/>
                        </a:rPr>
                        <a:t>услуги</a:t>
                      </a:r>
                      <a:endParaRPr lang="ru-RU" sz="1000" dirty="0">
                        <a:effectLst/>
                        <a:latin typeface="Cambria"/>
                        <a:ea typeface="MS Mincho"/>
                        <a:cs typeface="Times New Roman"/>
                      </a:endParaRPr>
                    </a:p>
                  </a:txBody>
                  <a:tcPr marL="48407" marR="48407" marT="0" marB="0"/>
                </a:tc>
                <a:tc>
                  <a:txBody>
                    <a:bodyPr/>
                    <a:lstStyle/>
                    <a:p>
                      <a:pPr algn="ctr">
                        <a:spcAft>
                          <a:spcPts val="0"/>
                        </a:spcAft>
                      </a:pPr>
                      <a:r>
                        <a:rPr lang="ru-RU" sz="900" dirty="0">
                          <a:effectLst/>
                        </a:rPr>
                        <a:t>Уникальный номер реестровой </a:t>
                      </a:r>
                      <a:r>
                        <a:rPr lang="ru-RU" sz="900" dirty="0" smtClean="0">
                          <a:effectLst/>
                        </a:rPr>
                        <a:t>записи</a:t>
                      </a:r>
                      <a:endParaRPr lang="ru-RU" sz="1000" dirty="0">
                        <a:effectLst/>
                        <a:latin typeface="Cambria"/>
                        <a:ea typeface="MS Mincho"/>
                        <a:cs typeface="Times New Roman"/>
                      </a:endParaRPr>
                    </a:p>
                  </a:txBody>
                  <a:tcPr marL="48407" marR="48407" marT="0" marB="0"/>
                </a:tc>
                <a:tc>
                  <a:txBody>
                    <a:bodyPr/>
                    <a:lstStyle/>
                    <a:p>
                      <a:pPr algn="ctr">
                        <a:spcAft>
                          <a:spcPts val="0"/>
                        </a:spcAft>
                      </a:pPr>
                      <a:r>
                        <a:rPr lang="ru-RU" sz="900" b="1" kern="1200" dirty="0">
                          <a:solidFill>
                            <a:schemeClr val="lt1"/>
                          </a:solidFill>
                          <a:effectLst/>
                          <a:latin typeface="+mn-lt"/>
                          <a:ea typeface="+mn-ea"/>
                          <a:cs typeface="+mn-cs"/>
                        </a:rPr>
                        <a:t>Наименование натуральной </a:t>
                      </a:r>
                      <a:r>
                        <a:rPr lang="ru-RU" sz="900" b="1" kern="1200" dirty="0" smtClean="0">
                          <a:solidFill>
                            <a:schemeClr val="lt1"/>
                          </a:solidFill>
                          <a:effectLst/>
                          <a:latin typeface="+mn-lt"/>
                          <a:ea typeface="+mn-ea"/>
                          <a:cs typeface="+mn-cs"/>
                        </a:rPr>
                        <a:t>нормы</a:t>
                      </a:r>
                      <a:endParaRPr lang="ru-RU" sz="900" b="1" kern="1200" dirty="0">
                        <a:solidFill>
                          <a:schemeClr val="lt1"/>
                        </a:solidFill>
                        <a:effectLst/>
                        <a:latin typeface="+mn-lt"/>
                        <a:ea typeface="+mn-ea"/>
                        <a:cs typeface="+mn-cs"/>
                      </a:endParaRPr>
                    </a:p>
                  </a:txBody>
                  <a:tcPr marL="48407" marR="48407" marT="0" marB="0"/>
                </a:tc>
                <a:tc>
                  <a:txBody>
                    <a:bodyPr/>
                    <a:lstStyle/>
                    <a:p>
                      <a:pPr algn="ctr">
                        <a:spcAft>
                          <a:spcPts val="0"/>
                        </a:spcAft>
                      </a:pPr>
                      <a:r>
                        <a:rPr lang="ru-RU" sz="900" b="1" kern="1200" dirty="0" smtClean="0">
                          <a:solidFill>
                            <a:schemeClr val="lt1"/>
                          </a:solidFill>
                          <a:effectLst/>
                          <a:latin typeface="+mn-lt"/>
                          <a:ea typeface="+mn-ea"/>
                          <a:cs typeface="+mn-cs"/>
                        </a:rPr>
                        <a:t>Единица измерения натуральной нормы</a:t>
                      </a:r>
                      <a:endParaRPr lang="ru-RU" sz="900" b="1" kern="1200" dirty="0">
                        <a:solidFill>
                          <a:schemeClr val="lt1"/>
                        </a:solidFill>
                        <a:effectLst/>
                        <a:latin typeface="+mn-lt"/>
                        <a:ea typeface="+mn-ea"/>
                        <a:cs typeface="+mn-cs"/>
                      </a:endParaRPr>
                    </a:p>
                  </a:txBody>
                  <a:tcPr marL="48407" marR="48407" marT="0" marB="0"/>
                </a:tc>
                <a:tc>
                  <a:txBody>
                    <a:bodyPr/>
                    <a:lstStyle/>
                    <a:p>
                      <a:pPr algn="ctr">
                        <a:spcAft>
                          <a:spcPts val="0"/>
                        </a:spcAft>
                      </a:pPr>
                      <a:r>
                        <a:rPr lang="ru-RU" sz="900" dirty="0">
                          <a:effectLst/>
                        </a:rPr>
                        <a:t>Значение натуральной </a:t>
                      </a:r>
                      <a:r>
                        <a:rPr lang="ru-RU" sz="900" dirty="0" smtClean="0">
                          <a:effectLst/>
                        </a:rPr>
                        <a:t>нормы</a:t>
                      </a:r>
                      <a:endParaRPr lang="ru-RU" sz="1000" dirty="0">
                        <a:effectLst/>
                        <a:latin typeface="Cambria"/>
                        <a:ea typeface="MS Mincho"/>
                        <a:cs typeface="Times New Roman"/>
                      </a:endParaRPr>
                    </a:p>
                  </a:txBody>
                  <a:tcPr marL="48407" marR="48407" marT="0" marB="0"/>
                </a:tc>
                <a:tc>
                  <a:txBody>
                    <a:bodyPr/>
                    <a:lstStyle/>
                    <a:p>
                      <a:pPr algn="ctr">
                        <a:spcAft>
                          <a:spcPts val="0"/>
                        </a:spcAft>
                      </a:pPr>
                      <a:r>
                        <a:rPr lang="ru-RU" sz="900" dirty="0" smtClean="0">
                          <a:effectLst/>
                        </a:rPr>
                        <a:t>Примечание</a:t>
                      </a:r>
                      <a:r>
                        <a:rPr lang="ru-RU" sz="900" baseline="0" dirty="0" smtClean="0">
                          <a:effectLst/>
                        </a:rPr>
                        <a:t> (</a:t>
                      </a:r>
                      <a:r>
                        <a:rPr lang="ru-RU" sz="900" b="1" kern="1200" dirty="0" smtClean="0">
                          <a:solidFill>
                            <a:schemeClr val="lt1"/>
                          </a:solidFill>
                          <a:effectLst/>
                          <a:latin typeface="+mn-lt"/>
                          <a:ea typeface="+mn-ea"/>
                          <a:cs typeface="+mn-cs"/>
                        </a:rPr>
                        <a:t>источник значения натуральной нормы)</a:t>
                      </a:r>
                      <a:r>
                        <a:rPr lang="ru-RU" sz="900" b="1" kern="1200" dirty="0">
                          <a:solidFill>
                            <a:schemeClr val="lt1"/>
                          </a:solidFill>
                          <a:effectLst/>
                          <a:latin typeface="+mn-lt"/>
                          <a:ea typeface="+mn-ea"/>
                          <a:cs typeface="+mn-cs"/>
                        </a:rPr>
                        <a:t> </a:t>
                      </a:r>
                    </a:p>
                    <a:p>
                      <a:pPr algn="ctr">
                        <a:spcAft>
                          <a:spcPts val="0"/>
                        </a:spcAft>
                      </a:pPr>
                      <a:r>
                        <a:rPr lang="ru-RU" sz="900" dirty="0">
                          <a:effectLst/>
                        </a:rPr>
                        <a:t> </a:t>
                      </a:r>
                      <a:endParaRPr lang="ru-RU" sz="1000" dirty="0">
                        <a:effectLst/>
                        <a:latin typeface="Cambria"/>
                        <a:ea typeface="MS Mincho"/>
                        <a:cs typeface="Times New Roman"/>
                      </a:endParaRPr>
                    </a:p>
                  </a:txBody>
                  <a:tcPr marL="48407" marR="48407" marT="0" marB="0"/>
                </a:tc>
              </a:tr>
              <a:tr h="167816">
                <a:tc rowSpan="22">
                  <a:txBody>
                    <a:bodyPr/>
                    <a:lstStyle/>
                    <a:p>
                      <a:pPr>
                        <a:spcAft>
                          <a:spcPts val="0"/>
                        </a:spcAft>
                      </a:pPr>
                      <a:r>
                        <a:rPr lang="ru-RU" sz="1000" dirty="0">
                          <a:effectLst/>
                        </a:rPr>
                        <a:t> </a:t>
                      </a:r>
                      <a:endParaRPr lang="ru-RU" sz="1000" dirty="0">
                        <a:effectLst/>
                        <a:latin typeface="Cambria"/>
                        <a:ea typeface="MS Mincho"/>
                        <a:cs typeface="Times New Roman"/>
                      </a:endParaRPr>
                    </a:p>
                  </a:txBody>
                  <a:tcPr marL="48407" marR="48407" marT="0" marB="0"/>
                </a:tc>
                <a:tc rowSpan="22">
                  <a:txBody>
                    <a:bodyPr/>
                    <a:lstStyle/>
                    <a:p>
                      <a:pPr>
                        <a:spcAft>
                          <a:spcPts val="0"/>
                        </a:spcAft>
                      </a:pPr>
                      <a:r>
                        <a:rPr lang="ru-RU" sz="1000" dirty="0">
                          <a:effectLst/>
                        </a:rPr>
                        <a:t> </a:t>
                      </a:r>
                      <a:endParaRPr lang="ru-RU" sz="1000" dirty="0">
                        <a:effectLst/>
                        <a:latin typeface="Cambria"/>
                        <a:ea typeface="MS Mincho"/>
                        <a:cs typeface="Times New Roman"/>
                      </a:endParaRPr>
                    </a:p>
                  </a:txBody>
                  <a:tcPr marL="48407" marR="48407" marT="0" marB="0"/>
                </a:tc>
                <a:tc gridSpan="4">
                  <a:txBody>
                    <a:bodyPr/>
                    <a:lstStyle/>
                    <a:p>
                      <a:pPr>
                        <a:spcAft>
                          <a:spcPts val="0"/>
                        </a:spcAft>
                      </a:pPr>
                      <a:r>
                        <a:rPr lang="ru-RU" sz="900" dirty="0">
                          <a:effectLst/>
                        </a:rPr>
                        <a:t>1. Натуральные нормы, непосредственно связанные с оказанием государственной услуги,</a:t>
                      </a:r>
                      <a:endParaRPr lang="ru-RU" sz="900" dirty="0">
                        <a:effectLst/>
                        <a:latin typeface="Cambria"/>
                        <a:ea typeface="MS Mincho"/>
                        <a:cs typeface="Times New Roman"/>
                      </a:endParaRPr>
                    </a:p>
                  </a:txBody>
                  <a:tcPr marL="48407" marR="48407" marT="0" marB="0"/>
                </a:tc>
                <a:tc hMerge="1">
                  <a:txBody>
                    <a:bodyPr/>
                    <a:lstStyle/>
                    <a:p>
                      <a:endParaRPr lang="ru-RU"/>
                    </a:p>
                  </a:txBody>
                  <a:tcPr/>
                </a:tc>
                <a:tc hMerge="1">
                  <a:txBody>
                    <a:bodyPr/>
                    <a:lstStyle/>
                    <a:p>
                      <a:endParaRPr lang="ru-RU"/>
                    </a:p>
                  </a:txBody>
                  <a:tcPr/>
                </a:tc>
                <a:tc hMerge="1">
                  <a:txBody>
                    <a:bodyPr/>
                    <a:lstStyle/>
                    <a:p>
                      <a:endParaRPr lang="ru-RU"/>
                    </a:p>
                  </a:txBody>
                  <a:tcPr/>
                </a:tc>
              </a:tr>
              <a:tr h="139847">
                <a:tc vMerge="1">
                  <a:txBody>
                    <a:bodyPr/>
                    <a:lstStyle/>
                    <a:p>
                      <a:endParaRPr lang="ru-RU"/>
                    </a:p>
                  </a:txBody>
                  <a:tcPr/>
                </a:tc>
                <a:tc vMerge="1">
                  <a:txBody>
                    <a:bodyPr/>
                    <a:lstStyle/>
                    <a:p>
                      <a:endParaRPr lang="ru-RU"/>
                    </a:p>
                  </a:txBody>
                  <a:tcPr/>
                </a:tc>
                <a:tc gridSpan="4">
                  <a:txBody>
                    <a:bodyPr/>
                    <a:lstStyle/>
                    <a:p>
                      <a:pPr>
                        <a:spcAft>
                          <a:spcPts val="0"/>
                        </a:spcAft>
                      </a:pPr>
                      <a:r>
                        <a:rPr lang="ru-RU" sz="900">
                          <a:effectLst/>
                        </a:rPr>
                        <a:t>1.1. Работники, непосредственно связанные с оказанием государственной услуги</a:t>
                      </a:r>
                      <a:endParaRPr lang="ru-RU" sz="900">
                        <a:effectLst/>
                        <a:latin typeface="Cambria"/>
                        <a:ea typeface="MS Mincho"/>
                        <a:cs typeface="Times New Roman"/>
                      </a:endParaRPr>
                    </a:p>
                  </a:txBody>
                  <a:tcPr marL="48407" marR="48407" marT="0" marB="0"/>
                </a:tc>
                <a:tc hMerge="1">
                  <a:txBody>
                    <a:bodyPr/>
                    <a:lstStyle/>
                    <a:p>
                      <a:endParaRPr lang="ru-RU"/>
                    </a:p>
                  </a:txBody>
                  <a:tcPr/>
                </a:tc>
                <a:tc hMerge="1">
                  <a:txBody>
                    <a:bodyPr/>
                    <a:lstStyle/>
                    <a:p>
                      <a:endParaRPr lang="ru-RU"/>
                    </a:p>
                  </a:txBody>
                  <a:tcPr/>
                </a:tc>
                <a:tc hMerge="1">
                  <a:txBody>
                    <a:bodyPr/>
                    <a:lstStyle/>
                    <a:p>
                      <a:endParaRPr lang="ru-RU"/>
                    </a:p>
                  </a:txBody>
                  <a:tcPr/>
                </a:tc>
              </a:tr>
              <a:tr h="49012">
                <a:tc vMerge="1">
                  <a:txBody>
                    <a:bodyPr/>
                    <a:lstStyle/>
                    <a:p>
                      <a:endParaRPr lang="ru-RU"/>
                    </a:p>
                  </a:txBody>
                  <a:tcPr/>
                </a:tc>
                <a:tc vMerge="1">
                  <a:txBody>
                    <a:bodyPr/>
                    <a:lstStyle/>
                    <a:p>
                      <a:endParaRPr lang="ru-RU"/>
                    </a:p>
                  </a:txBody>
                  <a:tcPr/>
                </a:tc>
                <a:tc>
                  <a:txBody>
                    <a:bodyPr/>
                    <a:lstStyle/>
                    <a:p>
                      <a:pPr algn="ctr">
                        <a:spcAft>
                          <a:spcPts val="0"/>
                        </a:spcAft>
                      </a:pPr>
                      <a:r>
                        <a:rPr lang="ru-RU" sz="900" dirty="0">
                          <a:effectLst/>
                        </a:rPr>
                        <a:t> </a:t>
                      </a:r>
                      <a:endParaRPr lang="ru-RU" sz="900" dirty="0">
                        <a:effectLst/>
                        <a:latin typeface="Cambria"/>
                        <a:ea typeface="MS Mincho"/>
                        <a:cs typeface="Times New Roman"/>
                      </a:endParaRPr>
                    </a:p>
                  </a:txBody>
                  <a:tcPr marL="48407" marR="48407" marT="0" marB="0"/>
                </a:tc>
                <a:tc>
                  <a:txBody>
                    <a:bodyPr/>
                    <a:lstStyle/>
                    <a:p>
                      <a:endParaRPr lang="ru-RU" sz="900" dirty="0"/>
                    </a:p>
                  </a:txBody>
                  <a:tcPr marL="48407" marR="48407" marT="0" marB="0"/>
                </a:tc>
                <a:tc>
                  <a:txBody>
                    <a:bodyPr/>
                    <a:lstStyle/>
                    <a:p>
                      <a:pPr algn="ctr">
                        <a:spcAft>
                          <a:spcPts val="0"/>
                        </a:spcAft>
                      </a:pPr>
                      <a:r>
                        <a:rPr lang="ru-RU" sz="900" dirty="0">
                          <a:effectLst/>
                        </a:rPr>
                        <a:t> </a:t>
                      </a:r>
                      <a:endParaRPr lang="ru-RU" sz="900" dirty="0">
                        <a:effectLst/>
                        <a:latin typeface="Cambria"/>
                        <a:ea typeface="MS Mincho"/>
                        <a:cs typeface="Times New Roman"/>
                      </a:endParaRPr>
                    </a:p>
                  </a:txBody>
                  <a:tcPr marL="48407" marR="48407" marT="0" marB="0"/>
                </a:tc>
                <a:tc>
                  <a:txBody>
                    <a:bodyPr/>
                    <a:lstStyle/>
                    <a:p>
                      <a:pPr>
                        <a:spcAft>
                          <a:spcPts val="0"/>
                        </a:spcAft>
                      </a:pPr>
                      <a:r>
                        <a:rPr lang="ru-RU" sz="900" dirty="0">
                          <a:effectLst/>
                        </a:rPr>
                        <a:t> </a:t>
                      </a:r>
                      <a:endParaRPr lang="ru-RU" sz="900" dirty="0">
                        <a:effectLst/>
                        <a:latin typeface="Cambria"/>
                        <a:ea typeface="MS Mincho"/>
                        <a:cs typeface="Times New Roman"/>
                      </a:endParaRPr>
                    </a:p>
                  </a:txBody>
                  <a:tcPr marL="48407" marR="48407" marT="0" marB="0"/>
                </a:tc>
              </a:tr>
              <a:tr h="138689">
                <a:tc vMerge="1">
                  <a:txBody>
                    <a:bodyPr/>
                    <a:lstStyle/>
                    <a:p>
                      <a:endParaRPr lang="ru-RU"/>
                    </a:p>
                  </a:txBody>
                  <a:tcPr/>
                </a:tc>
                <a:tc vMerge="1">
                  <a:txBody>
                    <a:bodyPr/>
                    <a:lstStyle/>
                    <a:p>
                      <a:endParaRPr lang="ru-RU"/>
                    </a:p>
                  </a:txBody>
                  <a:tcPr/>
                </a:tc>
                <a:tc gridSpan="4">
                  <a:txBody>
                    <a:bodyPr/>
                    <a:lstStyle/>
                    <a:p>
                      <a:pPr>
                        <a:spcAft>
                          <a:spcPts val="0"/>
                        </a:spcAft>
                      </a:pPr>
                      <a:r>
                        <a:rPr lang="ru-RU" sz="900" dirty="0">
                          <a:effectLst/>
                        </a:rPr>
                        <a:t>1.2. Материальные запасы/особо ценное движимое имущество, потребляемые в процессе оказания государственной услуги</a:t>
                      </a:r>
                      <a:endParaRPr lang="ru-RU" sz="900" dirty="0">
                        <a:effectLst/>
                        <a:latin typeface="Cambria"/>
                        <a:ea typeface="MS Mincho"/>
                        <a:cs typeface="Times New Roman"/>
                      </a:endParaRPr>
                    </a:p>
                  </a:txBody>
                  <a:tcPr marL="48407" marR="48407" marT="0" marB="0"/>
                </a:tc>
                <a:tc hMerge="1">
                  <a:txBody>
                    <a:bodyPr/>
                    <a:lstStyle/>
                    <a:p>
                      <a:endParaRPr lang="ru-RU"/>
                    </a:p>
                  </a:txBody>
                  <a:tcPr/>
                </a:tc>
                <a:tc hMerge="1">
                  <a:txBody>
                    <a:bodyPr/>
                    <a:lstStyle/>
                    <a:p>
                      <a:endParaRPr lang="ru-RU"/>
                    </a:p>
                  </a:txBody>
                  <a:tcPr/>
                </a:tc>
                <a:tc hMerge="1">
                  <a:txBody>
                    <a:bodyPr/>
                    <a:lstStyle/>
                    <a:p>
                      <a:endParaRPr lang="ru-RU"/>
                    </a:p>
                  </a:txBody>
                  <a:tcPr/>
                </a:tc>
              </a:tr>
              <a:tr h="139847">
                <a:tc vMerge="1">
                  <a:txBody>
                    <a:bodyPr/>
                    <a:lstStyle/>
                    <a:p>
                      <a:endParaRPr lang="ru-RU"/>
                    </a:p>
                  </a:txBody>
                  <a:tcPr/>
                </a:tc>
                <a:tc vMerge="1">
                  <a:txBody>
                    <a:bodyPr/>
                    <a:lstStyle/>
                    <a:p>
                      <a:endParaRPr lang="ru-RU"/>
                    </a:p>
                  </a:txBody>
                  <a:tcPr/>
                </a:tc>
                <a:tc>
                  <a:txBody>
                    <a:bodyPr/>
                    <a:lstStyle/>
                    <a:p>
                      <a:pPr>
                        <a:spcAft>
                          <a:spcPts val="0"/>
                        </a:spcAft>
                        <a:tabLst>
                          <a:tab pos="1009650" algn="l"/>
                        </a:tabLst>
                      </a:pPr>
                      <a:r>
                        <a:rPr lang="ru-RU" sz="900">
                          <a:effectLst/>
                        </a:rPr>
                        <a:t>	</a:t>
                      </a:r>
                      <a:endParaRPr lang="ru-RU" sz="900">
                        <a:effectLst/>
                        <a:latin typeface="Cambria"/>
                        <a:ea typeface="MS Mincho"/>
                        <a:cs typeface="Times New Roman"/>
                      </a:endParaRPr>
                    </a:p>
                  </a:txBody>
                  <a:tcPr marL="48407" marR="48407" marT="0" marB="0"/>
                </a:tc>
                <a:tc>
                  <a:txBody>
                    <a:bodyPr/>
                    <a:lstStyle/>
                    <a:p>
                      <a:endParaRPr lang="ru-RU" sz="900" dirty="0"/>
                    </a:p>
                  </a:txBody>
                  <a:tcPr marL="48407" marR="48407" marT="0" marB="0"/>
                </a:tc>
                <a:tc>
                  <a:txBody>
                    <a:bodyPr/>
                    <a:lstStyle/>
                    <a:p>
                      <a:pPr algn="ctr">
                        <a:spcAft>
                          <a:spcPts val="0"/>
                        </a:spcAft>
                      </a:pPr>
                      <a:r>
                        <a:rPr lang="ru-RU" sz="900" dirty="0">
                          <a:effectLst/>
                        </a:rPr>
                        <a:t> </a:t>
                      </a:r>
                      <a:endParaRPr lang="ru-RU" sz="900" dirty="0">
                        <a:effectLst/>
                        <a:latin typeface="Cambria"/>
                        <a:ea typeface="MS Mincho"/>
                        <a:cs typeface="Times New Roman"/>
                      </a:endParaRPr>
                    </a:p>
                  </a:txBody>
                  <a:tcPr marL="48407" marR="48407" marT="0" marB="0"/>
                </a:tc>
                <a:tc>
                  <a:txBody>
                    <a:bodyPr/>
                    <a:lstStyle/>
                    <a:p>
                      <a:pPr>
                        <a:spcAft>
                          <a:spcPts val="0"/>
                        </a:spcAft>
                      </a:pPr>
                      <a:r>
                        <a:rPr lang="ru-RU" sz="900" dirty="0">
                          <a:effectLst/>
                        </a:rPr>
                        <a:t> </a:t>
                      </a:r>
                      <a:endParaRPr lang="ru-RU" sz="900" dirty="0">
                        <a:effectLst/>
                        <a:latin typeface="Cambria"/>
                        <a:ea typeface="MS Mincho"/>
                        <a:cs typeface="Times New Roman"/>
                      </a:endParaRPr>
                    </a:p>
                  </a:txBody>
                  <a:tcPr marL="48407" marR="48407" marT="0" marB="0"/>
                </a:tc>
              </a:tr>
              <a:tr h="139847">
                <a:tc vMerge="1">
                  <a:txBody>
                    <a:bodyPr/>
                    <a:lstStyle/>
                    <a:p>
                      <a:endParaRPr lang="ru-RU"/>
                    </a:p>
                  </a:txBody>
                  <a:tcPr/>
                </a:tc>
                <a:tc vMerge="1">
                  <a:txBody>
                    <a:bodyPr/>
                    <a:lstStyle/>
                    <a:p>
                      <a:endParaRPr lang="ru-RU"/>
                    </a:p>
                  </a:txBody>
                  <a:tcPr/>
                </a:tc>
                <a:tc gridSpan="4">
                  <a:txBody>
                    <a:bodyPr/>
                    <a:lstStyle/>
                    <a:p>
                      <a:pPr>
                        <a:spcAft>
                          <a:spcPts val="0"/>
                        </a:spcAft>
                      </a:pPr>
                      <a:r>
                        <a:rPr lang="ru-RU" sz="900" dirty="0">
                          <a:effectLst/>
                        </a:rPr>
                        <a:t>1.3. Иные натуральные нормы, непосредственно связанные с оказанием государственной услуги</a:t>
                      </a:r>
                      <a:endParaRPr lang="ru-RU" sz="900" dirty="0">
                        <a:effectLst/>
                        <a:latin typeface="Cambria"/>
                        <a:ea typeface="MS Mincho"/>
                        <a:cs typeface="Times New Roman"/>
                      </a:endParaRPr>
                    </a:p>
                  </a:txBody>
                  <a:tcPr marL="48407" marR="48407" marT="0" marB="0"/>
                </a:tc>
                <a:tc hMerge="1">
                  <a:txBody>
                    <a:bodyPr/>
                    <a:lstStyle/>
                    <a:p>
                      <a:endParaRPr lang="ru-RU"/>
                    </a:p>
                  </a:txBody>
                  <a:tcPr/>
                </a:tc>
                <a:tc hMerge="1">
                  <a:txBody>
                    <a:bodyPr/>
                    <a:lstStyle/>
                    <a:p>
                      <a:endParaRPr lang="ru-RU"/>
                    </a:p>
                  </a:txBody>
                  <a:tcPr/>
                </a:tc>
                <a:tc hMerge="1">
                  <a:txBody>
                    <a:bodyPr/>
                    <a:lstStyle/>
                    <a:p>
                      <a:endParaRPr lang="ru-RU"/>
                    </a:p>
                  </a:txBody>
                  <a:tcPr/>
                </a:tc>
              </a:tr>
              <a:tr h="139847">
                <a:tc vMerge="1">
                  <a:txBody>
                    <a:bodyPr/>
                    <a:lstStyle/>
                    <a:p>
                      <a:endParaRPr lang="ru-RU"/>
                    </a:p>
                  </a:txBody>
                  <a:tcPr/>
                </a:tc>
                <a:tc vMerge="1">
                  <a:txBody>
                    <a:bodyPr/>
                    <a:lstStyle/>
                    <a:p>
                      <a:endParaRPr lang="ru-RU"/>
                    </a:p>
                  </a:txBody>
                  <a:tcPr/>
                </a:tc>
                <a:tc>
                  <a:txBody>
                    <a:bodyPr/>
                    <a:lstStyle/>
                    <a:p>
                      <a:pPr algn="ctr">
                        <a:spcAft>
                          <a:spcPts val="0"/>
                        </a:spcAft>
                      </a:pPr>
                      <a:r>
                        <a:rPr lang="ru-RU" sz="900" dirty="0">
                          <a:effectLst/>
                        </a:rPr>
                        <a:t> </a:t>
                      </a:r>
                      <a:endParaRPr lang="ru-RU" sz="900" dirty="0">
                        <a:effectLst/>
                        <a:latin typeface="Cambria"/>
                        <a:ea typeface="MS Mincho"/>
                        <a:cs typeface="Times New Roman"/>
                      </a:endParaRPr>
                    </a:p>
                  </a:txBody>
                  <a:tcPr marL="48407" marR="48407" marT="0" marB="0"/>
                </a:tc>
                <a:tc>
                  <a:txBody>
                    <a:bodyPr/>
                    <a:lstStyle/>
                    <a:p>
                      <a:endParaRPr lang="ru-RU" sz="900" dirty="0"/>
                    </a:p>
                  </a:txBody>
                  <a:tcPr marL="48407" marR="48407" marT="0" marB="0"/>
                </a:tc>
                <a:tc>
                  <a:txBody>
                    <a:bodyPr/>
                    <a:lstStyle/>
                    <a:p>
                      <a:pPr algn="ctr">
                        <a:spcAft>
                          <a:spcPts val="0"/>
                        </a:spcAft>
                      </a:pPr>
                      <a:r>
                        <a:rPr lang="ru-RU" sz="900" dirty="0">
                          <a:effectLst/>
                        </a:rPr>
                        <a:t> </a:t>
                      </a:r>
                      <a:endParaRPr lang="ru-RU" sz="900" dirty="0">
                        <a:effectLst/>
                        <a:latin typeface="Cambria"/>
                        <a:ea typeface="MS Mincho"/>
                        <a:cs typeface="Times New Roman"/>
                      </a:endParaRPr>
                    </a:p>
                  </a:txBody>
                  <a:tcPr marL="48407" marR="48407" marT="0" marB="0"/>
                </a:tc>
                <a:tc>
                  <a:txBody>
                    <a:bodyPr/>
                    <a:lstStyle/>
                    <a:p>
                      <a:pPr>
                        <a:spcAft>
                          <a:spcPts val="0"/>
                        </a:spcAft>
                      </a:pPr>
                      <a:r>
                        <a:rPr lang="ru-RU" sz="900" dirty="0">
                          <a:effectLst/>
                        </a:rPr>
                        <a:t> </a:t>
                      </a:r>
                      <a:endParaRPr lang="ru-RU" sz="900" dirty="0">
                        <a:effectLst/>
                        <a:latin typeface="Cambria"/>
                        <a:ea typeface="MS Mincho"/>
                        <a:cs typeface="Times New Roman"/>
                      </a:endParaRPr>
                    </a:p>
                  </a:txBody>
                  <a:tcPr marL="48407" marR="48407" marT="0" marB="0"/>
                </a:tc>
              </a:tr>
              <a:tr h="167816">
                <a:tc vMerge="1">
                  <a:txBody>
                    <a:bodyPr/>
                    <a:lstStyle/>
                    <a:p>
                      <a:endParaRPr lang="ru-RU"/>
                    </a:p>
                  </a:txBody>
                  <a:tcPr/>
                </a:tc>
                <a:tc vMerge="1">
                  <a:txBody>
                    <a:bodyPr/>
                    <a:lstStyle/>
                    <a:p>
                      <a:endParaRPr lang="ru-RU"/>
                    </a:p>
                  </a:txBody>
                  <a:tcPr/>
                </a:tc>
                <a:tc gridSpan="4">
                  <a:txBody>
                    <a:bodyPr/>
                    <a:lstStyle/>
                    <a:p>
                      <a:pPr>
                        <a:spcAft>
                          <a:spcPts val="0"/>
                        </a:spcAft>
                      </a:pPr>
                      <a:r>
                        <a:rPr lang="ru-RU" sz="900">
                          <a:effectLst/>
                        </a:rPr>
                        <a:t>2. Натуральные нормы на общехозяйственные нужды</a:t>
                      </a:r>
                      <a:endParaRPr lang="ru-RU" sz="900">
                        <a:effectLst/>
                        <a:latin typeface="Cambria"/>
                        <a:ea typeface="MS Mincho"/>
                        <a:cs typeface="Times New Roman"/>
                      </a:endParaRPr>
                    </a:p>
                  </a:txBody>
                  <a:tcPr marL="48407" marR="48407" marT="0" marB="0"/>
                </a:tc>
                <a:tc hMerge="1">
                  <a:txBody>
                    <a:bodyPr/>
                    <a:lstStyle/>
                    <a:p>
                      <a:endParaRPr lang="ru-RU"/>
                    </a:p>
                  </a:txBody>
                  <a:tcPr/>
                </a:tc>
                <a:tc hMerge="1">
                  <a:txBody>
                    <a:bodyPr/>
                    <a:lstStyle/>
                    <a:p>
                      <a:endParaRPr lang="ru-RU"/>
                    </a:p>
                  </a:txBody>
                  <a:tcPr/>
                </a:tc>
                <a:tc hMerge="1">
                  <a:txBody>
                    <a:bodyPr/>
                    <a:lstStyle/>
                    <a:p>
                      <a:endParaRPr lang="ru-RU"/>
                    </a:p>
                  </a:txBody>
                  <a:tcPr/>
                </a:tc>
              </a:tr>
              <a:tr h="139847">
                <a:tc vMerge="1">
                  <a:txBody>
                    <a:bodyPr/>
                    <a:lstStyle/>
                    <a:p>
                      <a:endParaRPr lang="ru-RU"/>
                    </a:p>
                  </a:txBody>
                  <a:tcPr/>
                </a:tc>
                <a:tc vMerge="1">
                  <a:txBody>
                    <a:bodyPr/>
                    <a:lstStyle/>
                    <a:p>
                      <a:endParaRPr lang="ru-RU"/>
                    </a:p>
                  </a:txBody>
                  <a:tcPr/>
                </a:tc>
                <a:tc gridSpan="4">
                  <a:txBody>
                    <a:bodyPr/>
                    <a:lstStyle/>
                    <a:p>
                      <a:pPr>
                        <a:spcAft>
                          <a:spcPts val="0"/>
                        </a:spcAft>
                      </a:pPr>
                      <a:r>
                        <a:rPr lang="ru-RU" sz="900">
                          <a:effectLst/>
                        </a:rPr>
                        <a:t>2.1. Коммунальные услуги</a:t>
                      </a:r>
                      <a:endParaRPr lang="ru-RU" sz="900">
                        <a:effectLst/>
                        <a:latin typeface="Cambria"/>
                        <a:ea typeface="MS Mincho"/>
                        <a:cs typeface="Times New Roman"/>
                      </a:endParaRPr>
                    </a:p>
                  </a:txBody>
                  <a:tcPr marL="48407" marR="48407" marT="0" marB="0"/>
                </a:tc>
                <a:tc hMerge="1">
                  <a:txBody>
                    <a:bodyPr/>
                    <a:lstStyle/>
                    <a:p>
                      <a:endParaRPr lang="ru-RU"/>
                    </a:p>
                  </a:txBody>
                  <a:tcPr/>
                </a:tc>
                <a:tc hMerge="1">
                  <a:txBody>
                    <a:bodyPr/>
                    <a:lstStyle/>
                    <a:p>
                      <a:endParaRPr lang="ru-RU"/>
                    </a:p>
                  </a:txBody>
                  <a:tcPr/>
                </a:tc>
                <a:tc hMerge="1">
                  <a:txBody>
                    <a:bodyPr/>
                    <a:lstStyle/>
                    <a:p>
                      <a:endParaRPr lang="ru-RU"/>
                    </a:p>
                  </a:txBody>
                  <a:tcPr/>
                </a:tc>
              </a:tr>
              <a:tr h="139847">
                <a:tc vMerge="1">
                  <a:txBody>
                    <a:bodyPr/>
                    <a:lstStyle/>
                    <a:p>
                      <a:endParaRPr lang="ru-RU"/>
                    </a:p>
                  </a:txBody>
                  <a:tcPr/>
                </a:tc>
                <a:tc vMerge="1">
                  <a:txBody>
                    <a:bodyPr/>
                    <a:lstStyle/>
                    <a:p>
                      <a:endParaRPr lang="ru-RU"/>
                    </a:p>
                  </a:txBody>
                  <a:tcPr/>
                </a:tc>
                <a:tc>
                  <a:txBody>
                    <a:bodyPr/>
                    <a:lstStyle/>
                    <a:p>
                      <a:pPr algn="ctr">
                        <a:spcAft>
                          <a:spcPts val="0"/>
                        </a:spcAft>
                      </a:pPr>
                      <a:r>
                        <a:rPr lang="ru-RU" sz="900" dirty="0">
                          <a:effectLst/>
                        </a:rPr>
                        <a:t> </a:t>
                      </a:r>
                      <a:endParaRPr lang="ru-RU" sz="900" dirty="0">
                        <a:effectLst/>
                        <a:latin typeface="Cambria"/>
                        <a:ea typeface="MS Mincho"/>
                        <a:cs typeface="Times New Roman"/>
                      </a:endParaRPr>
                    </a:p>
                  </a:txBody>
                  <a:tcPr marL="48407" marR="48407" marT="0" marB="0"/>
                </a:tc>
                <a:tc>
                  <a:txBody>
                    <a:bodyPr/>
                    <a:lstStyle/>
                    <a:p>
                      <a:endParaRPr lang="ru-RU" sz="900" dirty="0"/>
                    </a:p>
                  </a:txBody>
                  <a:tcPr marL="48407" marR="48407" marT="0" marB="0"/>
                </a:tc>
                <a:tc>
                  <a:txBody>
                    <a:bodyPr/>
                    <a:lstStyle/>
                    <a:p>
                      <a:pPr algn="ctr">
                        <a:spcAft>
                          <a:spcPts val="0"/>
                        </a:spcAft>
                      </a:pPr>
                      <a:r>
                        <a:rPr lang="ru-RU" sz="900" dirty="0">
                          <a:effectLst/>
                        </a:rPr>
                        <a:t> </a:t>
                      </a:r>
                      <a:endParaRPr lang="ru-RU" sz="900" dirty="0">
                        <a:effectLst/>
                        <a:latin typeface="Cambria"/>
                        <a:ea typeface="MS Mincho"/>
                        <a:cs typeface="Times New Roman"/>
                      </a:endParaRPr>
                    </a:p>
                  </a:txBody>
                  <a:tcPr marL="48407" marR="48407" marT="0" marB="0"/>
                </a:tc>
                <a:tc>
                  <a:txBody>
                    <a:bodyPr/>
                    <a:lstStyle/>
                    <a:p>
                      <a:pPr>
                        <a:spcAft>
                          <a:spcPts val="0"/>
                        </a:spcAft>
                      </a:pPr>
                      <a:r>
                        <a:rPr lang="ru-RU" sz="900" dirty="0">
                          <a:effectLst/>
                        </a:rPr>
                        <a:t> </a:t>
                      </a:r>
                      <a:endParaRPr lang="ru-RU" sz="900" dirty="0">
                        <a:effectLst/>
                        <a:latin typeface="Cambria"/>
                        <a:ea typeface="MS Mincho"/>
                        <a:cs typeface="Times New Roman"/>
                      </a:endParaRPr>
                    </a:p>
                  </a:txBody>
                  <a:tcPr marL="48407" marR="48407" marT="0" marB="0"/>
                </a:tc>
              </a:tr>
              <a:tr h="139847">
                <a:tc vMerge="1">
                  <a:txBody>
                    <a:bodyPr/>
                    <a:lstStyle/>
                    <a:p>
                      <a:endParaRPr lang="ru-RU"/>
                    </a:p>
                  </a:txBody>
                  <a:tcPr/>
                </a:tc>
                <a:tc vMerge="1">
                  <a:txBody>
                    <a:bodyPr/>
                    <a:lstStyle/>
                    <a:p>
                      <a:endParaRPr lang="ru-RU"/>
                    </a:p>
                  </a:txBody>
                  <a:tcPr/>
                </a:tc>
                <a:tc gridSpan="4">
                  <a:txBody>
                    <a:bodyPr/>
                    <a:lstStyle/>
                    <a:p>
                      <a:pPr>
                        <a:spcAft>
                          <a:spcPts val="0"/>
                        </a:spcAft>
                      </a:pPr>
                      <a:r>
                        <a:rPr lang="ru-RU" sz="900" dirty="0">
                          <a:effectLst/>
                        </a:rPr>
                        <a:t>2.2. Содержание объектов недвижимого имущества, необходимого для выполнения государственного задания</a:t>
                      </a:r>
                      <a:endParaRPr lang="ru-RU" sz="900" dirty="0">
                        <a:effectLst/>
                        <a:latin typeface="Cambria"/>
                        <a:ea typeface="MS Mincho"/>
                        <a:cs typeface="Times New Roman"/>
                      </a:endParaRPr>
                    </a:p>
                  </a:txBody>
                  <a:tcPr marL="48407" marR="48407" marT="0" marB="0"/>
                </a:tc>
                <a:tc hMerge="1">
                  <a:txBody>
                    <a:bodyPr/>
                    <a:lstStyle/>
                    <a:p>
                      <a:endParaRPr lang="ru-RU"/>
                    </a:p>
                  </a:txBody>
                  <a:tcPr/>
                </a:tc>
                <a:tc hMerge="1">
                  <a:txBody>
                    <a:bodyPr/>
                    <a:lstStyle/>
                    <a:p>
                      <a:endParaRPr lang="ru-RU"/>
                    </a:p>
                  </a:txBody>
                  <a:tcPr/>
                </a:tc>
                <a:tc hMerge="1">
                  <a:txBody>
                    <a:bodyPr/>
                    <a:lstStyle/>
                    <a:p>
                      <a:endParaRPr lang="ru-RU"/>
                    </a:p>
                  </a:txBody>
                  <a:tcPr/>
                </a:tc>
              </a:tr>
              <a:tr h="139847">
                <a:tc vMerge="1">
                  <a:txBody>
                    <a:bodyPr/>
                    <a:lstStyle/>
                    <a:p>
                      <a:endParaRPr lang="ru-RU"/>
                    </a:p>
                  </a:txBody>
                  <a:tcPr/>
                </a:tc>
                <a:tc vMerge="1">
                  <a:txBody>
                    <a:bodyPr/>
                    <a:lstStyle/>
                    <a:p>
                      <a:endParaRPr lang="ru-RU"/>
                    </a:p>
                  </a:txBody>
                  <a:tcPr/>
                </a:tc>
                <a:tc>
                  <a:txBody>
                    <a:bodyPr/>
                    <a:lstStyle/>
                    <a:p>
                      <a:pPr algn="ctr">
                        <a:spcAft>
                          <a:spcPts val="0"/>
                        </a:spcAft>
                      </a:pPr>
                      <a:r>
                        <a:rPr lang="ru-RU" sz="900">
                          <a:effectLst/>
                        </a:rPr>
                        <a:t> </a:t>
                      </a:r>
                      <a:endParaRPr lang="ru-RU" sz="900">
                        <a:effectLst/>
                        <a:latin typeface="Cambria"/>
                        <a:ea typeface="MS Mincho"/>
                        <a:cs typeface="Times New Roman"/>
                      </a:endParaRPr>
                    </a:p>
                  </a:txBody>
                  <a:tcPr marL="48407" marR="48407" marT="0" marB="0"/>
                </a:tc>
                <a:tc>
                  <a:txBody>
                    <a:bodyPr/>
                    <a:lstStyle/>
                    <a:p>
                      <a:endParaRPr lang="ru-RU" sz="900" dirty="0"/>
                    </a:p>
                  </a:txBody>
                  <a:tcPr marL="48407" marR="48407" marT="0" marB="0"/>
                </a:tc>
                <a:tc>
                  <a:txBody>
                    <a:bodyPr/>
                    <a:lstStyle/>
                    <a:p>
                      <a:pPr algn="ctr">
                        <a:spcAft>
                          <a:spcPts val="0"/>
                        </a:spcAft>
                      </a:pPr>
                      <a:r>
                        <a:rPr lang="ru-RU" sz="900" dirty="0">
                          <a:effectLst/>
                        </a:rPr>
                        <a:t> </a:t>
                      </a:r>
                      <a:endParaRPr lang="ru-RU" sz="900" dirty="0">
                        <a:effectLst/>
                        <a:latin typeface="Cambria"/>
                        <a:ea typeface="MS Mincho"/>
                        <a:cs typeface="Times New Roman"/>
                      </a:endParaRPr>
                    </a:p>
                  </a:txBody>
                  <a:tcPr marL="48407" marR="48407" marT="0" marB="0"/>
                </a:tc>
                <a:tc>
                  <a:txBody>
                    <a:bodyPr/>
                    <a:lstStyle/>
                    <a:p>
                      <a:pPr>
                        <a:spcAft>
                          <a:spcPts val="0"/>
                        </a:spcAft>
                      </a:pPr>
                      <a:r>
                        <a:rPr lang="ru-RU" sz="900" dirty="0">
                          <a:effectLst/>
                        </a:rPr>
                        <a:t> </a:t>
                      </a:r>
                      <a:endParaRPr lang="ru-RU" sz="900" dirty="0">
                        <a:effectLst/>
                        <a:latin typeface="Cambria"/>
                        <a:ea typeface="MS Mincho"/>
                        <a:cs typeface="Times New Roman"/>
                      </a:endParaRPr>
                    </a:p>
                  </a:txBody>
                  <a:tcPr marL="48407" marR="48407" marT="0" marB="0"/>
                </a:tc>
              </a:tr>
              <a:tr h="138689">
                <a:tc vMerge="1">
                  <a:txBody>
                    <a:bodyPr/>
                    <a:lstStyle/>
                    <a:p>
                      <a:endParaRPr lang="ru-RU"/>
                    </a:p>
                  </a:txBody>
                  <a:tcPr/>
                </a:tc>
                <a:tc vMerge="1">
                  <a:txBody>
                    <a:bodyPr/>
                    <a:lstStyle/>
                    <a:p>
                      <a:endParaRPr lang="ru-RU"/>
                    </a:p>
                  </a:txBody>
                  <a:tcPr/>
                </a:tc>
                <a:tc gridSpan="4">
                  <a:txBody>
                    <a:bodyPr/>
                    <a:lstStyle/>
                    <a:p>
                      <a:pPr>
                        <a:spcAft>
                          <a:spcPts val="0"/>
                        </a:spcAft>
                      </a:pPr>
                      <a:r>
                        <a:rPr lang="ru-RU" sz="900" dirty="0">
                          <a:effectLst/>
                        </a:rPr>
                        <a:t>2.3. Содержание объектов особо ценного движимого имущества, необходимого для выполнения государственного задания</a:t>
                      </a:r>
                      <a:endParaRPr lang="ru-RU" sz="900" dirty="0">
                        <a:effectLst/>
                        <a:latin typeface="Cambria"/>
                        <a:ea typeface="MS Mincho"/>
                        <a:cs typeface="Times New Roman"/>
                      </a:endParaRPr>
                    </a:p>
                  </a:txBody>
                  <a:tcPr marL="48407" marR="48407" marT="0" marB="0"/>
                </a:tc>
                <a:tc hMerge="1">
                  <a:txBody>
                    <a:bodyPr/>
                    <a:lstStyle/>
                    <a:p>
                      <a:endParaRPr lang="ru-RU"/>
                    </a:p>
                  </a:txBody>
                  <a:tcPr/>
                </a:tc>
                <a:tc hMerge="1">
                  <a:txBody>
                    <a:bodyPr/>
                    <a:lstStyle/>
                    <a:p>
                      <a:endParaRPr lang="ru-RU"/>
                    </a:p>
                  </a:txBody>
                  <a:tcPr/>
                </a:tc>
                <a:tc hMerge="1">
                  <a:txBody>
                    <a:bodyPr/>
                    <a:lstStyle/>
                    <a:p>
                      <a:endParaRPr lang="ru-RU"/>
                    </a:p>
                  </a:txBody>
                  <a:tcPr/>
                </a:tc>
              </a:tr>
              <a:tr h="139847">
                <a:tc vMerge="1">
                  <a:txBody>
                    <a:bodyPr/>
                    <a:lstStyle/>
                    <a:p>
                      <a:endParaRPr lang="ru-RU"/>
                    </a:p>
                  </a:txBody>
                  <a:tcPr/>
                </a:tc>
                <a:tc vMerge="1">
                  <a:txBody>
                    <a:bodyPr/>
                    <a:lstStyle/>
                    <a:p>
                      <a:endParaRPr lang="ru-RU"/>
                    </a:p>
                  </a:txBody>
                  <a:tcPr/>
                </a:tc>
                <a:tc>
                  <a:txBody>
                    <a:bodyPr/>
                    <a:lstStyle/>
                    <a:p>
                      <a:pPr algn="ctr">
                        <a:spcAft>
                          <a:spcPts val="0"/>
                        </a:spcAft>
                      </a:pPr>
                      <a:r>
                        <a:rPr lang="ru-RU" sz="900">
                          <a:effectLst/>
                        </a:rPr>
                        <a:t> </a:t>
                      </a:r>
                      <a:endParaRPr lang="ru-RU" sz="900">
                        <a:effectLst/>
                        <a:latin typeface="Cambria"/>
                        <a:ea typeface="MS Mincho"/>
                        <a:cs typeface="Times New Roman"/>
                      </a:endParaRPr>
                    </a:p>
                  </a:txBody>
                  <a:tcPr marL="48407" marR="48407" marT="0" marB="0"/>
                </a:tc>
                <a:tc>
                  <a:txBody>
                    <a:bodyPr/>
                    <a:lstStyle/>
                    <a:p>
                      <a:endParaRPr lang="ru-RU" sz="900" dirty="0"/>
                    </a:p>
                  </a:txBody>
                  <a:tcPr marL="48407" marR="48407" marT="0" marB="0"/>
                </a:tc>
                <a:tc>
                  <a:txBody>
                    <a:bodyPr/>
                    <a:lstStyle/>
                    <a:p>
                      <a:pPr algn="ctr">
                        <a:spcAft>
                          <a:spcPts val="0"/>
                        </a:spcAft>
                      </a:pPr>
                      <a:r>
                        <a:rPr lang="ru-RU" sz="900" dirty="0">
                          <a:effectLst/>
                        </a:rPr>
                        <a:t> </a:t>
                      </a:r>
                      <a:endParaRPr lang="ru-RU" sz="900" dirty="0">
                        <a:effectLst/>
                        <a:latin typeface="Cambria"/>
                        <a:ea typeface="MS Mincho"/>
                        <a:cs typeface="Times New Roman"/>
                      </a:endParaRPr>
                    </a:p>
                  </a:txBody>
                  <a:tcPr marL="48407" marR="48407" marT="0" marB="0"/>
                </a:tc>
                <a:tc>
                  <a:txBody>
                    <a:bodyPr/>
                    <a:lstStyle/>
                    <a:p>
                      <a:pPr>
                        <a:spcAft>
                          <a:spcPts val="0"/>
                        </a:spcAft>
                      </a:pPr>
                      <a:r>
                        <a:rPr lang="ru-RU" sz="900" dirty="0">
                          <a:effectLst/>
                        </a:rPr>
                        <a:t> </a:t>
                      </a:r>
                      <a:endParaRPr lang="ru-RU" sz="900" dirty="0">
                        <a:effectLst/>
                        <a:latin typeface="Cambria"/>
                        <a:ea typeface="MS Mincho"/>
                        <a:cs typeface="Times New Roman"/>
                      </a:endParaRPr>
                    </a:p>
                  </a:txBody>
                  <a:tcPr marL="48407" marR="48407" marT="0" marB="0"/>
                </a:tc>
              </a:tr>
              <a:tr h="139847">
                <a:tc vMerge="1">
                  <a:txBody>
                    <a:bodyPr/>
                    <a:lstStyle/>
                    <a:p>
                      <a:endParaRPr lang="ru-RU"/>
                    </a:p>
                  </a:txBody>
                  <a:tcPr/>
                </a:tc>
                <a:tc vMerge="1">
                  <a:txBody>
                    <a:bodyPr/>
                    <a:lstStyle/>
                    <a:p>
                      <a:endParaRPr lang="ru-RU"/>
                    </a:p>
                  </a:txBody>
                  <a:tcPr/>
                </a:tc>
                <a:tc gridSpan="4">
                  <a:txBody>
                    <a:bodyPr/>
                    <a:lstStyle/>
                    <a:p>
                      <a:pPr>
                        <a:spcAft>
                          <a:spcPts val="0"/>
                        </a:spcAft>
                      </a:pPr>
                      <a:r>
                        <a:rPr lang="ru-RU" sz="900">
                          <a:effectLst/>
                        </a:rPr>
                        <a:t>2.4. Услуги связи</a:t>
                      </a:r>
                      <a:endParaRPr lang="ru-RU" sz="900">
                        <a:effectLst/>
                        <a:latin typeface="Cambria"/>
                        <a:ea typeface="MS Mincho"/>
                        <a:cs typeface="Times New Roman"/>
                      </a:endParaRPr>
                    </a:p>
                  </a:txBody>
                  <a:tcPr marL="48407" marR="48407" marT="0" marB="0"/>
                </a:tc>
                <a:tc hMerge="1">
                  <a:txBody>
                    <a:bodyPr/>
                    <a:lstStyle/>
                    <a:p>
                      <a:endParaRPr lang="ru-RU"/>
                    </a:p>
                  </a:txBody>
                  <a:tcPr/>
                </a:tc>
                <a:tc hMerge="1">
                  <a:txBody>
                    <a:bodyPr/>
                    <a:lstStyle/>
                    <a:p>
                      <a:endParaRPr lang="ru-RU"/>
                    </a:p>
                  </a:txBody>
                  <a:tcPr/>
                </a:tc>
                <a:tc hMerge="1">
                  <a:txBody>
                    <a:bodyPr/>
                    <a:lstStyle/>
                    <a:p>
                      <a:endParaRPr lang="ru-RU"/>
                    </a:p>
                  </a:txBody>
                  <a:tcPr/>
                </a:tc>
              </a:tr>
              <a:tr h="139847">
                <a:tc vMerge="1">
                  <a:txBody>
                    <a:bodyPr/>
                    <a:lstStyle/>
                    <a:p>
                      <a:endParaRPr lang="ru-RU"/>
                    </a:p>
                  </a:txBody>
                  <a:tcPr/>
                </a:tc>
                <a:tc vMerge="1">
                  <a:txBody>
                    <a:bodyPr/>
                    <a:lstStyle/>
                    <a:p>
                      <a:endParaRPr lang="ru-RU"/>
                    </a:p>
                  </a:txBody>
                  <a:tcPr/>
                </a:tc>
                <a:tc>
                  <a:txBody>
                    <a:bodyPr/>
                    <a:lstStyle/>
                    <a:p>
                      <a:pPr algn="ctr">
                        <a:spcAft>
                          <a:spcPts val="0"/>
                        </a:spcAft>
                      </a:pPr>
                      <a:r>
                        <a:rPr lang="ru-RU" sz="900">
                          <a:effectLst/>
                        </a:rPr>
                        <a:t> </a:t>
                      </a:r>
                      <a:endParaRPr lang="ru-RU" sz="900">
                        <a:effectLst/>
                        <a:latin typeface="Cambria"/>
                        <a:ea typeface="MS Mincho"/>
                        <a:cs typeface="Times New Roman"/>
                      </a:endParaRPr>
                    </a:p>
                  </a:txBody>
                  <a:tcPr marL="48407" marR="48407" marT="0" marB="0"/>
                </a:tc>
                <a:tc>
                  <a:txBody>
                    <a:bodyPr/>
                    <a:lstStyle/>
                    <a:p>
                      <a:endParaRPr lang="ru-RU" sz="900" dirty="0"/>
                    </a:p>
                  </a:txBody>
                  <a:tcPr marL="48407" marR="48407" marT="0" marB="0"/>
                </a:tc>
                <a:tc>
                  <a:txBody>
                    <a:bodyPr/>
                    <a:lstStyle/>
                    <a:p>
                      <a:pPr algn="ctr">
                        <a:spcAft>
                          <a:spcPts val="0"/>
                        </a:spcAft>
                      </a:pPr>
                      <a:r>
                        <a:rPr lang="ru-RU" sz="900" dirty="0">
                          <a:effectLst/>
                        </a:rPr>
                        <a:t> </a:t>
                      </a:r>
                      <a:endParaRPr lang="ru-RU" sz="900" dirty="0">
                        <a:effectLst/>
                        <a:latin typeface="Cambria"/>
                        <a:ea typeface="MS Mincho"/>
                        <a:cs typeface="Times New Roman"/>
                      </a:endParaRPr>
                    </a:p>
                  </a:txBody>
                  <a:tcPr marL="48407" marR="48407" marT="0" marB="0"/>
                </a:tc>
                <a:tc>
                  <a:txBody>
                    <a:bodyPr/>
                    <a:lstStyle/>
                    <a:p>
                      <a:pPr>
                        <a:spcAft>
                          <a:spcPts val="0"/>
                        </a:spcAft>
                      </a:pPr>
                      <a:r>
                        <a:rPr lang="ru-RU" sz="900" dirty="0">
                          <a:effectLst/>
                        </a:rPr>
                        <a:t> </a:t>
                      </a:r>
                      <a:endParaRPr lang="ru-RU" sz="900" dirty="0">
                        <a:effectLst/>
                        <a:latin typeface="Cambria"/>
                        <a:ea typeface="MS Mincho"/>
                        <a:cs typeface="Times New Roman"/>
                      </a:endParaRPr>
                    </a:p>
                  </a:txBody>
                  <a:tcPr marL="48407" marR="48407" marT="0" marB="0"/>
                </a:tc>
              </a:tr>
              <a:tr h="139847">
                <a:tc vMerge="1">
                  <a:txBody>
                    <a:bodyPr/>
                    <a:lstStyle/>
                    <a:p>
                      <a:endParaRPr lang="ru-RU"/>
                    </a:p>
                  </a:txBody>
                  <a:tcPr/>
                </a:tc>
                <a:tc vMerge="1">
                  <a:txBody>
                    <a:bodyPr/>
                    <a:lstStyle/>
                    <a:p>
                      <a:endParaRPr lang="ru-RU"/>
                    </a:p>
                  </a:txBody>
                  <a:tcPr/>
                </a:tc>
                <a:tc gridSpan="4">
                  <a:txBody>
                    <a:bodyPr/>
                    <a:lstStyle/>
                    <a:p>
                      <a:pPr>
                        <a:spcAft>
                          <a:spcPts val="0"/>
                        </a:spcAft>
                      </a:pPr>
                      <a:r>
                        <a:rPr lang="ru-RU" sz="900">
                          <a:effectLst/>
                        </a:rPr>
                        <a:t>2.5. Транспортные услуги</a:t>
                      </a:r>
                      <a:endParaRPr lang="ru-RU" sz="900">
                        <a:effectLst/>
                        <a:latin typeface="Cambria"/>
                        <a:ea typeface="MS Mincho"/>
                        <a:cs typeface="Times New Roman"/>
                      </a:endParaRPr>
                    </a:p>
                  </a:txBody>
                  <a:tcPr marL="48407" marR="48407" marT="0" marB="0"/>
                </a:tc>
                <a:tc hMerge="1">
                  <a:txBody>
                    <a:bodyPr/>
                    <a:lstStyle/>
                    <a:p>
                      <a:endParaRPr lang="ru-RU"/>
                    </a:p>
                  </a:txBody>
                  <a:tcPr/>
                </a:tc>
                <a:tc hMerge="1">
                  <a:txBody>
                    <a:bodyPr/>
                    <a:lstStyle/>
                    <a:p>
                      <a:endParaRPr lang="ru-RU"/>
                    </a:p>
                  </a:txBody>
                  <a:tcPr/>
                </a:tc>
                <a:tc hMerge="1">
                  <a:txBody>
                    <a:bodyPr/>
                    <a:lstStyle/>
                    <a:p>
                      <a:endParaRPr lang="ru-RU"/>
                    </a:p>
                  </a:txBody>
                  <a:tcPr/>
                </a:tc>
              </a:tr>
              <a:tr h="139847">
                <a:tc vMerge="1">
                  <a:txBody>
                    <a:bodyPr/>
                    <a:lstStyle/>
                    <a:p>
                      <a:endParaRPr lang="ru-RU"/>
                    </a:p>
                  </a:txBody>
                  <a:tcPr/>
                </a:tc>
                <a:tc vMerge="1">
                  <a:txBody>
                    <a:bodyPr/>
                    <a:lstStyle/>
                    <a:p>
                      <a:endParaRPr lang="ru-RU"/>
                    </a:p>
                  </a:txBody>
                  <a:tcPr/>
                </a:tc>
                <a:tc>
                  <a:txBody>
                    <a:bodyPr/>
                    <a:lstStyle/>
                    <a:p>
                      <a:pPr algn="ctr">
                        <a:spcAft>
                          <a:spcPts val="0"/>
                        </a:spcAft>
                      </a:pPr>
                      <a:r>
                        <a:rPr lang="ru-RU" sz="900">
                          <a:effectLst/>
                        </a:rPr>
                        <a:t> </a:t>
                      </a:r>
                      <a:endParaRPr lang="ru-RU" sz="900">
                        <a:effectLst/>
                        <a:latin typeface="Cambria"/>
                        <a:ea typeface="MS Mincho"/>
                        <a:cs typeface="Times New Roman"/>
                      </a:endParaRPr>
                    </a:p>
                  </a:txBody>
                  <a:tcPr marL="48407" marR="48407" marT="0" marB="0"/>
                </a:tc>
                <a:tc>
                  <a:txBody>
                    <a:bodyPr/>
                    <a:lstStyle/>
                    <a:p>
                      <a:endParaRPr lang="ru-RU" sz="900"/>
                    </a:p>
                  </a:txBody>
                  <a:tcPr marL="48407" marR="48407" marT="0" marB="0"/>
                </a:tc>
                <a:tc>
                  <a:txBody>
                    <a:bodyPr/>
                    <a:lstStyle/>
                    <a:p>
                      <a:pPr algn="ctr">
                        <a:spcAft>
                          <a:spcPts val="0"/>
                        </a:spcAft>
                      </a:pPr>
                      <a:r>
                        <a:rPr lang="ru-RU" sz="900" dirty="0">
                          <a:effectLst/>
                        </a:rPr>
                        <a:t> </a:t>
                      </a:r>
                      <a:endParaRPr lang="ru-RU" sz="900" dirty="0">
                        <a:effectLst/>
                        <a:latin typeface="Cambria"/>
                        <a:ea typeface="MS Mincho"/>
                        <a:cs typeface="Times New Roman"/>
                      </a:endParaRPr>
                    </a:p>
                  </a:txBody>
                  <a:tcPr marL="48407" marR="48407" marT="0" marB="0"/>
                </a:tc>
                <a:tc>
                  <a:txBody>
                    <a:bodyPr/>
                    <a:lstStyle/>
                    <a:p>
                      <a:pPr>
                        <a:spcAft>
                          <a:spcPts val="0"/>
                        </a:spcAft>
                      </a:pPr>
                      <a:r>
                        <a:rPr lang="ru-RU" sz="900" dirty="0">
                          <a:effectLst/>
                        </a:rPr>
                        <a:t> </a:t>
                      </a:r>
                      <a:endParaRPr lang="ru-RU" sz="900" dirty="0">
                        <a:effectLst/>
                        <a:latin typeface="Cambria"/>
                        <a:ea typeface="MS Mincho"/>
                        <a:cs typeface="Times New Roman"/>
                      </a:endParaRPr>
                    </a:p>
                  </a:txBody>
                  <a:tcPr marL="48407" marR="48407" marT="0" marB="0"/>
                </a:tc>
              </a:tr>
              <a:tr h="139847">
                <a:tc vMerge="1">
                  <a:txBody>
                    <a:bodyPr/>
                    <a:lstStyle/>
                    <a:p>
                      <a:endParaRPr lang="ru-RU"/>
                    </a:p>
                  </a:txBody>
                  <a:tcPr/>
                </a:tc>
                <a:tc vMerge="1">
                  <a:txBody>
                    <a:bodyPr/>
                    <a:lstStyle/>
                    <a:p>
                      <a:endParaRPr lang="ru-RU"/>
                    </a:p>
                  </a:txBody>
                  <a:tcPr/>
                </a:tc>
                <a:tc gridSpan="4">
                  <a:txBody>
                    <a:bodyPr/>
                    <a:lstStyle/>
                    <a:p>
                      <a:pPr>
                        <a:spcAft>
                          <a:spcPts val="0"/>
                        </a:spcAft>
                      </a:pPr>
                      <a:r>
                        <a:rPr lang="ru-RU" sz="900">
                          <a:effectLst/>
                        </a:rPr>
                        <a:t>2.6. Работники, которые не принимают непосредственного участия в оказании государственной услуги</a:t>
                      </a:r>
                      <a:endParaRPr lang="ru-RU" sz="900">
                        <a:effectLst/>
                        <a:latin typeface="Cambria"/>
                        <a:ea typeface="MS Mincho"/>
                        <a:cs typeface="Times New Roman"/>
                      </a:endParaRPr>
                    </a:p>
                  </a:txBody>
                  <a:tcPr marL="48407" marR="48407" marT="0" marB="0"/>
                </a:tc>
                <a:tc hMerge="1">
                  <a:txBody>
                    <a:bodyPr/>
                    <a:lstStyle/>
                    <a:p>
                      <a:endParaRPr lang="ru-RU"/>
                    </a:p>
                  </a:txBody>
                  <a:tcPr/>
                </a:tc>
                <a:tc hMerge="1">
                  <a:txBody>
                    <a:bodyPr/>
                    <a:lstStyle/>
                    <a:p>
                      <a:endParaRPr lang="ru-RU"/>
                    </a:p>
                  </a:txBody>
                  <a:tcPr/>
                </a:tc>
                <a:tc hMerge="1">
                  <a:txBody>
                    <a:bodyPr/>
                    <a:lstStyle/>
                    <a:p>
                      <a:endParaRPr lang="ru-RU"/>
                    </a:p>
                  </a:txBody>
                  <a:tcPr/>
                </a:tc>
              </a:tr>
              <a:tr h="139847">
                <a:tc vMerge="1">
                  <a:txBody>
                    <a:bodyPr/>
                    <a:lstStyle/>
                    <a:p>
                      <a:endParaRPr lang="ru-RU"/>
                    </a:p>
                  </a:txBody>
                  <a:tcPr/>
                </a:tc>
                <a:tc vMerge="1">
                  <a:txBody>
                    <a:bodyPr/>
                    <a:lstStyle/>
                    <a:p>
                      <a:endParaRPr lang="ru-RU"/>
                    </a:p>
                  </a:txBody>
                  <a:tcPr/>
                </a:tc>
                <a:tc>
                  <a:txBody>
                    <a:bodyPr/>
                    <a:lstStyle/>
                    <a:p>
                      <a:pPr algn="ctr">
                        <a:spcAft>
                          <a:spcPts val="0"/>
                        </a:spcAft>
                      </a:pPr>
                      <a:r>
                        <a:rPr lang="ru-RU" sz="900">
                          <a:effectLst/>
                        </a:rPr>
                        <a:t> </a:t>
                      </a:r>
                      <a:endParaRPr lang="ru-RU" sz="900">
                        <a:effectLst/>
                        <a:latin typeface="Cambria"/>
                        <a:ea typeface="MS Mincho"/>
                        <a:cs typeface="Times New Roman"/>
                      </a:endParaRPr>
                    </a:p>
                  </a:txBody>
                  <a:tcPr marL="48407" marR="48407" marT="0" marB="0"/>
                </a:tc>
                <a:tc>
                  <a:txBody>
                    <a:bodyPr/>
                    <a:lstStyle/>
                    <a:p>
                      <a:endParaRPr lang="ru-RU" sz="900"/>
                    </a:p>
                  </a:txBody>
                  <a:tcPr marL="48407" marR="48407" marT="0" marB="0"/>
                </a:tc>
                <a:tc>
                  <a:txBody>
                    <a:bodyPr/>
                    <a:lstStyle/>
                    <a:p>
                      <a:pPr algn="ctr">
                        <a:spcAft>
                          <a:spcPts val="0"/>
                        </a:spcAft>
                      </a:pPr>
                      <a:r>
                        <a:rPr lang="ru-RU" sz="900" dirty="0">
                          <a:effectLst/>
                        </a:rPr>
                        <a:t> </a:t>
                      </a:r>
                      <a:endParaRPr lang="ru-RU" sz="900" dirty="0">
                        <a:effectLst/>
                        <a:latin typeface="Cambria"/>
                        <a:ea typeface="MS Mincho"/>
                        <a:cs typeface="Times New Roman"/>
                      </a:endParaRPr>
                    </a:p>
                  </a:txBody>
                  <a:tcPr marL="48407" marR="48407" marT="0" marB="0"/>
                </a:tc>
                <a:tc>
                  <a:txBody>
                    <a:bodyPr/>
                    <a:lstStyle/>
                    <a:p>
                      <a:pPr>
                        <a:spcAft>
                          <a:spcPts val="0"/>
                        </a:spcAft>
                      </a:pPr>
                      <a:r>
                        <a:rPr lang="ru-RU" sz="900" dirty="0">
                          <a:effectLst/>
                        </a:rPr>
                        <a:t> </a:t>
                      </a:r>
                      <a:endParaRPr lang="ru-RU" sz="900" dirty="0">
                        <a:effectLst/>
                        <a:latin typeface="Cambria"/>
                        <a:ea typeface="MS Mincho"/>
                        <a:cs typeface="Times New Roman"/>
                      </a:endParaRPr>
                    </a:p>
                  </a:txBody>
                  <a:tcPr marL="48407" marR="48407" marT="0" marB="0"/>
                </a:tc>
              </a:tr>
              <a:tr h="139847">
                <a:tc vMerge="1">
                  <a:txBody>
                    <a:bodyPr/>
                    <a:lstStyle/>
                    <a:p>
                      <a:endParaRPr lang="ru-RU"/>
                    </a:p>
                  </a:txBody>
                  <a:tcPr/>
                </a:tc>
                <a:tc vMerge="1">
                  <a:txBody>
                    <a:bodyPr/>
                    <a:lstStyle/>
                    <a:p>
                      <a:endParaRPr lang="ru-RU"/>
                    </a:p>
                  </a:txBody>
                  <a:tcPr/>
                </a:tc>
                <a:tc gridSpan="4">
                  <a:txBody>
                    <a:bodyPr/>
                    <a:lstStyle/>
                    <a:p>
                      <a:pPr>
                        <a:spcAft>
                          <a:spcPts val="0"/>
                        </a:spcAft>
                      </a:pPr>
                      <a:r>
                        <a:rPr lang="ru-RU" sz="900">
                          <a:effectLst/>
                        </a:rPr>
                        <a:t>2.7. Прочие общехозяйственные нужды</a:t>
                      </a:r>
                      <a:endParaRPr lang="ru-RU" sz="900">
                        <a:effectLst/>
                        <a:latin typeface="Cambria"/>
                        <a:ea typeface="MS Mincho"/>
                        <a:cs typeface="Times New Roman"/>
                      </a:endParaRPr>
                    </a:p>
                  </a:txBody>
                  <a:tcPr marL="48407" marR="48407" marT="0" marB="0"/>
                </a:tc>
                <a:tc hMerge="1">
                  <a:txBody>
                    <a:bodyPr/>
                    <a:lstStyle/>
                    <a:p>
                      <a:endParaRPr lang="ru-RU"/>
                    </a:p>
                  </a:txBody>
                  <a:tcPr/>
                </a:tc>
                <a:tc hMerge="1">
                  <a:txBody>
                    <a:bodyPr/>
                    <a:lstStyle/>
                    <a:p>
                      <a:endParaRPr lang="ru-RU"/>
                    </a:p>
                  </a:txBody>
                  <a:tcPr/>
                </a:tc>
                <a:tc hMerge="1">
                  <a:txBody>
                    <a:bodyPr/>
                    <a:lstStyle/>
                    <a:p>
                      <a:endParaRPr lang="ru-RU"/>
                    </a:p>
                  </a:txBody>
                  <a:tcPr/>
                </a:tc>
              </a:tr>
              <a:tr h="139847">
                <a:tc vMerge="1">
                  <a:txBody>
                    <a:bodyPr/>
                    <a:lstStyle/>
                    <a:p>
                      <a:endParaRPr lang="ru-RU"/>
                    </a:p>
                  </a:txBody>
                  <a:tcPr/>
                </a:tc>
                <a:tc vMerge="1">
                  <a:txBody>
                    <a:bodyPr/>
                    <a:lstStyle/>
                    <a:p>
                      <a:endParaRPr lang="ru-RU"/>
                    </a:p>
                  </a:txBody>
                  <a:tcPr/>
                </a:tc>
                <a:tc>
                  <a:txBody>
                    <a:bodyPr/>
                    <a:lstStyle/>
                    <a:p>
                      <a:pPr algn="ctr">
                        <a:spcAft>
                          <a:spcPts val="0"/>
                        </a:spcAft>
                      </a:pPr>
                      <a:r>
                        <a:rPr lang="ru-RU" sz="900" dirty="0">
                          <a:effectLst/>
                        </a:rPr>
                        <a:t> </a:t>
                      </a:r>
                      <a:endParaRPr lang="ru-RU" sz="900" dirty="0">
                        <a:effectLst/>
                        <a:latin typeface="Cambria"/>
                        <a:ea typeface="MS Mincho"/>
                        <a:cs typeface="Times New Roman"/>
                      </a:endParaRPr>
                    </a:p>
                  </a:txBody>
                  <a:tcPr marL="48407" marR="48407" marT="0" marB="0"/>
                </a:tc>
                <a:tc>
                  <a:txBody>
                    <a:bodyPr/>
                    <a:lstStyle/>
                    <a:p>
                      <a:endParaRPr lang="ru-RU" sz="900"/>
                    </a:p>
                  </a:txBody>
                  <a:tcPr marL="48407" marR="48407" marT="0" marB="0"/>
                </a:tc>
                <a:tc>
                  <a:txBody>
                    <a:bodyPr/>
                    <a:lstStyle/>
                    <a:p>
                      <a:pPr algn="ctr">
                        <a:spcAft>
                          <a:spcPts val="0"/>
                        </a:spcAft>
                      </a:pPr>
                      <a:r>
                        <a:rPr lang="ru-RU" sz="900" dirty="0">
                          <a:effectLst/>
                        </a:rPr>
                        <a:t> </a:t>
                      </a:r>
                      <a:endParaRPr lang="ru-RU" sz="900" dirty="0">
                        <a:effectLst/>
                        <a:latin typeface="Cambria"/>
                        <a:ea typeface="MS Mincho"/>
                        <a:cs typeface="Times New Roman"/>
                      </a:endParaRPr>
                    </a:p>
                  </a:txBody>
                  <a:tcPr marL="48407" marR="48407" marT="0" marB="0"/>
                </a:tc>
                <a:tc>
                  <a:txBody>
                    <a:bodyPr/>
                    <a:lstStyle/>
                    <a:p>
                      <a:pPr>
                        <a:spcAft>
                          <a:spcPts val="0"/>
                        </a:spcAft>
                      </a:pPr>
                      <a:r>
                        <a:rPr lang="ru-RU" sz="900" dirty="0">
                          <a:effectLst/>
                        </a:rPr>
                        <a:t> </a:t>
                      </a:r>
                      <a:endParaRPr lang="ru-RU" sz="900" dirty="0">
                        <a:effectLst/>
                        <a:latin typeface="Cambria"/>
                        <a:ea typeface="MS Mincho"/>
                        <a:cs typeface="Times New Roman"/>
                      </a:endParaRPr>
                    </a:p>
                  </a:txBody>
                  <a:tcPr marL="48407" marR="48407" marT="0" marB="0"/>
                </a:tc>
              </a:tr>
            </a:tbl>
          </a:graphicData>
        </a:graphic>
      </p:graphicFrame>
      <p:sp>
        <p:nvSpPr>
          <p:cNvPr id="30" name="Скругленный прямоугольник 29"/>
          <p:cNvSpPr/>
          <p:nvPr/>
        </p:nvSpPr>
        <p:spPr>
          <a:xfrm>
            <a:off x="1876425" y="722276"/>
            <a:ext cx="6038850" cy="744574"/>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marL="177800" algn="ctr" eaLnBrk="0" hangingPunct="0">
              <a:tabLst>
                <a:tab pos="990600" algn="l"/>
              </a:tabLst>
            </a:pPr>
            <a:r>
              <a:rPr lang="ru-RU" b="1" dirty="0">
                <a:solidFill>
                  <a:schemeClr val="bg1"/>
                </a:solidFill>
              </a:rPr>
              <a:t>Нормативный </a:t>
            </a:r>
            <a:r>
              <a:rPr lang="ru-RU" b="1" dirty="0" smtClean="0">
                <a:solidFill>
                  <a:schemeClr val="bg1"/>
                </a:solidFill>
              </a:rPr>
              <a:t>метод:</a:t>
            </a:r>
            <a:endParaRPr lang="ru-RU" b="1" dirty="0">
              <a:solidFill>
                <a:schemeClr val="bg1"/>
              </a:solidFill>
            </a:endParaRPr>
          </a:p>
          <a:p>
            <a:pPr marL="177800" algn="ctr" eaLnBrk="0" hangingPunct="0">
              <a:tabLst>
                <a:tab pos="990600" algn="l"/>
              </a:tabLst>
            </a:pPr>
            <a:r>
              <a:rPr lang="ru-RU" sz="1400" dirty="0">
                <a:solidFill>
                  <a:schemeClr val="bg1"/>
                </a:solidFill>
              </a:rPr>
              <a:t>При определении нормативных затрат </a:t>
            </a:r>
            <a:r>
              <a:rPr lang="ru-RU" sz="1400" dirty="0" smtClean="0">
                <a:solidFill>
                  <a:schemeClr val="bg1"/>
                </a:solidFill>
              </a:rPr>
              <a:t>необходимо </a:t>
            </a:r>
            <a:r>
              <a:rPr lang="ru-RU" sz="1400" dirty="0">
                <a:solidFill>
                  <a:schemeClr val="bg1"/>
                </a:solidFill>
              </a:rPr>
              <a:t>использовать </a:t>
            </a:r>
            <a:r>
              <a:rPr lang="ru-RU" sz="1400" b="1" dirty="0">
                <a:solidFill>
                  <a:schemeClr val="bg1"/>
                </a:solidFill>
              </a:rPr>
              <a:t>нормы</a:t>
            </a:r>
            <a:r>
              <a:rPr lang="ru-RU" sz="1400" dirty="0">
                <a:solidFill>
                  <a:schemeClr val="bg1"/>
                </a:solidFill>
              </a:rPr>
              <a:t>, выраженные в натуральных </a:t>
            </a:r>
            <a:r>
              <a:rPr lang="ru-RU" sz="1400" dirty="0" smtClean="0">
                <a:solidFill>
                  <a:schemeClr val="bg1"/>
                </a:solidFill>
              </a:rPr>
              <a:t>показателях</a:t>
            </a:r>
            <a:endParaRPr lang="ru-RU" sz="1400" dirty="0">
              <a:solidFill>
                <a:schemeClr val="bg1"/>
              </a:solidFill>
            </a:endParaRPr>
          </a:p>
        </p:txBody>
      </p:sp>
      <p:sp>
        <p:nvSpPr>
          <p:cNvPr id="31" name="Скругленный прямоугольник 30"/>
          <p:cNvSpPr/>
          <p:nvPr/>
        </p:nvSpPr>
        <p:spPr>
          <a:xfrm>
            <a:off x="4678069" y="1653254"/>
            <a:ext cx="4951706" cy="1023272"/>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marL="177800" algn="ctr" eaLnBrk="0" hangingPunct="0">
              <a:tabLst>
                <a:tab pos="990600" algn="l"/>
              </a:tabLst>
            </a:pPr>
            <a:r>
              <a:rPr lang="ru-RU" sz="1000" b="1" dirty="0" smtClean="0">
                <a:solidFill>
                  <a:schemeClr val="tx1"/>
                </a:solidFill>
              </a:rPr>
              <a:t>При отсутствии</a:t>
            </a:r>
            <a:r>
              <a:rPr lang="ru-RU" sz="1000" dirty="0" smtClean="0">
                <a:solidFill>
                  <a:schemeClr val="tx1"/>
                </a:solidFill>
              </a:rPr>
              <a:t>:</a:t>
            </a:r>
          </a:p>
          <a:p>
            <a:pPr marL="349250" indent="-171450" eaLnBrk="0" hangingPunct="0">
              <a:buFont typeface="Arial" panose="020B0604020202020204" pitchFamily="34" charset="0"/>
              <a:buChar char="•"/>
              <a:tabLst>
                <a:tab pos="990600" algn="l"/>
              </a:tabLst>
            </a:pPr>
            <a:r>
              <a:rPr lang="ru-RU" sz="1000" dirty="0" smtClean="0">
                <a:solidFill>
                  <a:schemeClr val="tx1"/>
                </a:solidFill>
              </a:rPr>
              <a:t>Метод наиболее эффективного учреждения</a:t>
            </a:r>
          </a:p>
          <a:p>
            <a:pPr marL="349250" indent="-171450" eaLnBrk="0" hangingPunct="0">
              <a:buFont typeface="Arial" panose="020B0604020202020204" pitchFamily="34" charset="0"/>
              <a:buChar char="•"/>
              <a:tabLst>
                <a:tab pos="990600" algn="l"/>
              </a:tabLst>
            </a:pPr>
            <a:r>
              <a:rPr lang="ru-RU" sz="1000" dirty="0" smtClean="0">
                <a:solidFill>
                  <a:schemeClr val="tx1"/>
                </a:solidFill>
              </a:rPr>
              <a:t>Медианный метод</a:t>
            </a:r>
          </a:p>
          <a:p>
            <a:pPr marL="349250" indent="-171450" eaLnBrk="0" hangingPunct="0">
              <a:buFont typeface="Arial" panose="020B0604020202020204" pitchFamily="34" charset="0"/>
              <a:buChar char="•"/>
              <a:tabLst>
                <a:tab pos="990600" algn="l"/>
              </a:tabLst>
            </a:pPr>
            <a:r>
              <a:rPr lang="ru-RU" sz="1000" dirty="0" smtClean="0">
                <a:solidFill>
                  <a:schemeClr val="tx1"/>
                </a:solidFill>
              </a:rPr>
              <a:t>Иной метод, установленный порядком, принятым в соответствии с п.4 ст. 69.2 Бюджетного кодекса Российской Федерации</a:t>
            </a:r>
            <a:endParaRPr lang="ru-RU" sz="1000" dirty="0">
              <a:solidFill>
                <a:schemeClr val="tx1"/>
              </a:solidFill>
            </a:endParaRPr>
          </a:p>
        </p:txBody>
      </p:sp>
      <p:sp>
        <p:nvSpPr>
          <p:cNvPr id="48" name="Скругленный прямоугольник 47"/>
          <p:cNvSpPr/>
          <p:nvPr/>
        </p:nvSpPr>
        <p:spPr>
          <a:xfrm>
            <a:off x="2381379" y="2800351"/>
            <a:ext cx="5124191" cy="400050"/>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000" dirty="0"/>
              <a:t>При утверждении значения базового норматива затрат на оказание </a:t>
            </a:r>
            <a:r>
              <a:rPr lang="en-US" sz="1000" dirty="0" err="1" smtClean="0"/>
              <a:t>i</a:t>
            </a:r>
            <a:r>
              <a:rPr lang="en-US" sz="1000" dirty="0" smtClean="0"/>
              <a:t>-</a:t>
            </a:r>
            <a:r>
              <a:rPr lang="ru-RU" sz="1000" dirty="0" smtClean="0"/>
              <a:t>ой государственной </a:t>
            </a:r>
            <a:r>
              <a:rPr lang="ru-RU" sz="1000" dirty="0"/>
              <a:t>услуги </a:t>
            </a:r>
            <a:r>
              <a:rPr lang="ru-RU" sz="1000" dirty="0" smtClean="0"/>
              <a:t>указывается </a:t>
            </a:r>
            <a:r>
              <a:rPr lang="ru-RU" sz="1000" b="1" dirty="0"/>
              <a:t>информация о натуральных </a:t>
            </a:r>
            <a:r>
              <a:rPr lang="ru-RU" sz="1000" b="1" dirty="0" smtClean="0"/>
              <a:t>нормах</a:t>
            </a:r>
            <a:endParaRPr lang="ru-RU" sz="1000" dirty="0" smtClean="0"/>
          </a:p>
        </p:txBody>
      </p:sp>
      <p:sp>
        <p:nvSpPr>
          <p:cNvPr id="3" name="Номер слайда 2"/>
          <p:cNvSpPr>
            <a:spLocks noGrp="1"/>
          </p:cNvSpPr>
          <p:nvPr>
            <p:ph type="sldNum" sz="quarter" idx="11"/>
          </p:nvPr>
        </p:nvSpPr>
        <p:spPr/>
        <p:txBody>
          <a:bodyPr/>
          <a:lstStyle/>
          <a:p>
            <a:pPr>
              <a:defRPr/>
            </a:pPr>
            <a:fld id="{600509AA-641A-4254-A23D-E1AAE0F50160}" type="slidenum">
              <a:rPr lang="ru-RU" smtClean="0"/>
              <a:pPr>
                <a:defRPr/>
              </a:pPr>
              <a:t>22</a:t>
            </a:fld>
            <a:endParaRPr lang="ru-RU" dirty="0"/>
          </a:p>
        </p:txBody>
      </p:sp>
    </p:spTree>
    <p:extLst>
      <p:ext uri="{BB962C8B-B14F-4D97-AF65-F5344CB8AC3E}">
        <p14:creationId xmlns:p14="http://schemas.microsoft.com/office/powerpoint/2010/main" val="64252486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Заголовок 9"/>
          <p:cNvSpPr>
            <a:spLocks noGrp="1"/>
          </p:cNvSpPr>
          <p:nvPr>
            <p:ph type="title"/>
          </p:nvPr>
        </p:nvSpPr>
        <p:spPr>
          <a:xfrm>
            <a:off x="461963" y="142430"/>
            <a:ext cx="9080500" cy="1069975"/>
          </a:xfrm>
        </p:spPr>
        <p:txBody>
          <a:bodyPr/>
          <a:lstStyle/>
          <a:p>
            <a:pPr algn="ctr">
              <a:defRPr/>
            </a:pPr>
            <a:r>
              <a:rPr lang="ru-RU" sz="1600" b="1" dirty="0" smtClean="0">
                <a:solidFill>
                  <a:srgbClr val="3E3F68"/>
                </a:solidFill>
                <a:latin typeface="Cambria" pitchFamily="18" charset="0"/>
                <a:ea typeface="+mn-ea"/>
                <a:cs typeface="Times New Roman" pitchFamily="18" charset="0"/>
              </a:rPr>
              <a:t>Базовые </a:t>
            </a:r>
            <a:r>
              <a:rPr lang="ru-RU" sz="1600" b="1" dirty="0">
                <a:solidFill>
                  <a:srgbClr val="3E3F68"/>
                </a:solidFill>
                <a:latin typeface="Cambria" pitchFamily="18" charset="0"/>
                <a:ea typeface="+mn-ea"/>
                <a:cs typeface="Times New Roman" pitchFamily="18" charset="0"/>
              </a:rPr>
              <a:t>нормативы затрат и корректирующие коэффициенты к </a:t>
            </a:r>
            <a:r>
              <a:rPr lang="ru-RU" sz="1600" b="1" dirty="0" smtClean="0">
                <a:solidFill>
                  <a:srgbClr val="3E3F68"/>
                </a:solidFill>
                <a:latin typeface="Cambria" pitchFamily="18" charset="0"/>
                <a:ea typeface="+mn-ea"/>
                <a:cs typeface="Times New Roman" pitchFamily="18" charset="0"/>
              </a:rPr>
              <a:t>ним</a:t>
            </a:r>
            <a:endParaRPr lang="ru-RU" altLang="ru-RU" sz="1600" b="1" dirty="0">
              <a:solidFill>
                <a:srgbClr val="3E3F68"/>
              </a:solidFill>
              <a:latin typeface="Cambria" pitchFamily="18" charset="0"/>
              <a:ea typeface="+mn-ea"/>
              <a:cs typeface="Times New Roman" pitchFamily="18" charset="0"/>
            </a:endParaRPr>
          </a:p>
        </p:txBody>
      </p:sp>
      <p:sp>
        <p:nvSpPr>
          <p:cNvPr id="10" name="Скругленный прямоугольник 9"/>
          <p:cNvSpPr/>
          <p:nvPr/>
        </p:nvSpPr>
        <p:spPr>
          <a:xfrm>
            <a:off x="251927" y="991037"/>
            <a:ext cx="9454763" cy="47953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ru-RU" dirty="0" smtClean="0"/>
              <a:t>Базовый норматив затрат на оказание </a:t>
            </a:r>
            <a:r>
              <a:rPr lang="en-US" dirty="0" err="1" smtClean="0"/>
              <a:t>i</a:t>
            </a:r>
            <a:r>
              <a:rPr lang="en-US" dirty="0" smtClean="0"/>
              <a:t>-</a:t>
            </a:r>
            <a:r>
              <a:rPr lang="ru-RU" dirty="0" smtClean="0"/>
              <a:t>ой государственной услуги</a:t>
            </a:r>
          </a:p>
        </p:txBody>
      </p:sp>
      <p:sp>
        <p:nvSpPr>
          <p:cNvPr id="39" name="Скругленный прямоугольник 38"/>
          <p:cNvSpPr/>
          <p:nvPr/>
        </p:nvSpPr>
        <p:spPr>
          <a:xfrm>
            <a:off x="225619" y="1731266"/>
            <a:ext cx="4588978" cy="47953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ru-RU" sz="1400" dirty="0" smtClean="0"/>
              <a:t>Базовый норматив затрат, </a:t>
            </a:r>
            <a:r>
              <a:rPr lang="ru-RU" sz="1400" dirty="0"/>
              <a:t>непосредственно связанных с оказанием i-ой государственной услуги</a:t>
            </a:r>
            <a:endParaRPr lang="ru-RU" sz="1400" dirty="0" smtClean="0"/>
          </a:p>
        </p:txBody>
      </p:sp>
      <p:sp>
        <p:nvSpPr>
          <p:cNvPr id="40" name="Скругленный прямоугольник 39"/>
          <p:cNvSpPr/>
          <p:nvPr/>
        </p:nvSpPr>
        <p:spPr>
          <a:xfrm>
            <a:off x="5117712" y="1731266"/>
            <a:ext cx="4588978" cy="47953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ru-RU" sz="1400" dirty="0" smtClean="0"/>
              <a:t>Базовый норматив затрат </a:t>
            </a:r>
            <a:r>
              <a:rPr lang="ru-RU" sz="1400" dirty="0"/>
              <a:t>на общехозяйственные нужды на оказание i-ой государственной услуги</a:t>
            </a:r>
            <a:endParaRPr lang="ru-RU" sz="1400" dirty="0" smtClean="0"/>
          </a:p>
        </p:txBody>
      </p:sp>
      <p:sp>
        <p:nvSpPr>
          <p:cNvPr id="7" name="Скругленный прямоугольник 6"/>
          <p:cNvSpPr/>
          <p:nvPr/>
        </p:nvSpPr>
        <p:spPr>
          <a:xfrm>
            <a:off x="570847" y="2490154"/>
            <a:ext cx="4260850" cy="495639"/>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1100" dirty="0"/>
              <a:t>затраты на оплату труда с начислениями на выплаты по оплате труда работников, непосредственно связанных с оказанием </a:t>
            </a:r>
            <a:r>
              <a:rPr lang="ru-RU" sz="1100" dirty="0" smtClean="0"/>
              <a:t>государственной услуги</a:t>
            </a:r>
            <a:endParaRPr lang="ru-RU" sz="1100" dirty="0"/>
          </a:p>
        </p:txBody>
      </p:sp>
      <p:sp>
        <p:nvSpPr>
          <p:cNvPr id="8" name="Скругленный прямоугольник 7"/>
          <p:cNvSpPr/>
          <p:nvPr/>
        </p:nvSpPr>
        <p:spPr>
          <a:xfrm>
            <a:off x="570847" y="3138192"/>
            <a:ext cx="4260850" cy="855309"/>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1100" dirty="0"/>
              <a:t>затраты на приобретение материальных запасов и особо ценного движимого имущества, потребляемого (используемого) в процессе оказания </a:t>
            </a:r>
            <a:r>
              <a:rPr lang="ru-RU" sz="1100" dirty="0" smtClean="0"/>
              <a:t>государственной </a:t>
            </a:r>
            <a:r>
              <a:rPr lang="ru-RU" sz="1100" dirty="0"/>
              <a:t>услуги </a:t>
            </a:r>
            <a:r>
              <a:rPr lang="ru-RU" sz="1100" dirty="0" smtClean="0"/>
              <a:t>(</a:t>
            </a:r>
            <a:r>
              <a:rPr lang="ru-RU" sz="1100" dirty="0"/>
              <a:t>в том числе затраты на арендные платежи</a:t>
            </a:r>
            <a:r>
              <a:rPr lang="ru-RU" sz="1100" dirty="0" smtClean="0"/>
              <a:t>)</a:t>
            </a:r>
            <a:endParaRPr lang="ru-RU" sz="1100" dirty="0"/>
          </a:p>
        </p:txBody>
      </p:sp>
      <p:sp>
        <p:nvSpPr>
          <p:cNvPr id="9" name="Скругленный прямоугольник 8"/>
          <p:cNvSpPr/>
          <p:nvPr/>
        </p:nvSpPr>
        <p:spPr>
          <a:xfrm>
            <a:off x="570847" y="4142788"/>
            <a:ext cx="4260850" cy="326575"/>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1100" dirty="0"/>
              <a:t>иные затраты, непосредственно связанные с оказанием </a:t>
            </a:r>
            <a:r>
              <a:rPr lang="ru-RU" sz="1100" dirty="0" smtClean="0"/>
              <a:t>государственной </a:t>
            </a:r>
            <a:r>
              <a:rPr lang="ru-RU" sz="1100" dirty="0"/>
              <a:t>услуги </a:t>
            </a:r>
          </a:p>
        </p:txBody>
      </p:sp>
      <p:sp>
        <p:nvSpPr>
          <p:cNvPr id="11" name="Скругленный прямоугольник 10"/>
          <p:cNvSpPr/>
          <p:nvPr/>
        </p:nvSpPr>
        <p:spPr>
          <a:xfrm>
            <a:off x="5445840" y="2490154"/>
            <a:ext cx="4260850" cy="24782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1100" dirty="0"/>
              <a:t>затраты на коммунальные услуги</a:t>
            </a:r>
          </a:p>
        </p:txBody>
      </p:sp>
      <p:sp>
        <p:nvSpPr>
          <p:cNvPr id="12" name="Скругленный прямоугольник 11"/>
          <p:cNvSpPr/>
          <p:nvPr/>
        </p:nvSpPr>
        <p:spPr>
          <a:xfrm>
            <a:off x="5445840" y="2858262"/>
            <a:ext cx="4260850" cy="427654"/>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1100" dirty="0"/>
              <a:t>затраты на содержание объектов недвижимого имущества (в том числе затраты на арендные платежи)</a:t>
            </a:r>
          </a:p>
        </p:txBody>
      </p:sp>
      <p:sp>
        <p:nvSpPr>
          <p:cNvPr id="13" name="Скругленный прямоугольник 12"/>
          <p:cNvSpPr/>
          <p:nvPr/>
        </p:nvSpPr>
        <p:spPr>
          <a:xfrm>
            <a:off x="5445840" y="3424300"/>
            <a:ext cx="4260850" cy="326575"/>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1100" dirty="0"/>
              <a:t>затраты на содержание объектов особо ценного движимого имущества </a:t>
            </a:r>
            <a:r>
              <a:rPr lang="ru-RU" sz="1100" dirty="0" smtClean="0"/>
              <a:t>(</a:t>
            </a:r>
            <a:r>
              <a:rPr lang="ru-RU" sz="1100" dirty="0"/>
              <a:t>в том числе затраты на арендные платежи</a:t>
            </a:r>
            <a:r>
              <a:rPr lang="ru-RU" sz="1100" dirty="0" smtClean="0"/>
              <a:t>)</a:t>
            </a:r>
            <a:endParaRPr lang="ru-RU" sz="1100" dirty="0"/>
          </a:p>
        </p:txBody>
      </p:sp>
      <p:sp>
        <p:nvSpPr>
          <p:cNvPr id="15" name="Скругленный прямоугольник 14"/>
          <p:cNvSpPr/>
          <p:nvPr/>
        </p:nvSpPr>
        <p:spPr>
          <a:xfrm>
            <a:off x="5445840" y="3886603"/>
            <a:ext cx="4260850" cy="24782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1100" dirty="0"/>
              <a:t>затраты на приобретение услуг связи</a:t>
            </a:r>
          </a:p>
        </p:txBody>
      </p:sp>
      <p:sp>
        <p:nvSpPr>
          <p:cNvPr id="16" name="Скругленный прямоугольник 15"/>
          <p:cNvSpPr/>
          <p:nvPr/>
        </p:nvSpPr>
        <p:spPr>
          <a:xfrm>
            <a:off x="5445840" y="4254711"/>
            <a:ext cx="4260850" cy="214652"/>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1100" dirty="0"/>
              <a:t>затраты на приобретение транспортных услуг</a:t>
            </a:r>
          </a:p>
        </p:txBody>
      </p:sp>
      <p:sp>
        <p:nvSpPr>
          <p:cNvPr id="17" name="Скругленный прямоугольник 16"/>
          <p:cNvSpPr/>
          <p:nvPr/>
        </p:nvSpPr>
        <p:spPr>
          <a:xfrm>
            <a:off x="5445840" y="4596805"/>
            <a:ext cx="4260850" cy="65632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1100" dirty="0"/>
              <a:t>затраты на оплату труда с начислениями на выплаты по оплате труда работников, которые не принимают непосредственного участия в оказании государственной (муниципальной) услуги </a:t>
            </a:r>
          </a:p>
        </p:txBody>
      </p:sp>
      <p:sp>
        <p:nvSpPr>
          <p:cNvPr id="18" name="Скругленный прямоугольник 17"/>
          <p:cNvSpPr/>
          <p:nvPr/>
        </p:nvSpPr>
        <p:spPr>
          <a:xfrm>
            <a:off x="5445840" y="5387892"/>
            <a:ext cx="4260850" cy="214652"/>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1100" dirty="0"/>
              <a:t>затраты на прочие общехозяйственные нужды</a:t>
            </a:r>
          </a:p>
        </p:txBody>
      </p:sp>
      <p:cxnSp>
        <p:nvCxnSpPr>
          <p:cNvPr id="3" name="Соединительная линия уступом 2"/>
          <p:cNvCxnSpPr>
            <a:endCxn id="18" idx="1"/>
          </p:cNvCxnSpPr>
          <p:nvPr/>
        </p:nvCxnSpPr>
        <p:spPr>
          <a:xfrm rot="16200000" flipH="1">
            <a:off x="3721272" y="3770650"/>
            <a:ext cx="3284422" cy="164713"/>
          </a:xfrm>
          <a:prstGeom prst="bentConnector2">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19" name="Соединительная линия уступом 18"/>
          <p:cNvCxnSpPr>
            <a:endCxn id="17" idx="1"/>
          </p:cNvCxnSpPr>
          <p:nvPr/>
        </p:nvCxnSpPr>
        <p:spPr>
          <a:xfrm rot="16200000" flipH="1">
            <a:off x="4006400" y="3485524"/>
            <a:ext cx="2714167" cy="164713"/>
          </a:xfrm>
          <a:prstGeom prst="bentConnector2">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22" name="Соединительная линия уступом 21"/>
          <p:cNvCxnSpPr>
            <a:endCxn id="16" idx="1"/>
          </p:cNvCxnSpPr>
          <p:nvPr/>
        </p:nvCxnSpPr>
        <p:spPr>
          <a:xfrm rot="16200000" flipH="1">
            <a:off x="4325465" y="3241661"/>
            <a:ext cx="2076037" cy="164714"/>
          </a:xfrm>
          <a:prstGeom prst="bentConnector2">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25" name="Соединительная линия уступом 24"/>
          <p:cNvCxnSpPr>
            <a:endCxn id="15" idx="1"/>
          </p:cNvCxnSpPr>
          <p:nvPr/>
        </p:nvCxnSpPr>
        <p:spPr>
          <a:xfrm rot="16200000" flipH="1">
            <a:off x="4501229" y="3065901"/>
            <a:ext cx="1724513" cy="164710"/>
          </a:xfrm>
          <a:prstGeom prst="bentConnector2">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28" name="Соединительная линия уступом 27"/>
          <p:cNvCxnSpPr>
            <a:endCxn id="13" idx="1"/>
          </p:cNvCxnSpPr>
          <p:nvPr/>
        </p:nvCxnSpPr>
        <p:spPr>
          <a:xfrm rot="16200000" flipH="1">
            <a:off x="4675088" y="2816835"/>
            <a:ext cx="1376793" cy="164712"/>
          </a:xfrm>
          <a:prstGeom prst="bentConnector2">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32" name="Соединительная линия уступом 31"/>
          <p:cNvCxnSpPr>
            <a:endCxn id="12" idx="1"/>
          </p:cNvCxnSpPr>
          <p:nvPr/>
        </p:nvCxnSpPr>
        <p:spPr>
          <a:xfrm rot="16200000" flipH="1">
            <a:off x="4932838" y="2559087"/>
            <a:ext cx="861292" cy="164712"/>
          </a:xfrm>
          <a:prstGeom prst="bentConnector2">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35" name="Соединительная линия уступом 34"/>
          <p:cNvCxnSpPr>
            <a:endCxn id="11" idx="1"/>
          </p:cNvCxnSpPr>
          <p:nvPr/>
        </p:nvCxnSpPr>
        <p:spPr>
          <a:xfrm rot="16200000" flipH="1">
            <a:off x="5199453" y="2367676"/>
            <a:ext cx="328065" cy="164710"/>
          </a:xfrm>
          <a:prstGeom prst="bentConnector2">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38" name="Соединительная линия уступом 37"/>
          <p:cNvCxnSpPr>
            <a:endCxn id="7" idx="1"/>
          </p:cNvCxnSpPr>
          <p:nvPr/>
        </p:nvCxnSpPr>
        <p:spPr>
          <a:xfrm rot="16200000" flipH="1">
            <a:off x="203782" y="2370908"/>
            <a:ext cx="527177" cy="206953"/>
          </a:xfrm>
          <a:prstGeom prst="bentConnector2">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41" name="Соединительная линия уступом 40"/>
          <p:cNvCxnSpPr>
            <a:endCxn id="8" idx="1"/>
          </p:cNvCxnSpPr>
          <p:nvPr/>
        </p:nvCxnSpPr>
        <p:spPr>
          <a:xfrm rot="16200000" flipH="1">
            <a:off x="-210155" y="2784845"/>
            <a:ext cx="1355050" cy="206953"/>
          </a:xfrm>
          <a:prstGeom prst="bentConnector2">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44" name="Соединительная линия уступом 43"/>
          <p:cNvCxnSpPr>
            <a:endCxn id="9" idx="1"/>
          </p:cNvCxnSpPr>
          <p:nvPr/>
        </p:nvCxnSpPr>
        <p:spPr>
          <a:xfrm rot="16200000" flipH="1">
            <a:off x="-542669" y="3192559"/>
            <a:ext cx="2020079" cy="206954"/>
          </a:xfrm>
          <a:prstGeom prst="bentConnector2">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2" name="Номер слайда 1"/>
          <p:cNvSpPr>
            <a:spLocks noGrp="1"/>
          </p:cNvSpPr>
          <p:nvPr>
            <p:ph type="sldNum" sz="quarter" idx="11"/>
          </p:nvPr>
        </p:nvSpPr>
        <p:spPr/>
        <p:txBody>
          <a:bodyPr/>
          <a:lstStyle/>
          <a:p>
            <a:pPr>
              <a:defRPr/>
            </a:pPr>
            <a:fld id="{600509AA-641A-4254-A23D-E1AAE0F50160}" type="slidenum">
              <a:rPr lang="ru-RU" smtClean="0"/>
              <a:pPr>
                <a:defRPr/>
              </a:pPr>
              <a:t>23</a:t>
            </a:fld>
            <a:endParaRPr lang="ru-RU" dirty="0"/>
          </a:p>
        </p:txBody>
      </p:sp>
    </p:spTree>
    <p:extLst>
      <p:ext uri="{BB962C8B-B14F-4D97-AF65-F5344CB8AC3E}">
        <p14:creationId xmlns:p14="http://schemas.microsoft.com/office/powerpoint/2010/main" val="363708959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1" name="Соединительная линия уступом 40"/>
          <p:cNvCxnSpPr>
            <a:endCxn id="8" idx="1"/>
          </p:cNvCxnSpPr>
          <p:nvPr/>
        </p:nvCxnSpPr>
        <p:spPr>
          <a:xfrm rot="16200000" flipH="1">
            <a:off x="-1579903" y="3328632"/>
            <a:ext cx="4094542" cy="206955"/>
          </a:xfrm>
          <a:prstGeom prst="bentConnector2">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38" name="Соединительная линия уступом 37"/>
          <p:cNvCxnSpPr>
            <a:endCxn id="7" idx="1"/>
          </p:cNvCxnSpPr>
          <p:nvPr/>
        </p:nvCxnSpPr>
        <p:spPr>
          <a:xfrm rot="16200000" flipH="1">
            <a:off x="-315861" y="1931465"/>
            <a:ext cx="1566462" cy="206951"/>
          </a:xfrm>
          <a:prstGeom prst="bentConnector2">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4" name="Заголовок 9"/>
          <p:cNvSpPr>
            <a:spLocks noGrp="1"/>
          </p:cNvSpPr>
          <p:nvPr>
            <p:ph type="title"/>
          </p:nvPr>
        </p:nvSpPr>
        <p:spPr>
          <a:xfrm>
            <a:off x="461963" y="142430"/>
            <a:ext cx="9080500" cy="1069975"/>
          </a:xfrm>
        </p:spPr>
        <p:txBody>
          <a:bodyPr/>
          <a:lstStyle/>
          <a:p>
            <a:pPr algn="ctr">
              <a:defRPr/>
            </a:pPr>
            <a:r>
              <a:rPr lang="ru-RU" sz="1600" b="1" dirty="0" smtClean="0">
                <a:solidFill>
                  <a:srgbClr val="3E3F68"/>
                </a:solidFill>
                <a:latin typeface="Cambria" pitchFamily="18" charset="0"/>
                <a:ea typeface="+mn-ea"/>
                <a:cs typeface="Times New Roman" pitchFamily="18" charset="0"/>
              </a:rPr>
              <a:t>Базовые </a:t>
            </a:r>
            <a:r>
              <a:rPr lang="ru-RU" sz="1600" b="1" dirty="0">
                <a:solidFill>
                  <a:srgbClr val="3E3F68"/>
                </a:solidFill>
                <a:latin typeface="Cambria" pitchFamily="18" charset="0"/>
                <a:ea typeface="+mn-ea"/>
                <a:cs typeface="Times New Roman" pitchFamily="18" charset="0"/>
              </a:rPr>
              <a:t>нормативы затрат и корректирующие коэффициенты к </a:t>
            </a:r>
            <a:r>
              <a:rPr lang="ru-RU" sz="1600" b="1" dirty="0" smtClean="0">
                <a:solidFill>
                  <a:srgbClr val="3E3F68"/>
                </a:solidFill>
                <a:latin typeface="Cambria" pitchFamily="18" charset="0"/>
                <a:ea typeface="+mn-ea"/>
                <a:cs typeface="Times New Roman" pitchFamily="18" charset="0"/>
              </a:rPr>
              <a:t>ним</a:t>
            </a:r>
            <a:endParaRPr lang="ru-RU" altLang="ru-RU" sz="1600" b="1" dirty="0">
              <a:solidFill>
                <a:srgbClr val="3E3F68"/>
              </a:solidFill>
              <a:latin typeface="Cambria" pitchFamily="18" charset="0"/>
              <a:ea typeface="+mn-ea"/>
              <a:cs typeface="Times New Roman" pitchFamily="18" charset="0"/>
            </a:endParaRPr>
          </a:p>
        </p:txBody>
      </p:sp>
      <p:sp>
        <p:nvSpPr>
          <p:cNvPr id="10" name="Скругленный прямоугольник 9"/>
          <p:cNvSpPr/>
          <p:nvPr/>
        </p:nvSpPr>
        <p:spPr>
          <a:xfrm>
            <a:off x="251927" y="991037"/>
            <a:ext cx="9454763" cy="47953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ru-RU" dirty="0"/>
              <a:t>Базовый норматив затрат, </a:t>
            </a:r>
            <a:endParaRPr lang="ru-RU" dirty="0" smtClean="0"/>
          </a:p>
          <a:p>
            <a:pPr algn="ctr"/>
            <a:r>
              <a:rPr lang="ru-RU" dirty="0" smtClean="0"/>
              <a:t>непосредственно </a:t>
            </a:r>
            <a:r>
              <a:rPr lang="ru-RU" dirty="0"/>
              <a:t>связанных с оказанием i-ой государственной услуги</a:t>
            </a:r>
          </a:p>
        </p:txBody>
      </p:sp>
      <mc:AlternateContent xmlns:mc="http://schemas.openxmlformats.org/markup-compatibility/2006" xmlns:a14="http://schemas.microsoft.com/office/drawing/2010/main">
        <mc:Choice Requires="a14">
          <p:sp>
            <p:nvSpPr>
              <p:cNvPr id="7" name="Скругленный прямоугольник 6"/>
              <p:cNvSpPr/>
              <p:nvPr/>
            </p:nvSpPr>
            <p:spPr>
              <a:xfrm>
                <a:off x="570846" y="1531069"/>
                <a:ext cx="9135843" cy="2574205"/>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1100" b="1" dirty="0" smtClean="0"/>
                  <a:t>затраты на оплату труда с начислениями на выплаты по оплате труда работников, непосредственно связанных с оказанием государственной услуги:</a:t>
                </a:r>
              </a:p>
              <a:p>
                <a14:m>
                  <m:oMath xmlns:m="http://schemas.openxmlformats.org/officeDocument/2006/math">
                    <m:sSubSup>
                      <m:sSubSupPr>
                        <m:ctrlPr>
                          <a:rPr lang="ru-RU" sz="900" i="1">
                            <a:latin typeface="Cambria Math"/>
                          </a:rPr>
                        </m:ctrlPr>
                      </m:sSubSupPr>
                      <m:e>
                        <m:r>
                          <a:rPr lang="en-US" sz="900" i="1">
                            <a:latin typeface="Cambria Math"/>
                          </a:rPr>
                          <m:t>𝑁</m:t>
                        </m:r>
                      </m:e>
                      <m:sub>
                        <m:r>
                          <a:rPr lang="ru-RU" sz="900" i="1">
                            <a:latin typeface="Cambria Math"/>
                          </a:rPr>
                          <m:t>𝑖</m:t>
                        </m:r>
                        <m:r>
                          <a:rPr lang="ru-RU" sz="900" i="1">
                            <a:latin typeface="Cambria Math"/>
                          </a:rPr>
                          <m:t>баз</m:t>
                        </m:r>
                      </m:sub>
                      <m:sup>
                        <m:r>
                          <a:rPr lang="ru-RU" sz="900" i="1">
                            <a:latin typeface="Cambria Math"/>
                          </a:rPr>
                          <m:t>ОТ1 </m:t>
                        </m:r>
                      </m:sup>
                    </m:sSubSup>
                    <m:r>
                      <a:rPr lang="ru-RU" sz="900" i="1">
                        <a:latin typeface="Cambria Math"/>
                      </a:rPr>
                      <m:t>=</m:t>
                    </m:r>
                    <m:nary>
                      <m:naryPr>
                        <m:chr m:val="∑"/>
                        <m:limLoc m:val="undOvr"/>
                        <m:supHide m:val="on"/>
                        <m:ctrlPr>
                          <a:rPr lang="ru-RU" sz="900" i="1">
                            <a:latin typeface="Cambria Math"/>
                          </a:rPr>
                        </m:ctrlPr>
                      </m:naryPr>
                      <m:sub>
                        <m:r>
                          <a:rPr lang="en-US" sz="900" i="1">
                            <a:latin typeface="Cambria Math"/>
                          </a:rPr>
                          <m:t>𝑑</m:t>
                        </m:r>
                      </m:sub>
                      <m:sup/>
                      <m:e>
                        <m:sSubSup>
                          <m:sSubSupPr>
                            <m:ctrlPr>
                              <a:rPr lang="ru-RU" sz="900" i="1">
                                <a:latin typeface="Cambria Math"/>
                              </a:rPr>
                            </m:ctrlPr>
                          </m:sSubSupPr>
                          <m:e>
                            <m:r>
                              <a:rPr lang="ru-RU" sz="900" i="1">
                                <a:latin typeface="Cambria Math"/>
                              </a:rPr>
                              <m:t>𝑛</m:t>
                            </m:r>
                          </m:e>
                          <m:sub>
                            <m:r>
                              <a:rPr lang="ru-RU" sz="900" i="1">
                                <a:latin typeface="Cambria Math"/>
                              </a:rPr>
                              <m:t>𝑖</m:t>
                            </m:r>
                            <m:r>
                              <a:rPr lang="en-US" sz="900" i="1">
                                <a:latin typeface="Cambria Math"/>
                              </a:rPr>
                              <m:t>𝑑</m:t>
                            </m:r>
                          </m:sub>
                          <m:sup>
                            <m:r>
                              <a:rPr lang="ru-RU" sz="900" i="1">
                                <a:latin typeface="Cambria Math"/>
                              </a:rPr>
                              <m:t>ОТ1 </m:t>
                            </m:r>
                          </m:sup>
                        </m:sSubSup>
                      </m:e>
                    </m:nary>
                    <m:r>
                      <a:rPr lang="ru-RU" sz="900" i="1">
                        <a:latin typeface="Cambria Math"/>
                      </a:rPr>
                      <m:t>×</m:t>
                    </m:r>
                    <m:sSubSup>
                      <m:sSubSupPr>
                        <m:ctrlPr>
                          <a:rPr lang="ru-RU" sz="900" i="1">
                            <a:latin typeface="Cambria Math"/>
                          </a:rPr>
                        </m:ctrlPr>
                      </m:sSubSupPr>
                      <m:e>
                        <m:r>
                          <a:rPr lang="en-US" sz="900" i="1">
                            <a:latin typeface="Cambria Math"/>
                          </a:rPr>
                          <m:t>𝑅</m:t>
                        </m:r>
                      </m:e>
                      <m:sub>
                        <m:r>
                          <a:rPr lang="ru-RU" sz="900" i="1">
                            <a:latin typeface="Cambria Math"/>
                          </a:rPr>
                          <m:t>𝑖𝑑</m:t>
                        </m:r>
                      </m:sub>
                      <m:sup>
                        <m:r>
                          <a:rPr lang="ru-RU" sz="900" i="1">
                            <a:latin typeface="Cambria Math"/>
                          </a:rPr>
                          <m:t>ОТ1</m:t>
                        </m:r>
                      </m:sup>
                    </m:sSubSup>
                  </m:oMath>
                </a14:m>
                <a:r>
                  <a:rPr lang="ru-RU" sz="900" dirty="0" smtClean="0"/>
                  <a:t>, где </a:t>
                </a:r>
              </a:p>
              <a:p>
                <a14:m>
                  <m:oMath xmlns:m="http://schemas.openxmlformats.org/officeDocument/2006/math">
                    <m:sSubSup>
                      <m:sSubSupPr>
                        <m:ctrlPr>
                          <a:rPr lang="ru-RU" sz="900" i="1">
                            <a:latin typeface="Cambria Math"/>
                          </a:rPr>
                        </m:ctrlPr>
                      </m:sSubSupPr>
                      <m:e>
                        <m:r>
                          <a:rPr lang="ru-RU" sz="900" i="1">
                            <a:latin typeface="Cambria Math"/>
                          </a:rPr>
                          <m:t>𝑛</m:t>
                        </m:r>
                      </m:e>
                      <m:sub>
                        <m:r>
                          <a:rPr lang="ru-RU" sz="900" i="1">
                            <a:latin typeface="Cambria Math"/>
                          </a:rPr>
                          <m:t>𝑖</m:t>
                        </m:r>
                        <m:r>
                          <a:rPr lang="en-US" sz="900" i="1">
                            <a:latin typeface="Cambria Math"/>
                          </a:rPr>
                          <m:t>𝑑</m:t>
                        </m:r>
                      </m:sub>
                      <m:sup>
                        <m:r>
                          <a:rPr lang="ru-RU" sz="900" i="1">
                            <a:latin typeface="Cambria Math"/>
                          </a:rPr>
                          <m:t>ОТ1</m:t>
                        </m:r>
                      </m:sup>
                    </m:sSubSup>
                  </m:oMath>
                </a14:m>
                <a:r>
                  <a:rPr lang="ru-RU" sz="900" dirty="0"/>
                  <a:t> – значение натуральной нормы рабочего </a:t>
                </a:r>
                <a:r>
                  <a:rPr lang="ru-RU" sz="900" dirty="0" smtClean="0"/>
                  <a:t>времени, </a:t>
                </a:r>
                <a:r>
                  <a:rPr lang="ru-RU" sz="900" dirty="0"/>
                  <a:t>затрачиваемого d-</a:t>
                </a:r>
                <a:r>
                  <a:rPr lang="ru-RU" sz="900" dirty="0" err="1"/>
                  <a:t>ым</a:t>
                </a:r>
                <a:r>
                  <a:rPr lang="ru-RU" sz="900" dirty="0"/>
                  <a:t> </a:t>
                </a:r>
                <a:r>
                  <a:rPr lang="ru-RU" sz="900" dirty="0" smtClean="0"/>
                  <a:t>работником на </a:t>
                </a:r>
                <a:r>
                  <a:rPr lang="ru-RU" sz="900" dirty="0"/>
                  <a:t>оказание </a:t>
                </a:r>
                <a:r>
                  <a:rPr lang="en-US" sz="900" dirty="0" err="1"/>
                  <a:t>i</a:t>
                </a:r>
                <a:r>
                  <a:rPr lang="ru-RU" sz="900" dirty="0"/>
                  <a:t>-ой государственной услуги</a:t>
                </a:r>
                <a:endParaRPr lang="ru-RU" sz="900" i="1" dirty="0" smtClean="0"/>
              </a:p>
              <a:p>
                <a14:m>
                  <m:oMath xmlns:m="http://schemas.openxmlformats.org/officeDocument/2006/math">
                    <m:sSubSup>
                      <m:sSubSupPr>
                        <m:ctrlPr>
                          <a:rPr lang="ru-RU" sz="900" i="1">
                            <a:latin typeface="Cambria Math"/>
                          </a:rPr>
                        </m:ctrlPr>
                      </m:sSubSupPr>
                      <m:e>
                        <m:r>
                          <a:rPr lang="en-US" sz="900" i="1">
                            <a:latin typeface="Cambria Math"/>
                          </a:rPr>
                          <m:t>𝑅</m:t>
                        </m:r>
                      </m:e>
                      <m:sub>
                        <m:r>
                          <a:rPr lang="ru-RU" sz="900" i="1">
                            <a:latin typeface="Cambria Math"/>
                          </a:rPr>
                          <m:t>𝑖𝑑</m:t>
                        </m:r>
                      </m:sub>
                      <m:sup>
                        <m:r>
                          <a:rPr lang="ru-RU" sz="900" i="1">
                            <a:latin typeface="Cambria Math"/>
                          </a:rPr>
                          <m:t>ОТ1</m:t>
                        </m:r>
                      </m:sup>
                    </m:sSubSup>
                  </m:oMath>
                </a14:m>
                <a:r>
                  <a:rPr lang="ru-RU" sz="900" dirty="0"/>
                  <a:t> – размер повременной (часовой, дневной, месячной, годовой) оплаты труда d-ого </a:t>
                </a:r>
                <a:r>
                  <a:rPr lang="ru-RU" sz="900" dirty="0" smtClean="0"/>
                  <a:t>работника (</a:t>
                </a:r>
                <a:r>
                  <a:rPr lang="ru-RU" sz="900" dirty="0"/>
                  <a:t>определяется исходя из годового фонда оплаты труда и годового фонда рабочего времени указанного </a:t>
                </a:r>
                <a:r>
                  <a:rPr lang="ru-RU" sz="900" dirty="0" smtClean="0"/>
                  <a:t>работника </a:t>
                </a:r>
                <a:r>
                  <a:rPr lang="ru-RU" sz="900" dirty="0"/>
                  <a:t>с учетом применяемого при обосновании бюджетных ассигнований на очередной финансовый год и плановый период </a:t>
                </a:r>
                <a:r>
                  <a:rPr lang="ru-RU" sz="900" b="1" dirty="0"/>
                  <a:t>темпа роста </a:t>
                </a:r>
                <a:r>
                  <a:rPr lang="ru-RU" sz="900" dirty="0"/>
                  <a:t>номинальной начисленной среднемесячной заработной платы на одного работника в соответствующем финансовом году</a:t>
                </a:r>
                <a:r>
                  <a:rPr lang="ru-RU" sz="900" dirty="0" smtClean="0"/>
                  <a:t>)</a:t>
                </a:r>
              </a:p>
              <a:p>
                <a:r>
                  <a:rPr lang="ru-RU" sz="900" u="sng" dirty="0">
                    <a:solidFill>
                      <a:srgbClr val="FF0000"/>
                    </a:solidFill>
                  </a:rPr>
                  <a:t>При отсутствии </a:t>
                </a:r>
                <a:r>
                  <a:rPr lang="ru-RU" sz="900" dirty="0" smtClean="0"/>
                  <a:t>натуральных норм рабочего времени, </a:t>
                </a:r>
                <a:r>
                  <a:rPr lang="ru-RU" sz="900" dirty="0"/>
                  <a:t>утвержденных стандартами оказания </a:t>
                </a:r>
                <a:r>
                  <a:rPr lang="ru-RU" sz="900" dirty="0" smtClean="0"/>
                  <a:t>услуги, значения натуральных норм </a:t>
                </a:r>
                <a:r>
                  <a:rPr lang="ru-RU" sz="900" dirty="0"/>
                  <a:t>рабочего времени </a:t>
                </a:r>
                <a:r>
                  <a:rPr lang="ru-RU" sz="900" dirty="0" smtClean="0"/>
                  <a:t>определяются </a:t>
                </a:r>
                <a:r>
                  <a:rPr lang="ru-RU" sz="900" dirty="0"/>
                  <a:t>по формуле:</a:t>
                </a:r>
              </a:p>
              <a:p>
                <a14:m>
                  <m:oMath xmlns:m="http://schemas.openxmlformats.org/officeDocument/2006/math">
                    <m:sSubSup>
                      <m:sSubSupPr>
                        <m:ctrlPr>
                          <a:rPr lang="ru-RU" sz="900" i="1">
                            <a:latin typeface="Cambria Math"/>
                          </a:rPr>
                        </m:ctrlPr>
                      </m:sSubSupPr>
                      <m:e>
                        <m:r>
                          <a:rPr lang="ru-RU" sz="900" i="1">
                            <a:latin typeface="Cambria Math"/>
                          </a:rPr>
                          <m:t>𝑛</m:t>
                        </m:r>
                      </m:e>
                      <m:sub>
                        <m:r>
                          <a:rPr lang="ru-RU" sz="900" i="1">
                            <a:latin typeface="Cambria Math"/>
                          </a:rPr>
                          <m:t>𝑖𝑗</m:t>
                        </m:r>
                      </m:sub>
                      <m:sup>
                        <m:r>
                          <a:rPr lang="ru-RU" sz="900" i="1">
                            <a:latin typeface="Cambria Math"/>
                          </a:rPr>
                          <m:t>ОТ1</m:t>
                        </m:r>
                      </m:sup>
                    </m:sSubSup>
                    <m:r>
                      <a:rPr lang="ru-RU" sz="900" i="1">
                        <a:latin typeface="Cambria Math"/>
                      </a:rPr>
                      <m:t>= </m:t>
                    </m:r>
                    <m:f>
                      <m:fPr>
                        <m:ctrlPr>
                          <a:rPr lang="ru-RU" sz="900" i="1">
                            <a:latin typeface="Cambria Math"/>
                          </a:rPr>
                        </m:ctrlPr>
                      </m:fPr>
                      <m:num>
                        <m:sSubSup>
                          <m:sSubSupPr>
                            <m:ctrlPr>
                              <a:rPr lang="ru-RU" sz="900" i="1">
                                <a:latin typeface="Cambria Math"/>
                              </a:rPr>
                            </m:ctrlPr>
                          </m:sSubSupPr>
                          <m:e>
                            <m:r>
                              <a:rPr lang="ru-RU" sz="900" i="1">
                                <a:latin typeface="Cambria Math"/>
                              </a:rPr>
                              <m:t>𝐶</m:t>
                            </m:r>
                          </m:e>
                          <m:sub>
                            <m:r>
                              <a:rPr lang="en-US" sz="900" i="1">
                                <a:latin typeface="Cambria Math"/>
                              </a:rPr>
                              <m:t>𝑖𝑗</m:t>
                            </m:r>
                          </m:sub>
                          <m:sup>
                            <m:r>
                              <a:rPr lang="ru-RU" sz="900" i="1">
                                <a:latin typeface="Cambria Math"/>
                              </a:rPr>
                              <m:t>ОТ1</m:t>
                            </m:r>
                          </m:sup>
                        </m:sSubSup>
                      </m:num>
                      <m:den>
                        <m:sSubSup>
                          <m:sSubSupPr>
                            <m:ctrlPr>
                              <a:rPr lang="ru-RU" sz="900" i="1">
                                <a:latin typeface="Cambria Math"/>
                              </a:rPr>
                            </m:ctrlPr>
                          </m:sSubSupPr>
                          <m:e>
                            <m:r>
                              <a:rPr lang="en-US" sz="900" i="1">
                                <a:latin typeface="Cambria Math"/>
                              </a:rPr>
                              <m:t>𝑄</m:t>
                            </m:r>
                          </m:e>
                          <m:sub>
                            <m:r>
                              <a:rPr lang="en-US" sz="900" i="1">
                                <a:latin typeface="Cambria Math"/>
                              </a:rPr>
                              <m:t>𝑖𝑗</m:t>
                            </m:r>
                          </m:sub>
                          <m:sup>
                            <m:r>
                              <a:rPr lang="ru-RU" sz="900" i="1">
                                <a:latin typeface="Cambria Math"/>
                              </a:rPr>
                              <m:t>ОТ1</m:t>
                            </m:r>
                          </m:sup>
                        </m:sSubSup>
                      </m:den>
                    </m:f>
                    <m:r>
                      <a:rPr lang="ru-RU" sz="900" i="1">
                        <a:latin typeface="Cambria Math"/>
                      </a:rPr>
                      <m:t>×</m:t>
                    </m:r>
                    <m:f>
                      <m:fPr>
                        <m:ctrlPr>
                          <a:rPr lang="ru-RU" sz="900" i="1">
                            <a:latin typeface="Cambria Math"/>
                          </a:rPr>
                        </m:ctrlPr>
                      </m:fPr>
                      <m:num>
                        <m:sSubSup>
                          <m:sSubSupPr>
                            <m:ctrlPr>
                              <a:rPr lang="ru-RU" sz="900" i="1">
                                <a:latin typeface="Cambria Math"/>
                              </a:rPr>
                            </m:ctrlPr>
                          </m:sSubSupPr>
                          <m:e>
                            <m:r>
                              <a:rPr lang="en-US" sz="900" i="1">
                                <a:latin typeface="Cambria Math"/>
                              </a:rPr>
                              <m:t>𝑡</m:t>
                            </m:r>
                          </m:e>
                          <m:sub>
                            <m:r>
                              <a:rPr lang="en-US" sz="900" i="1">
                                <a:latin typeface="Cambria Math"/>
                              </a:rPr>
                              <m:t>𝑖𝑗</m:t>
                            </m:r>
                          </m:sub>
                          <m:sup>
                            <m:r>
                              <a:rPr lang="ru-RU" sz="900" i="1">
                                <a:latin typeface="Cambria Math"/>
                              </a:rPr>
                              <m:t>факт</m:t>
                            </m:r>
                          </m:sup>
                        </m:sSubSup>
                      </m:num>
                      <m:den>
                        <m:sSubSup>
                          <m:sSubSupPr>
                            <m:ctrlPr>
                              <a:rPr lang="ru-RU" sz="900" i="1">
                                <a:latin typeface="Cambria Math"/>
                              </a:rPr>
                            </m:ctrlPr>
                          </m:sSubSupPr>
                          <m:e>
                            <m:r>
                              <a:rPr lang="en-US" sz="900" i="1">
                                <a:latin typeface="Cambria Math"/>
                              </a:rPr>
                              <m:t>𝑡</m:t>
                            </m:r>
                          </m:e>
                          <m:sub>
                            <m:r>
                              <a:rPr lang="en-US" sz="900" i="1">
                                <a:latin typeface="Cambria Math"/>
                              </a:rPr>
                              <m:t>𝑗</m:t>
                            </m:r>
                          </m:sub>
                          <m:sup>
                            <m:r>
                              <a:rPr lang="ru-RU" sz="900" i="1">
                                <a:latin typeface="Cambria Math"/>
                              </a:rPr>
                              <m:t>общ</m:t>
                            </m:r>
                          </m:sup>
                        </m:sSubSup>
                      </m:den>
                    </m:f>
                  </m:oMath>
                </a14:m>
                <a:r>
                  <a:rPr lang="ru-RU" sz="900" dirty="0"/>
                  <a:t>, где:</a:t>
                </a:r>
              </a:p>
              <a:p>
                <a14:m>
                  <m:oMath xmlns:m="http://schemas.openxmlformats.org/officeDocument/2006/math">
                    <m:sSubSup>
                      <m:sSubSupPr>
                        <m:ctrlPr>
                          <a:rPr lang="ru-RU" sz="900" i="1">
                            <a:latin typeface="Cambria Math"/>
                          </a:rPr>
                        </m:ctrlPr>
                      </m:sSubSupPr>
                      <m:e>
                        <m:r>
                          <a:rPr lang="ru-RU" sz="900" i="1">
                            <a:latin typeface="Cambria Math"/>
                          </a:rPr>
                          <m:t>𝐶</m:t>
                        </m:r>
                      </m:e>
                      <m:sub>
                        <m:r>
                          <a:rPr lang="ru-RU" sz="900" i="1">
                            <a:latin typeface="Cambria Math"/>
                          </a:rPr>
                          <m:t>𝑖𝑗</m:t>
                        </m:r>
                      </m:sub>
                      <m:sup>
                        <m:r>
                          <a:rPr lang="ru-RU" sz="900">
                            <a:latin typeface="Cambria Math"/>
                          </a:rPr>
                          <m:t>ОТ1</m:t>
                        </m:r>
                      </m:sup>
                    </m:sSubSup>
                  </m:oMath>
                </a14:m>
                <a:r>
                  <a:rPr lang="ru-RU" sz="900" dirty="0"/>
                  <a:t> – фактическое количество j-ой штатной единицы работников, непосредственно связанных с оказанием i-ой </a:t>
                </a:r>
                <a:r>
                  <a:rPr lang="ru-RU" sz="900" dirty="0" smtClean="0"/>
                  <a:t>государственной </a:t>
                </a:r>
                <a:r>
                  <a:rPr lang="ru-RU" sz="900" dirty="0"/>
                  <a:t>услуги; </a:t>
                </a:r>
              </a:p>
              <a:p>
                <a14:m>
                  <m:oMath xmlns:m="http://schemas.openxmlformats.org/officeDocument/2006/math">
                    <m:sSubSup>
                      <m:sSubSupPr>
                        <m:ctrlPr>
                          <a:rPr lang="ru-RU" sz="900" i="1">
                            <a:latin typeface="Cambria Math"/>
                          </a:rPr>
                        </m:ctrlPr>
                      </m:sSubSupPr>
                      <m:e>
                        <m:r>
                          <a:rPr lang="ru-RU" sz="900" i="1">
                            <a:latin typeface="Cambria Math"/>
                          </a:rPr>
                          <m:t>𝑄</m:t>
                        </m:r>
                      </m:e>
                      <m:sub>
                        <m:r>
                          <a:rPr lang="ru-RU" sz="900" i="1">
                            <a:latin typeface="Cambria Math"/>
                          </a:rPr>
                          <m:t>𝑖𝑗</m:t>
                        </m:r>
                      </m:sub>
                      <m:sup>
                        <m:r>
                          <a:rPr lang="ru-RU" sz="900">
                            <a:latin typeface="Cambria Math"/>
                          </a:rPr>
                          <m:t>ОТ1</m:t>
                        </m:r>
                      </m:sup>
                    </m:sSubSup>
                  </m:oMath>
                </a14:m>
                <a:r>
                  <a:rPr lang="ru-RU" sz="900" dirty="0"/>
                  <a:t> – фактическое количество одновременно оказываемой i-ой </a:t>
                </a:r>
                <a:r>
                  <a:rPr lang="ru-RU" sz="900" dirty="0" smtClean="0"/>
                  <a:t>государственной </a:t>
                </a:r>
                <a:r>
                  <a:rPr lang="ru-RU" sz="900" dirty="0"/>
                  <a:t>услуги с использованием j-ой штатной единицы работников;</a:t>
                </a:r>
              </a:p>
              <a:p>
                <a14:m>
                  <m:oMath xmlns:m="http://schemas.openxmlformats.org/officeDocument/2006/math">
                    <m:sSubSup>
                      <m:sSubSupPr>
                        <m:ctrlPr>
                          <a:rPr lang="ru-RU" sz="900" i="1">
                            <a:latin typeface="Cambria Math"/>
                          </a:rPr>
                        </m:ctrlPr>
                      </m:sSubSupPr>
                      <m:e>
                        <m:r>
                          <a:rPr lang="en-US" sz="900" i="1">
                            <a:latin typeface="Cambria Math"/>
                          </a:rPr>
                          <m:t>𝑡</m:t>
                        </m:r>
                      </m:e>
                      <m:sub>
                        <m:r>
                          <a:rPr lang="en-US" sz="900" i="1">
                            <a:latin typeface="Cambria Math"/>
                          </a:rPr>
                          <m:t>𝑖𝑗</m:t>
                        </m:r>
                      </m:sub>
                      <m:sup>
                        <m:r>
                          <a:rPr lang="ru-RU" sz="900" i="1">
                            <a:latin typeface="Cambria Math"/>
                          </a:rPr>
                          <m:t>факт</m:t>
                        </m:r>
                      </m:sup>
                    </m:sSubSup>
                  </m:oMath>
                </a14:m>
                <a:r>
                  <a:rPr lang="ru-RU" sz="900" dirty="0"/>
                  <a:t> – фактическое время, затраченное j-ой штатной единицей работников на оказание i-ой </a:t>
                </a:r>
                <a:r>
                  <a:rPr lang="ru-RU" sz="900" dirty="0" smtClean="0"/>
                  <a:t>государственной </a:t>
                </a:r>
                <a:r>
                  <a:rPr lang="ru-RU" sz="900" dirty="0"/>
                  <a:t>услуги;</a:t>
                </a:r>
              </a:p>
              <a:p>
                <a14:m>
                  <m:oMath xmlns:m="http://schemas.openxmlformats.org/officeDocument/2006/math">
                    <m:sSubSup>
                      <m:sSubSupPr>
                        <m:ctrlPr>
                          <a:rPr lang="ru-RU" sz="900" i="1">
                            <a:latin typeface="Cambria Math"/>
                          </a:rPr>
                        </m:ctrlPr>
                      </m:sSubSupPr>
                      <m:e>
                        <m:r>
                          <a:rPr lang="en-US" sz="900" i="1">
                            <a:latin typeface="Cambria Math"/>
                          </a:rPr>
                          <m:t>𝑡</m:t>
                        </m:r>
                      </m:e>
                      <m:sub>
                        <m:r>
                          <a:rPr lang="en-US" sz="900" i="1">
                            <a:latin typeface="Cambria Math"/>
                          </a:rPr>
                          <m:t>𝑗</m:t>
                        </m:r>
                      </m:sub>
                      <m:sup>
                        <m:r>
                          <a:rPr lang="ru-RU" sz="900" i="1">
                            <a:latin typeface="Cambria Math"/>
                          </a:rPr>
                          <m:t>общ</m:t>
                        </m:r>
                      </m:sup>
                    </m:sSubSup>
                  </m:oMath>
                </a14:m>
                <a:r>
                  <a:rPr lang="en-US" sz="900" dirty="0"/>
                  <a:t> </a:t>
                </a:r>
                <a:r>
                  <a:rPr lang="ru-RU" sz="900" dirty="0"/>
                  <a:t>– годовой фонд рабочего времени j-ой штатной единицы работников</a:t>
                </a:r>
              </a:p>
            </p:txBody>
          </p:sp>
        </mc:Choice>
        <mc:Fallback xmlns="">
          <p:sp>
            <p:nvSpPr>
              <p:cNvPr id="7" name="Скругленный прямоугольник 6"/>
              <p:cNvSpPr>
                <a:spLocks noRot="1" noChangeAspect="1" noMove="1" noResize="1" noEditPoints="1" noAdjustHandles="1" noChangeArrowheads="1" noChangeShapeType="1" noTextEdit="1"/>
              </p:cNvSpPr>
              <p:nvPr/>
            </p:nvSpPr>
            <p:spPr>
              <a:xfrm>
                <a:off x="570846" y="1531069"/>
                <a:ext cx="9135843" cy="2574205"/>
              </a:xfrm>
              <a:prstGeom prst="roundRect">
                <a:avLst/>
              </a:prstGeom>
              <a:blipFill rotWithShape="1">
                <a:blip r:embed="rId3"/>
                <a:stretch>
                  <a:fillRect/>
                </a:stretch>
              </a:blipFill>
            </p:spPr>
            <p:txBody>
              <a:bodyPr/>
              <a:lstStyle/>
              <a:p>
                <a:r>
                  <a:rPr lang="ru-RU">
                    <a:noFill/>
                  </a:rPr>
                  <a:t> </a:t>
                </a:r>
              </a:p>
            </p:txBody>
          </p:sp>
        </mc:Fallback>
      </mc:AlternateContent>
      <p:sp>
        <p:nvSpPr>
          <p:cNvPr id="2" name="Номер слайда 1"/>
          <p:cNvSpPr>
            <a:spLocks noGrp="1"/>
          </p:cNvSpPr>
          <p:nvPr>
            <p:ph type="sldNum" sz="quarter" idx="11"/>
          </p:nvPr>
        </p:nvSpPr>
        <p:spPr/>
        <p:txBody>
          <a:bodyPr/>
          <a:lstStyle/>
          <a:p>
            <a:pPr>
              <a:defRPr/>
            </a:pPr>
            <a:fld id="{600509AA-641A-4254-A23D-E1AAE0F50160}" type="slidenum">
              <a:rPr lang="ru-RU" smtClean="0"/>
              <a:pPr>
                <a:defRPr/>
              </a:pPr>
              <a:t>24</a:t>
            </a:fld>
            <a:endParaRPr lang="ru-RU" dirty="0"/>
          </a:p>
        </p:txBody>
      </p:sp>
      <mc:AlternateContent xmlns:mc="http://schemas.openxmlformats.org/markup-compatibility/2006" xmlns:a14="http://schemas.microsoft.com/office/drawing/2010/main">
        <mc:Choice Requires="a14">
          <p:sp>
            <p:nvSpPr>
              <p:cNvPr id="8" name="Скругленный прямоугольник 7"/>
              <p:cNvSpPr/>
              <p:nvPr/>
            </p:nvSpPr>
            <p:spPr>
              <a:xfrm>
                <a:off x="570846" y="4186486"/>
                <a:ext cx="9135844" cy="2585789"/>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1100" b="1" dirty="0"/>
                  <a:t>затраты на приобретение материальных запасов и особо ценного движимого имущества, потребляемого (используемого) в процессе оказания </a:t>
                </a:r>
                <a:r>
                  <a:rPr lang="ru-RU" sz="1100" b="1" dirty="0" smtClean="0"/>
                  <a:t>государственной </a:t>
                </a:r>
                <a:r>
                  <a:rPr lang="ru-RU" sz="1100" b="1" dirty="0"/>
                  <a:t>услуги </a:t>
                </a:r>
                <a:r>
                  <a:rPr lang="ru-RU" sz="1100" b="1" dirty="0" smtClean="0"/>
                  <a:t>(</a:t>
                </a:r>
                <a:r>
                  <a:rPr lang="ru-RU" sz="1100" b="1" dirty="0"/>
                  <a:t>в том числе затраты на арендные платежи</a:t>
                </a:r>
                <a:r>
                  <a:rPr lang="ru-RU" sz="1100" b="1" dirty="0" smtClean="0"/>
                  <a:t>):</a:t>
                </a:r>
              </a:p>
              <a:p>
                <a14:m>
                  <m:oMath xmlns:m="http://schemas.openxmlformats.org/officeDocument/2006/math">
                    <m:sSubSup>
                      <m:sSubSupPr>
                        <m:ctrlPr>
                          <a:rPr lang="ru-RU" sz="900" i="1">
                            <a:latin typeface="Cambria Math"/>
                          </a:rPr>
                        </m:ctrlPr>
                      </m:sSubSupPr>
                      <m:e>
                        <m:r>
                          <a:rPr lang="en-US" sz="900" i="1">
                            <a:latin typeface="Cambria Math"/>
                          </a:rPr>
                          <m:t>𝑁</m:t>
                        </m:r>
                      </m:e>
                      <m:sub>
                        <m:r>
                          <a:rPr lang="ru-RU" sz="900" i="1">
                            <a:latin typeface="Cambria Math"/>
                          </a:rPr>
                          <m:t>𝑖</m:t>
                        </m:r>
                        <m:r>
                          <a:rPr lang="ru-RU" sz="900" i="1">
                            <a:latin typeface="Cambria Math"/>
                          </a:rPr>
                          <m:t>баз</m:t>
                        </m:r>
                      </m:sub>
                      <m:sup>
                        <m:r>
                          <a:rPr lang="ru-RU" sz="900" i="1">
                            <a:latin typeface="Cambria Math"/>
                          </a:rPr>
                          <m:t>МЗ</m:t>
                        </m:r>
                      </m:sup>
                    </m:sSubSup>
                    <m:r>
                      <a:rPr lang="ru-RU" sz="900" i="1">
                        <a:latin typeface="Cambria Math"/>
                      </a:rPr>
                      <m:t>=</m:t>
                    </m:r>
                    <m:nary>
                      <m:naryPr>
                        <m:chr m:val="∑"/>
                        <m:limLoc m:val="subSup"/>
                        <m:supHide m:val="on"/>
                        <m:ctrlPr>
                          <a:rPr lang="ru-RU" sz="900" i="1">
                            <a:latin typeface="Cambria Math"/>
                          </a:rPr>
                        </m:ctrlPr>
                      </m:naryPr>
                      <m:sub>
                        <m:r>
                          <a:rPr lang="en-US" sz="900" i="1">
                            <a:latin typeface="Cambria Math"/>
                          </a:rPr>
                          <m:t>𝑘</m:t>
                        </m:r>
                      </m:sub>
                      <m:sup/>
                      <m:e>
                        <m:f>
                          <m:fPr>
                            <m:ctrlPr>
                              <a:rPr lang="ru-RU" sz="900" i="1">
                                <a:latin typeface="Cambria Math"/>
                              </a:rPr>
                            </m:ctrlPr>
                          </m:fPr>
                          <m:num>
                            <m:sSubSup>
                              <m:sSubSupPr>
                                <m:ctrlPr>
                                  <a:rPr lang="ru-RU" sz="900" i="1">
                                    <a:latin typeface="Cambria Math"/>
                                  </a:rPr>
                                </m:ctrlPr>
                              </m:sSubSupPr>
                              <m:e>
                                <m:r>
                                  <a:rPr lang="ru-RU" sz="900" i="1">
                                    <a:latin typeface="Cambria Math"/>
                                  </a:rPr>
                                  <m:t>𝑛</m:t>
                                </m:r>
                              </m:e>
                              <m:sub>
                                <m:r>
                                  <a:rPr lang="ru-RU" sz="900" i="1">
                                    <a:latin typeface="Cambria Math"/>
                                  </a:rPr>
                                  <m:t>𝑖𝑘</m:t>
                                </m:r>
                              </m:sub>
                              <m:sup>
                                <m:r>
                                  <a:rPr lang="ru-RU" sz="900" i="1">
                                    <a:latin typeface="Cambria Math"/>
                                  </a:rPr>
                                  <m:t>МЗ</m:t>
                                </m:r>
                              </m:sup>
                            </m:sSubSup>
                            <m:r>
                              <a:rPr lang="ru-RU" sz="900" i="1">
                                <a:latin typeface="Cambria Math"/>
                              </a:rPr>
                              <m:t>×</m:t>
                            </m:r>
                            <m:sSubSup>
                              <m:sSubSupPr>
                                <m:ctrlPr>
                                  <a:rPr lang="ru-RU" sz="900" i="1">
                                    <a:latin typeface="Cambria Math"/>
                                  </a:rPr>
                                </m:ctrlPr>
                              </m:sSubSupPr>
                              <m:e>
                                <m:r>
                                  <a:rPr lang="en-US" sz="900" i="1">
                                    <a:latin typeface="Cambria Math"/>
                                  </a:rPr>
                                  <m:t>𝑅</m:t>
                                </m:r>
                              </m:e>
                              <m:sub>
                                <m:r>
                                  <a:rPr lang="ru-RU" sz="900" i="1">
                                    <a:latin typeface="Cambria Math"/>
                                  </a:rPr>
                                  <m:t>𝑖𝑘</m:t>
                                </m:r>
                              </m:sub>
                              <m:sup>
                                <m:r>
                                  <a:rPr lang="ru-RU" sz="900" i="1">
                                    <a:latin typeface="Cambria Math"/>
                                  </a:rPr>
                                  <m:t>МЗ</m:t>
                                </m:r>
                              </m:sup>
                            </m:sSubSup>
                          </m:num>
                          <m:den>
                            <m:sSubSup>
                              <m:sSubSupPr>
                                <m:ctrlPr>
                                  <a:rPr lang="ru-RU" sz="900" i="1">
                                    <a:latin typeface="Cambria Math"/>
                                  </a:rPr>
                                </m:ctrlPr>
                              </m:sSubSupPr>
                              <m:e>
                                <m:r>
                                  <a:rPr lang="en-US" sz="900" i="1">
                                    <a:latin typeface="Cambria Math"/>
                                  </a:rPr>
                                  <m:t>𝑇</m:t>
                                </m:r>
                              </m:e>
                              <m:sub>
                                <m:r>
                                  <a:rPr lang="en-US" sz="900" i="1">
                                    <a:latin typeface="Cambria Math"/>
                                  </a:rPr>
                                  <m:t>𝑘</m:t>
                                </m:r>
                              </m:sub>
                              <m:sup>
                                <m:r>
                                  <a:rPr lang="ru-RU" sz="900" i="1">
                                    <a:latin typeface="Cambria Math"/>
                                  </a:rPr>
                                  <m:t>МЗ</m:t>
                                </m:r>
                              </m:sup>
                            </m:sSubSup>
                          </m:den>
                        </m:f>
                      </m:e>
                    </m:nary>
                  </m:oMath>
                </a14:m>
                <a:r>
                  <a:rPr lang="ru-RU" sz="900" dirty="0"/>
                  <a:t>, где:</a:t>
                </a:r>
              </a:p>
              <a:p>
                <a:r>
                  <a:rPr lang="ru-RU" sz="900" dirty="0"/>
                  <a:t> </a:t>
                </a:r>
                <a14:m>
                  <m:oMath xmlns:m="http://schemas.openxmlformats.org/officeDocument/2006/math">
                    <m:sSubSup>
                      <m:sSubSupPr>
                        <m:ctrlPr>
                          <a:rPr lang="ru-RU" sz="900" i="1">
                            <a:latin typeface="Cambria Math"/>
                          </a:rPr>
                        </m:ctrlPr>
                      </m:sSubSupPr>
                      <m:e>
                        <m:r>
                          <a:rPr lang="ru-RU" sz="900" i="1">
                            <a:latin typeface="Cambria Math"/>
                          </a:rPr>
                          <m:t>𝑛</m:t>
                        </m:r>
                      </m:e>
                      <m:sub>
                        <m:r>
                          <a:rPr lang="ru-RU" sz="900" i="1">
                            <a:latin typeface="Cambria Math"/>
                          </a:rPr>
                          <m:t>𝑖𝑘</m:t>
                        </m:r>
                      </m:sub>
                      <m:sup>
                        <m:r>
                          <a:rPr lang="ru-RU" sz="900">
                            <a:latin typeface="Cambria Math"/>
                          </a:rPr>
                          <m:t>МЗ</m:t>
                        </m:r>
                      </m:sup>
                    </m:sSubSup>
                  </m:oMath>
                </a14:m>
                <a:r>
                  <a:rPr lang="ru-RU" sz="900" dirty="0"/>
                  <a:t> – значение натуральной нормы k-ого вида материального запаса/особо ценного движимого имущества, непосредственно используемого в процессе оказания i-ой государственной услуги;</a:t>
                </a:r>
              </a:p>
              <a:p>
                <a14:m>
                  <m:oMath xmlns:m="http://schemas.openxmlformats.org/officeDocument/2006/math">
                    <m:sSubSup>
                      <m:sSubSupPr>
                        <m:ctrlPr>
                          <a:rPr lang="ru-RU" sz="900" i="1">
                            <a:latin typeface="Cambria Math"/>
                          </a:rPr>
                        </m:ctrlPr>
                      </m:sSubSupPr>
                      <m:e>
                        <m:r>
                          <a:rPr lang="ru-RU" sz="900" i="1">
                            <a:latin typeface="Cambria Math"/>
                          </a:rPr>
                          <m:t>𝑅</m:t>
                        </m:r>
                      </m:e>
                      <m:sub>
                        <m:r>
                          <a:rPr lang="ru-RU" sz="900" i="1">
                            <a:latin typeface="Cambria Math"/>
                          </a:rPr>
                          <m:t>𝑖𝑘</m:t>
                        </m:r>
                      </m:sub>
                      <m:sup>
                        <m:r>
                          <a:rPr lang="ru-RU" sz="900">
                            <a:latin typeface="Cambria Math"/>
                          </a:rPr>
                          <m:t>МЗ</m:t>
                        </m:r>
                      </m:sup>
                    </m:sSubSup>
                  </m:oMath>
                </a14:m>
                <a:r>
                  <a:rPr lang="ru-RU" sz="900" dirty="0"/>
                  <a:t> – стоимость k-ого вида материального запаса/особо ценного движимого имущества, непосредственно используемого в процессе оказания i-ой государственной услуги в соответствующем финансовом году;</a:t>
                </a:r>
              </a:p>
              <a:p>
                <a14:m>
                  <m:oMath xmlns:m="http://schemas.openxmlformats.org/officeDocument/2006/math">
                    <m:sSubSup>
                      <m:sSubSupPr>
                        <m:ctrlPr>
                          <a:rPr lang="ru-RU" sz="900" i="1">
                            <a:latin typeface="Cambria Math"/>
                          </a:rPr>
                        </m:ctrlPr>
                      </m:sSubSupPr>
                      <m:e>
                        <m:r>
                          <a:rPr lang="ru-RU" sz="900" i="1">
                            <a:latin typeface="Cambria Math"/>
                          </a:rPr>
                          <m:t>𝑇</m:t>
                        </m:r>
                      </m:e>
                      <m:sub>
                        <m:r>
                          <a:rPr lang="ru-RU" sz="900" i="1">
                            <a:latin typeface="Cambria Math"/>
                          </a:rPr>
                          <m:t>𝑘</m:t>
                        </m:r>
                      </m:sub>
                      <m:sup>
                        <m:r>
                          <a:rPr lang="ru-RU" sz="900">
                            <a:latin typeface="Cambria Math"/>
                          </a:rPr>
                          <m:t>МЗ</m:t>
                        </m:r>
                      </m:sup>
                    </m:sSubSup>
                  </m:oMath>
                </a14:m>
                <a:r>
                  <a:rPr lang="ru-RU" sz="900" dirty="0"/>
                  <a:t> – срок полезного использования k-ого вида материального запаса/особо ценного движимого имущества.</a:t>
                </a:r>
              </a:p>
              <a:p>
                <a:r>
                  <a:rPr lang="ru-RU" sz="900" u="sng" dirty="0">
                    <a:solidFill>
                      <a:srgbClr val="FF0000"/>
                    </a:solidFill>
                  </a:rPr>
                  <a:t>При отсутствии</a:t>
                </a:r>
                <a:r>
                  <a:rPr lang="ru-RU" sz="900" dirty="0">
                    <a:solidFill>
                      <a:srgbClr val="FF0000"/>
                    </a:solidFill>
                  </a:rPr>
                  <a:t> </a:t>
                </a:r>
                <a:r>
                  <a:rPr lang="ru-RU" sz="900" dirty="0" smtClean="0"/>
                  <a:t>натуральных норм расходования материального </a:t>
                </a:r>
                <a:r>
                  <a:rPr lang="ru-RU" sz="900" dirty="0"/>
                  <a:t>запаса/особо ценного движимого имущества, утвержденных стандартами оказания </a:t>
                </a:r>
                <a:r>
                  <a:rPr lang="ru-RU" sz="900" dirty="0" smtClean="0"/>
                  <a:t>услуги, значения натуральных норм </a:t>
                </a:r>
                <a:r>
                  <a:rPr lang="ru-RU" sz="900" dirty="0"/>
                  <a:t>определяются по формуле:</a:t>
                </a:r>
              </a:p>
              <a:p>
                <a:r>
                  <a:rPr lang="ru-RU" sz="900" dirty="0"/>
                  <a:t> </a:t>
                </a:r>
                <a14:m>
                  <m:oMath xmlns:m="http://schemas.openxmlformats.org/officeDocument/2006/math">
                    <m:sSubSup>
                      <m:sSubSupPr>
                        <m:ctrlPr>
                          <a:rPr lang="ru-RU" sz="900" i="1">
                            <a:latin typeface="Cambria Math"/>
                          </a:rPr>
                        </m:ctrlPr>
                      </m:sSubSupPr>
                      <m:e>
                        <m:r>
                          <a:rPr lang="ru-RU" sz="900" i="1">
                            <a:latin typeface="Cambria Math"/>
                          </a:rPr>
                          <m:t>𝑛</m:t>
                        </m:r>
                      </m:e>
                      <m:sub>
                        <m:r>
                          <a:rPr lang="ru-RU" sz="900" i="1">
                            <a:latin typeface="Cambria Math"/>
                          </a:rPr>
                          <m:t>𝑖𝑘</m:t>
                        </m:r>
                      </m:sub>
                      <m:sup>
                        <m:r>
                          <a:rPr lang="ru-RU" sz="900" i="1">
                            <a:latin typeface="Cambria Math"/>
                          </a:rPr>
                          <m:t>МЗ</m:t>
                        </m:r>
                      </m:sup>
                    </m:sSubSup>
                    <m:r>
                      <a:rPr lang="ru-RU" sz="900" i="1">
                        <a:latin typeface="Cambria Math"/>
                      </a:rPr>
                      <m:t>= </m:t>
                    </m:r>
                    <m:f>
                      <m:fPr>
                        <m:ctrlPr>
                          <a:rPr lang="ru-RU" sz="900" i="1">
                            <a:latin typeface="Cambria Math"/>
                          </a:rPr>
                        </m:ctrlPr>
                      </m:fPr>
                      <m:num>
                        <m:sSubSup>
                          <m:sSubSupPr>
                            <m:ctrlPr>
                              <a:rPr lang="ru-RU" sz="900" i="1">
                                <a:latin typeface="Cambria Math"/>
                              </a:rPr>
                            </m:ctrlPr>
                          </m:sSubSupPr>
                          <m:e>
                            <m:r>
                              <a:rPr lang="ru-RU" sz="900" i="1">
                                <a:latin typeface="Cambria Math"/>
                              </a:rPr>
                              <m:t>𝐶</m:t>
                            </m:r>
                          </m:e>
                          <m:sub>
                            <m:r>
                              <a:rPr lang="en-US" sz="900" i="1">
                                <a:latin typeface="Cambria Math"/>
                              </a:rPr>
                              <m:t>𝑖𝑘</m:t>
                            </m:r>
                          </m:sub>
                          <m:sup>
                            <m:r>
                              <a:rPr lang="ru-RU" sz="900" i="1">
                                <a:latin typeface="Cambria Math"/>
                              </a:rPr>
                              <m:t>МЗ</m:t>
                            </m:r>
                          </m:sup>
                        </m:sSubSup>
                      </m:num>
                      <m:den>
                        <m:sSubSup>
                          <m:sSubSupPr>
                            <m:ctrlPr>
                              <a:rPr lang="ru-RU" sz="900" i="1">
                                <a:latin typeface="Cambria Math"/>
                              </a:rPr>
                            </m:ctrlPr>
                          </m:sSubSupPr>
                          <m:e>
                            <m:r>
                              <a:rPr lang="en-US" sz="900" i="1">
                                <a:latin typeface="Cambria Math"/>
                              </a:rPr>
                              <m:t>𝑄</m:t>
                            </m:r>
                          </m:e>
                          <m:sub>
                            <m:r>
                              <a:rPr lang="en-US" sz="900" i="1">
                                <a:latin typeface="Cambria Math"/>
                              </a:rPr>
                              <m:t>𝑖𝑘</m:t>
                            </m:r>
                          </m:sub>
                          <m:sup>
                            <m:r>
                              <a:rPr lang="ru-RU" sz="900" i="1">
                                <a:latin typeface="Cambria Math"/>
                              </a:rPr>
                              <m:t>МЗ</m:t>
                            </m:r>
                          </m:sup>
                        </m:sSubSup>
                      </m:den>
                    </m:f>
                  </m:oMath>
                </a14:m>
                <a:r>
                  <a:rPr lang="ru-RU" sz="900" dirty="0"/>
                  <a:t>, где:</a:t>
                </a:r>
              </a:p>
              <a:p>
                <a:r>
                  <a:rPr lang="ru-RU" sz="900" dirty="0"/>
                  <a:t> </a:t>
                </a:r>
                <a14:m>
                  <m:oMath xmlns:m="http://schemas.openxmlformats.org/officeDocument/2006/math">
                    <m:sSubSup>
                      <m:sSubSupPr>
                        <m:ctrlPr>
                          <a:rPr lang="ru-RU" sz="900" i="1">
                            <a:latin typeface="Cambria Math"/>
                          </a:rPr>
                        </m:ctrlPr>
                      </m:sSubSupPr>
                      <m:e>
                        <m:r>
                          <m:rPr>
                            <m:sty m:val="p"/>
                          </m:rPr>
                          <a:rPr lang="ru-RU" sz="900">
                            <a:latin typeface="Cambria Math"/>
                          </a:rPr>
                          <m:t>C</m:t>
                        </m:r>
                      </m:e>
                      <m:sub>
                        <m:r>
                          <m:rPr>
                            <m:sty m:val="p"/>
                          </m:rPr>
                          <a:rPr lang="ru-RU" sz="900">
                            <a:latin typeface="Cambria Math"/>
                          </a:rPr>
                          <m:t>ik</m:t>
                        </m:r>
                      </m:sub>
                      <m:sup>
                        <m:r>
                          <a:rPr lang="ru-RU" sz="900">
                            <a:latin typeface="Cambria Math"/>
                          </a:rPr>
                          <m:t>МЗ</m:t>
                        </m:r>
                      </m:sup>
                    </m:sSubSup>
                  </m:oMath>
                </a14:m>
                <a:r>
                  <a:rPr lang="ru-RU" sz="900" dirty="0"/>
                  <a:t> – фактическое количество k-ого вида материального запаса/особо ценного движимого имущества, непосредственно используемого в процессе оказания i-ой государственной </a:t>
                </a:r>
                <a:r>
                  <a:rPr lang="ru-RU" sz="900" dirty="0" smtClean="0"/>
                  <a:t>услуги</a:t>
                </a:r>
                <a:r>
                  <a:rPr lang="ru-RU" sz="900" dirty="0"/>
                  <a:t>;</a:t>
                </a:r>
              </a:p>
              <a:p>
                <a14:m>
                  <m:oMath xmlns:m="http://schemas.openxmlformats.org/officeDocument/2006/math">
                    <m:sSubSup>
                      <m:sSubSupPr>
                        <m:ctrlPr>
                          <a:rPr lang="ru-RU" sz="900" i="1">
                            <a:latin typeface="Cambria Math"/>
                          </a:rPr>
                        </m:ctrlPr>
                      </m:sSubSupPr>
                      <m:e>
                        <m:r>
                          <m:rPr>
                            <m:sty m:val="p"/>
                          </m:rPr>
                          <a:rPr lang="ru-RU" sz="900">
                            <a:latin typeface="Cambria Math"/>
                          </a:rPr>
                          <m:t>Q</m:t>
                        </m:r>
                      </m:e>
                      <m:sub>
                        <m:r>
                          <m:rPr>
                            <m:sty m:val="p"/>
                          </m:rPr>
                          <a:rPr lang="ru-RU" sz="900">
                            <a:latin typeface="Cambria Math"/>
                          </a:rPr>
                          <m:t>ik</m:t>
                        </m:r>
                      </m:sub>
                      <m:sup>
                        <m:r>
                          <a:rPr lang="ru-RU" sz="900">
                            <a:latin typeface="Cambria Math"/>
                          </a:rPr>
                          <m:t>МЗ</m:t>
                        </m:r>
                      </m:sup>
                    </m:sSubSup>
                  </m:oMath>
                </a14:m>
                <a:r>
                  <a:rPr lang="ru-RU" sz="900" dirty="0"/>
                  <a:t> – фактическое количество одновременно оказываемой i-ой государственной </a:t>
                </a:r>
                <a:r>
                  <a:rPr lang="ru-RU" sz="900" dirty="0" smtClean="0"/>
                  <a:t>услуги </a:t>
                </a:r>
                <a:r>
                  <a:rPr lang="ru-RU" sz="900" dirty="0"/>
                  <a:t>с использованием k-ого вида материального запаса/особо ценного движимого имущества</a:t>
                </a:r>
                <a:r>
                  <a:rPr lang="ru-RU" sz="900" dirty="0" smtClean="0"/>
                  <a:t>.</a:t>
                </a:r>
                <a:endParaRPr lang="ru-RU" sz="900" dirty="0"/>
              </a:p>
            </p:txBody>
          </p:sp>
        </mc:Choice>
        <mc:Fallback xmlns="">
          <p:sp>
            <p:nvSpPr>
              <p:cNvPr id="8" name="Скругленный прямоугольник 7"/>
              <p:cNvSpPr>
                <a:spLocks noRot="1" noChangeAspect="1" noMove="1" noResize="1" noEditPoints="1" noAdjustHandles="1" noChangeArrowheads="1" noChangeShapeType="1" noTextEdit="1"/>
              </p:cNvSpPr>
              <p:nvPr/>
            </p:nvSpPr>
            <p:spPr>
              <a:xfrm>
                <a:off x="570846" y="4186486"/>
                <a:ext cx="9135844" cy="2585789"/>
              </a:xfrm>
              <a:prstGeom prst="roundRect">
                <a:avLst/>
              </a:prstGeom>
              <a:blipFill rotWithShape="1">
                <a:blip r:embed="rId4"/>
                <a:stretch>
                  <a:fillRect/>
                </a:stretch>
              </a:blipFill>
            </p:spPr>
            <p:txBody>
              <a:bodyPr/>
              <a:lstStyle/>
              <a:p>
                <a:r>
                  <a:rPr lang="ru-RU">
                    <a:noFill/>
                  </a:rPr>
                  <a:t> </a:t>
                </a:r>
              </a:p>
            </p:txBody>
          </p:sp>
        </mc:Fallback>
      </mc:AlternateContent>
    </p:spTree>
    <p:extLst>
      <p:ext uri="{BB962C8B-B14F-4D97-AF65-F5344CB8AC3E}">
        <p14:creationId xmlns:p14="http://schemas.microsoft.com/office/powerpoint/2010/main" val="129615801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8" name="Соединительная линия уступом 37"/>
          <p:cNvCxnSpPr>
            <a:endCxn id="7" idx="1"/>
          </p:cNvCxnSpPr>
          <p:nvPr/>
        </p:nvCxnSpPr>
        <p:spPr>
          <a:xfrm rot="16200000" flipH="1">
            <a:off x="-356343" y="1971946"/>
            <a:ext cx="1647426" cy="206951"/>
          </a:xfrm>
          <a:prstGeom prst="bentConnector2">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4" name="Заголовок 9"/>
          <p:cNvSpPr>
            <a:spLocks noGrp="1"/>
          </p:cNvSpPr>
          <p:nvPr>
            <p:ph type="title"/>
          </p:nvPr>
        </p:nvSpPr>
        <p:spPr>
          <a:xfrm>
            <a:off x="461963" y="142430"/>
            <a:ext cx="9080500" cy="1069975"/>
          </a:xfrm>
        </p:spPr>
        <p:txBody>
          <a:bodyPr/>
          <a:lstStyle/>
          <a:p>
            <a:pPr algn="ctr">
              <a:defRPr/>
            </a:pPr>
            <a:r>
              <a:rPr lang="ru-RU" sz="1600" b="1" dirty="0" smtClean="0">
                <a:solidFill>
                  <a:srgbClr val="3E3F68"/>
                </a:solidFill>
                <a:latin typeface="Cambria" pitchFamily="18" charset="0"/>
                <a:ea typeface="+mn-ea"/>
                <a:cs typeface="Times New Roman" pitchFamily="18" charset="0"/>
              </a:rPr>
              <a:t>Базовые </a:t>
            </a:r>
            <a:r>
              <a:rPr lang="ru-RU" sz="1600" b="1" dirty="0">
                <a:solidFill>
                  <a:srgbClr val="3E3F68"/>
                </a:solidFill>
                <a:latin typeface="Cambria" pitchFamily="18" charset="0"/>
                <a:ea typeface="+mn-ea"/>
                <a:cs typeface="Times New Roman" pitchFamily="18" charset="0"/>
              </a:rPr>
              <a:t>нормативы затрат и корректирующие коэффициенты к </a:t>
            </a:r>
            <a:r>
              <a:rPr lang="ru-RU" sz="1600" b="1" dirty="0" smtClean="0">
                <a:solidFill>
                  <a:srgbClr val="3E3F68"/>
                </a:solidFill>
                <a:latin typeface="Cambria" pitchFamily="18" charset="0"/>
                <a:ea typeface="+mn-ea"/>
                <a:cs typeface="Times New Roman" pitchFamily="18" charset="0"/>
              </a:rPr>
              <a:t>ним</a:t>
            </a:r>
            <a:endParaRPr lang="ru-RU" altLang="ru-RU" sz="1600" b="1" dirty="0">
              <a:solidFill>
                <a:srgbClr val="3E3F68"/>
              </a:solidFill>
              <a:latin typeface="Cambria" pitchFamily="18" charset="0"/>
              <a:ea typeface="+mn-ea"/>
              <a:cs typeface="Times New Roman" pitchFamily="18" charset="0"/>
            </a:endParaRPr>
          </a:p>
        </p:txBody>
      </p:sp>
      <p:sp>
        <p:nvSpPr>
          <p:cNvPr id="10" name="Скругленный прямоугольник 9"/>
          <p:cNvSpPr/>
          <p:nvPr/>
        </p:nvSpPr>
        <p:spPr>
          <a:xfrm>
            <a:off x="251927" y="991037"/>
            <a:ext cx="9454763" cy="47953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ru-RU" dirty="0"/>
              <a:t>Базовый норматив затрат, </a:t>
            </a:r>
            <a:endParaRPr lang="ru-RU" dirty="0" smtClean="0"/>
          </a:p>
          <a:p>
            <a:pPr algn="ctr"/>
            <a:r>
              <a:rPr lang="ru-RU" dirty="0" smtClean="0"/>
              <a:t>непосредственно </a:t>
            </a:r>
            <a:r>
              <a:rPr lang="ru-RU" dirty="0"/>
              <a:t>связанных с оказанием i-ой государственной услуги</a:t>
            </a:r>
          </a:p>
        </p:txBody>
      </p:sp>
      <mc:AlternateContent xmlns:mc="http://schemas.openxmlformats.org/markup-compatibility/2006" xmlns:a14="http://schemas.microsoft.com/office/drawing/2010/main">
        <mc:Choice Requires="a14">
          <p:sp>
            <p:nvSpPr>
              <p:cNvPr id="7" name="Скругленный прямоугольник 6"/>
              <p:cNvSpPr/>
              <p:nvPr/>
            </p:nvSpPr>
            <p:spPr>
              <a:xfrm>
                <a:off x="570846" y="1531069"/>
                <a:ext cx="9135843" cy="2736131"/>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1100" b="1" dirty="0"/>
                  <a:t>иные затраты, непосредственно связанные с оказанием государственной </a:t>
                </a:r>
                <a:r>
                  <a:rPr lang="ru-RU" sz="1100" b="1" dirty="0" smtClean="0"/>
                  <a:t>услуги:</a:t>
                </a:r>
              </a:p>
              <a:p>
                <a14:m>
                  <m:oMath xmlns:m="http://schemas.openxmlformats.org/officeDocument/2006/math">
                    <m:sSubSup>
                      <m:sSubSupPr>
                        <m:ctrlPr>
                          <a:rPr lang="ru-RU" sz="900" i="1">
                            <a:latin typeface="Cambria Math"/>
                          </a:rPr>
                        </m:ctrlPr>
                      </m:sSubSupPr>
                      <m:e>
                        <m:r>
                          <a:rPr lang="en-US" sz="900" i="1">
                            <a:latin typeface="Cambria Math"/>
                          </a:rPr>
                          <m:t>𝑁</m:t>
                        </m:r>
                      </m:e>
                      <m:sub>
                        <m:r>
                          <a:rPr lang="ru-RU" sz="900" i="1">
                            <a:latin typeface="Cambria Math"/>
                          </a:rPr>
                          <m:t>𝑖</m:t>
                        </m:r>
                        <m:r>
                          <a:rPr lang="ru-RU" sz="900" i="1">
                            <a:latin typeface="Cambria Math"/>
                          </a:rPr>
                          <m:t>баз</m:t>
                        </m:r>
                      </m:sub>
                      <m:sup>
                        <m:r>
                          <a:rPr lang="ru-RU" sz="900" i="1">
                            <a:latin typeface="Cambria Math"/>
                          </a:rPr>
                          <m:t>ИНЗ</m:t>
                        </m:r>
                      </m:sup>
                    </m:sSubSup>
                    <m:r>
                      <a:rPr lang="ru-RU" sz="900" i="1">
                        <a:latin typeface="Cambria Math"/>
                      </a:rPr>
                      <m:t>=</m:t>
                    </m:r>
                    <m:nary>
                      <m:naryPr>
                        <m:chr m:val="∑"/>
                        <m:limLoc m:val="subSup"/>
                        <m:supHide m:val="on"/>
                        <m:ctrlPr>
                          <a:rPr lang="ru-RU" sz="900" i="1">
                            <a:latin typeface="Cambria Math"/>
                          </a:rPr>
                        </m:ctrlPr>
                      </m:naryPr>
                      <m:sub>
                        <m:r>
                          <a:rPr lang="en-US" sz="900" i="1">
                            <a:latin typeface="Cambria Math"/>
                          </a:rPr>
                          <m:t>𝑙</m:t>
                        </m:r>
                      </m:sub>
                      <m:sup/>
                      <m:e>
                        <m:f>
                          <m:fPr>
                            <m:ctrlPr>
                              <a:rPr lang="ru-RU" sz="900" i="1">
                                <a:latin typeface="Cambria Math"/>
                              </a:rPr>
                            </m:ctrlPr>
                          </m:fPr>
                          <m:num>
                            <m:sSubSup>
                              <m:sSubSupPr>
                                <m:ctrlPr>
                                  <a:rPr lang="ru-RU" sz="900" i="1">
                                    <a:latin typeface="Cambria Math"/>
                                  </a:rPr>
                                </m:ctrlPr>
                              </m:sSubSupPr>
                              <m:e>
                                <m:r>
                                  <a:rPr lang="ru-RU" sz="900" i="1">
                                    <a:latin typeface="Cambria Math"/>
                                  </a:rPr>
                                  <m:t>𝑛</m:t>
                                </m:r>
                              </m:e>
                              <m:sub>
                                <m:r>
                                  <a:rPr lang="ru-RU" sz="900" i="1">
                                    <a:latin typeface="Cambria Math"/>
                                  </a:rPr>
                                  <m:t>𝑖𝑙</m:t>
                                </m:r>
                              </m:sub>
                              <m:sup>
                                <m:r>
                                  <a:rPr lang="ru-RU" sz="900" i="1">
                                    <a:latin typeface="Cambria Math"/>
                                  </a:rPr>
                                  <m:t>ИНЗ</m:t>
                                </m:r>
                              </m:sup>
                            </m:sSubSup>
                            <m:r>
                              <a:rPr lang="ru-RU" sz="900" i="1">
                                <a:latin typeface="Cambria Math"/>
                              </a:rPr>
                              <m:t>×</m:t>
                            </m:r>
                            <m:sSubSup>
                              <m:sSubSupPr>
                                <m:ctrlPr>
                                  <a:rPr lang="ru-RU" sz="900" i="1">
                                    <a:latin typeface="Cambria Math"/>
                                  </a:rPr>
                                </m:ctrlPr>
                              </m:sSubSupPr>
                              <m:e>
                                <m:r>
                                  <a:rPr lang="en-US" sz="900" i="1">
                                    <a:latin typeface="Cambria Math"/>
                                  </a:rPr>
                                  <m:t>𝑅</m:t>
                                </m:r>
                              </m:e>
                              <m:sub>
                                <m:r>
                                  <a:rPr lang="ru-RU" sz="900" i="1">
                                    <a:latin typeface="Cambria Math"/>
                                  </a:rPr>
                                  <m:t>𝑖𝑙</m:t>
                                </m:r>
                              </m:sub>
                              <m:sup>
                                <m:r>
                                  <a:rPr lang="ru-RU" sz="900" i="1">
                                    <a:latin typeface="Cambria Math"/>
                                  </a:rPr>
                                  <m:t>ИНЗ</m:t>
                                </m:r>
                              </m:sup>
                            </m:sSubSup>
                          </m:num>
                          <m:den>
                            <m:sSubSup>
                              <m:sSubSupPr>
                                <m:ctrlPr>
                                  <a:rPr lang="ru-RU" sz="900" i="1">
                                    <a:latin typeface="Cambria Math"/>
                                  </a:rPr>
                                </m:ctrlPr>
                              </m:sSubSupPr>
                              <m:e>
                                <m:r>
                                  <a:rPr lang="en-US" sz="900" i="1">
                                    <a:latin typeface="Cambria Math"/>
                                  </a:rPr>
                                  <m:t>𝑇</m:t>
                                </m:r>
                              </m:e>
                              <m:sub>
                                <m:r>
                                  <a:rPr lang="ru-RU" sz="900" i="1">
                                    <a:latin typeface="Cambria Math"/>
                                  </a:rPr>
                                  <m:t>𝑙</m:t>
                                </m:r>
                              </m:sub>
                              <m:sup>
                                <m:r>
                                  <a:rPr lang="ru-RU" sz="900" i="1">
                                    <a:latin typeface="Cambria Math"/>
                                  </a:rPr>
                                  <m:t>ИНЗ</m:t>
                                </m:r>
                              </m:sup>
                            </m:sSubSup>
                          </m:den>
                        </m:f>
                      </m:e>
                    </m:nary>
                  </m:oMath>
                </a14:m>
                <a:r>
                  <a:rPr lang="ru-RU" sz="900" dirty="0"/>
                  <a:t>, где:</a:t>
                </a:r>
              </a:p>
              <a:p>
                <a:r>
                  <a:rPr lang="ru-RU" sz="900" dirty="0"/>
                  <a:t> </a:t>
                </a:r>
                <a14:m>
                  <m:oMath xmlns:m="http://schemas.openxmlformats.org/officeDocument/2006/math">
                    <m:sSubSup>
                      <m:sSubSupPr>
                        <m:ctrlPr>
                          <a:rPr lang="ru-RU" sz="900" i="1">
                            <a:latin typeface="Cambria Math"/>
                          </a:rPr>
                        </m:ctrlPr>
                      </m:sSubSupPr>
                      <m:e>
                        <m:r>
                          <m:rPr>
                            <m:sty m:val="p"/>
                          </m:rPr>
                          <a:rPr lang="ru-RU" sz="900">
                            <a:latin typeface="Cambria Math"/>
                          </a:rPr>
                          <m:t>n</m:t>
                        </m:r>
                      </m:e>
                      <m:sub>
                        <m:r>
                          <m:rPr>
                            <m:sty m:val="p"/>
                          </m:rPr>
                          <a:rPr lang="ru-RU" sz="900">
                            <a:latin typeface="Cambria Math"/>
                          </a:rPr>
                          <m:t>il</m:t>
                        </m:r>
                      </m:sub>
                      <m:sup>
                        <m:r>
                          <a:rPr lang="ru-RU" sz="900">
                            <a:latin typeface="Cambria Math"/>
                          </a:rPr>
                          <m:t>ИНЗ</m:t>
                        </m:r>
                      </m:sup>
                    </m:sSubSup>
                  </m:oMath>
                </a14:m>
                <a:r>
                  <a:rPr lang="ru-RU" sz="900" dirty="0"/>
                  <a:t> – значение натуральной нормы l-ого вида, непосредственно используемой в процессе оказания i-ой государственной услуги и не учтенной в затратах на оплату труда с начислениями на выплаты по оплате труда работников, непосредственно связанных с оказанием i-ой государственной услуги, и затратах на приобретение материальных запасов и особо ценного движимого имущества, потребляемых (используемых) в процессе оказания i-ой государственной услуги с учетом срока полезного использования (в том числе затраты на арендные платежи</a:t>
                </a:r>
                <a:r>
                  <a:rPr lang="ru-RU" sz="900" dirty="0" smtClean="0"/>
                  <a:t>);</a:t>
                </a:r>
                <a:endParaRPr lang="ru-RU" sz="900" dirty="0"/>
              </a:p>
              <a:p>
                <a14:m>
                  <m:oMath xmlns:m="http://schemas.openxmlformats.org/officeDocument/2006/math">
                    <m:sSubSup>
                      <m:sSubSupPr>
                        <m:ctrlPr>
                          <a:rPr lang="ru-RU" sz="900" i="1">
                            <a:latin typeface="Cambria Math"/>
                          </a:rPr>
                        </m:ctrlPr>
                      </m:sSubSupPr>
                      <m:e>
                        <m:r>
                          <m:rPr>
                            <m:sty m:val="p"/>
                          </m:rPr>
                          <a:rPr lang="ru-RU" sz="900">
                            <a:latin typeface="Cambria Math"/>
                          </a:rPr>
                          <m:t>R</m:t>
                        </m:r>
                      </m:e>
                      <m:sub>
                        <m:r>
                          <m:rPr>
                            <m:sty m:val="p"/>
                          </m:rPr>
                          <a:rPr lang="ru-RU" sz="900">
                            <a:latin typeface="Cambria Math"/>
                          </a:rPr>
                          <m:t>il</m:t>
                        </m:r>
                      </m:sub>
                      <m:sup>
                        <m:r>
                          <a:rPr lang="ru-RU" sz="900">
                            <a:latin typeface="Cambria Math"/>
                          </a:rPr>
                          <m:t>ИНЗ</m:t>
                        </m:r>
                      </m:sup>
                    </m:sSubSup>
                  </m:oMath>
                </a14:m>
                <a:r>
                  <a:rPr lang="ru-RU" sz="900" dirty="0"/>
                  <a:t> – стоимость l-ой иной натуральной нормы, непосредственно используемой в процессе оказания i-ой государственной услуги в соответствующем финансовом году;</a:t>
                </a:r>
              </a:p>
              <a:p>
                <a14:m>
                  <m:oMath xmlns:m="http://schemas.openxmlformats.org/officeDocument/2006/math">
                    <m:sSubSup>
                      <m:sSubSupPr>
                        <m:ctrlPr>
                          <a:rPr lang="ru-RU" sz="900" i="1">
                            <a:latin typeface="Cambria Math"/>
                          </a:rPr>
                        </m:ctrlPr>
                      </m:sSubSupPr>
                      <m:e>
                        <m:r>
                          <m:rPr>
                            <m:sty m:val="p"/>
                          </m:rPr>
                          <a:rPr lang="ru-RU" sz="900">
                            <a:latin typeface="Cambria Math"/>
                          </a:rPr>
                          <m:t>T</m:t>
                        </m:r>
                      </m:e>
                      <m:sub>
                        <m:r>
                          <m:rPr>
                            <m:sty m:val="p"/>
                          </m:rPr>
                          <a:rPr lang="ru-RU" sz="900">
                            <a:latin typeface="Cambria Math"/>
                          </a:rPr>
                          <m:t>l</m:t>
                        </m:r>
                      </m:sub>
                      <m:sup>
                        <m:r>
                          <a:rPr lang="ru-RU" sz="900">
                            <a:latin typeface="Cambria Math"/>
                          </a:rPr>
                          <m:t>ИНЗ</m:t>
                        </m:r>
                      </m:sup>
                    </m:sSubSup>
                  </m:oMath>
                </a14:m>
                <a:r>
                  <a:rPr lang="ru-RU" sz="900" dirty="0"/>
                  <a:t> – срок полезного использования l-ой иной натуральной нормы, непосредственно используемой в процессе оказания i-ой государственной услуги.</a:t>
                </a:r>
              </a:p>
              <a:p>
                <a:r>
                  <a:rPr lang="ru-RU" sz="900" u="sng" dirty="0">
                    <a:solidFill>
                      <a:srgbClr val="FF0000"/>
                    </a:solidFill>
                  </a:rPr>
                  <a:t>При отсутствии </a:t>
                </a:r>
                <a:r>
                  <a:rPr lang="ru-RU" sz="900" dirty="0" smtClean="0"/>
                  <a:t>значений натуральных норм </a:t>
                </a:r>
                <a:r>
                  <a:rPr lang="ru-RU" sz="900" dirty="0"/>
                  <a:t>l-ого вида</a:t>
                </a:r>
                <a:r>
                  <a:rPr lang="ru-RU" sz="900" dirty="0" smtClean="0"/>
                  <a:t>, </a:t>
                </a:r>
                <a:r>
                  <a:rPr lang="ru-RU" sz="900" dirty="0"/>
                  <a:t>утвержденных стандартами оказания </a:t>
                </a:r>
                <a:r>
                  <a:rPr lang="ru-RU" sz="900" dirty="0" smtClean="0"/>
                  <a:t>услуги, натуральные нормы определяются </a:t>
                </a:r>
                <a:r>
                  <a:rPr lang="ru-RU" sz="900" dirty="0"/>
                  <a:t>по формуле:</a:t>
                </a:r>
              </a:p>
              <a:p>
                <a:r>
                  <a:rPr lang="ru-RU" sz="900" dirty="0"/>
                  <a:t> </a:t>
                </a:r>
                <a14:m>
                  <m:oMath xmlns:m="http://schemas.openxmlformats.org/officeDocument/2006/math">
                    <m:sSubSup>
                      <m:sSubSupPr>
                        <m:ctrlPr>
                          <a:rPr lang="ru-RU" sz="900" i="1">
                            <a:latin typeface="Cambria Math"/>
                          </a:rPr>
                        </m:ctrlPr>
                      </m:sSubSupPr>
                      <m:e>
                        <m:r>
                          <a:rPr lang="ru-RU" sz="900" i="1">
                            <a:latin typeface="Cambria Math"/>
                          </a:rPr>
                          <m:t>𝑛</m:t>
                        </m:r>
                      </m:e>
                      <m:sub>
                        <m:r>
                          <a:rPr lang="ru-RU" sz="900" i="1">
                            <a:latin typeface="Cambria Math"/>
                          </a:rPr>
                          <m:t>𝑖𝑙</m:t>
                        </m:r>
                      </m:sub>
                      <m:sup>
                        <m:r>
                          <a:rPr lang="ru-RU" sz="900" i="1">
                            <a:latin typeface="Cambria Math"/>
                          </a:rPr>
                          <m:t>ИНЗ</m:t>
                        </m:r>
                      </m:sup>
                    </m:sSubSup>
                    <m:r>
                      <a:rPr lang="ru-RU" sz="900" i="1">
                        <a:latin typeface="Cambria Math"/>
                      </a:rPr>
                      <m:t>= </m:t>
                    </m:r>
                    <m:f>
                      <m:fPr>
                        <m:ctrlPr>
                          <a:rPr lang="ru-RU" sz="900" i="1">
                            <a:latin typeface="Cambria Math"/>
                          </a:rPr>
                        </m:ctrlPr>
                      </m:fPr>
                      <m:num>
                        <m:sSubSup>
                          <m:sSubSupPr>
                            <m:ctrlPr>
                              <a:rPr lang="ru-RU" sz="900" i="1">
                                <a:latin typeface="Cambria Math"/>
                              </a:rPr>
                            </m:ctrlPr>
                          </m:sSubSupPr>
                          <m:e>
                            <m:r>
                              <a:rPr lang="ru-RU" sz="900" i="1">
                                <a:latin typeface="Cambria Math"/>
                              </a:rPr>
                              <m:t>𝐶</m:t>
                            </m:r>
                          </m:e>
                          <m:sub>
                            <m:r>
                              <a:rPr lang="en-US" sz="900" i="1">
                                <a:latin typeface="Cambria Math"/>
                              </a:rPr>
                              <m:t>𝑖𝑙</m:t>
                            </m:r>
                          </m:sub>
                          <m:sup>
                            <m:r>
                              <a:rPr lang="ru-RU" sz="900" i="1">
                                <a:latin typeface="Cambria Math"/>
                              </a:rPr>
                              <m:t>ИНЗ</m:t>
                            </m:r>
                          </m:sup>
                        </m:sSubSup>
                      </m:num>
                      <m:den>
                        <m:sSubSup>
                          <m:sSubSupPr>
                            <m:ctrlPr>
                              <a:rPr lang="ru-RU" sz="900" i="1">
                                <a:latin typeface="Cambria Math"/>
                              </a:rPr>
                            </m:ctrlPr>
                          </m:sSubSupPr>
                          <m:e>
                            <m:r>
                              <a:rPr lang="en-US" sz="900" i="1">
                                <a:latin typeface="Cambria Math"/>
                              </a:rPr>
                              <m:t>𝑄</m:t>
                            </m:r>
                          </m:e>
                          <m:sub>
                            <m:r>
                              <a:rPr lang="en-US" sz="900" i="1">
                                <a:latin typeface="Cambria Math"/>
                              </a:rPr>
                              <m:t>𝑖𝑙</m:t>
                            </m:r>
                          </m:sub>
                          <m:sup>
                            <m:r>
                              <a:rPr lang="ru-RU" sz="900" i="1">
                                <a:latin typeface="Cambria Math"/>
                              </a:rPr>
                              <m:t>ИНЗ</m:t>
                            </m:r>
                          </m:sup>
                        </m:sSubSup>
                      </m:den>
                    </m:f>
                  </m:oMath>
                </a14:m>
                <a:r>
                  <a:rPr lang="ru-RU" sz="900" dirty="0"/>
                  <a:t>, где:</a:t>
                </a:r>
              </a:p>
              <a:p>
                <a:r>
                  <a:rPr lang="ru-RU" sz="900" dirty="0"/>
                  <a:t> </a:t>
                </a:r>
                <a14:m>
                  <m:oMath xmlns:m="http://schemas.openxmlformats.org/officeDocument/2006/math">
                    <m:sSubSup>
                      <m:sSubSupPr>
                        <m:ctrlPr>
                          <a:rPr lang="ru-RU" sz="900" i="1">
                            <a:latin typeface="Cambria Math"/>
                          </a:rPr>
                        </m:ctrlPr>
                      </m:sSubSupPr>
                      <m:e>
                        <m:r>
                          <a:rPr lang="ru-RU" sz="900" i="1">
                            <a:latin typeface="Cambria Math"/>
                          </a:rPr>
                          <m:t>𝐶</m:t>
                        </m:r>
                      </m:e>
                      <m:sub>
                        <m:r>
                          <a:rPr lang="ru-RU" sz="900" i="1">
                            <a:latin typeface="Cambria Math"/>
                          </a:rPr>
                          <m:t>𝑖𝑙</m:t>
                        </m:r>
                      </m:sub>
                      <m:sup>
                        <m:r>
                          <a:rPr lang="ru-RU" sz="900" i="1">
                            <a:latin typeface="Cambria Math"/>
                          </a:rPr>
                          <m:t>ИНЗ</m:t>
                        </m:r>
                      </m:sup>
                    </m:sSubSup>
                  </m:oMath>
                </a14:m>
                <a:r>
                  <a:rPr lang="ru-RU" sz="900" dirty="0"/>
                  <a:t> – фактическое количество </a:t>
                </a:r>
                <a:r>
                  <a:rPr lang="ru-RU" sz="900" dirty="0" smtClean="0"/>
                  <a:t>натуральной нормы l-ого вида, </a:t>
                </a:r>
                <a:r>
                  <a:rPr lang="ru-RU" sz="900" dirty="0"/>
                  <a:t>непосредственно используемой в процессе оказания i-ой </a:t>
                </a:r>
                <a:r>
                  <a:rPr lang="ru-RU" sz="900" dirty="0" smtClean="0"/>
                  <a:t>государственной </a:t>
                </a:r>
                <a:r>
                  <a:rPr lang="ru-RU" sz="900" dirty="0"/>
                  <a:t>услуги и не учтенной в затратах на оплату труда и затратах на материальные запасы/особо ценное движимое имущество;</a:t>
                </a:r>
              </a:p>
              <a:p>
                <a14:m>
                  <m:oMath xmlns:m="http://schemas.openxmlformats.org/officeDocument/2006/math">
                    <m:sSubSup>
                      <m:sSubSupPr>
                        <m:ctrlPr>
                          <a:rPr lang="ru-RU" sz="900" i="1">
                            <a:latin typeface="Cambria Math"/>
                          </a:rPr>
                        </m:ctrlPr>
                      </m:sSubSupPr>
                      <m:e>
                        <m:r>
                          <a:rPr lang="en-US" sz="900" i="1">
                            <a:latin typeface="Cambria Math"/>
                          </a:rPr>
                          <m:t>𝑄</m:t>
                        </m:r>
                      </m:e>
                      <m:sub>
                        <m:r>
                          <a:rPr lang="en-US" sz="900" i="1">
                            <a:latin typeface="Cambria Math"/>
                          </a:rPr>
                          <m:t>𝑖𝑙</m:t>
                        </m:r>
                      </m:sub>
                      <m:sup>
                        <m:r>
                          <a:rPr lang="ru-RU" sz="900" i="1">
                            <a:latin typeface="Cambria Math"/>
                          </a:rPr>
                          <m:t>ИНЗ</m:t>
                        </m:r>
                      </m:sup>
                    </m:sSubSup>
                    <m:r>
                      <a:rPr lang="en-US" sz="900" i="1">
                        <a:latin typeface="Cambria Math"/>
                      </a:rPr>
                      <m:t> </m:t>
                    </m:r>
                  </m:oMath>
                </a14:m>
                <a:r>
                  <a:rPr lang="ru-RU" sz="900" dirty="0"/>
                  <a:t>– фактическое количество одновременно оказываемой </a:t>
                </a:r>
                <a:r>
                  <a:rPr lang="en-US" sz="900" dirty="0" err="1"/>
                  <a:t>i</a:t>
                </a:r>
                <a:r>
                  <a:rPr lang="ru-RU" sz="900" dirty="0"/>
                  <a:t>-ой государственной </a:t>
                </a:r>
                <a:r>
                  <a:rPr lang="ru-RU" sz="900" dirty="0" smtClean="0"/>
                  <a:t>услуги </a:t>
                </a:r>
                <a:r>
                  <a:rPr lang="ru-RU" sz="900" dirty="0"/>
                  <a:t>с использованием l-ой натуральной нормы, не учтенной в затратах на оплату труда и затратах на материальные запасы/особо ценное движимое имущество</a:t>
                </a:r>
                <a:r>
                  <a:rPr lang="ru-RU" sz="900" dirty="0" smtClean="0"/>
                  <a:t>.</a:t>
                </a:r>
                <a:endParaRPr lang="ru-RU" sz="900" dirty="0"/>
              </a:p>
            </p:txBody>
          </p:sp>
        </mc:Choice>
        <mc:Fallback xmlns="">
          <p:sp>
            <p:nvSpPr>
              <p:cNvPr id="7" name="Скругленный прямоугольник 6"/>
              <p:cNvSpPr>
                <a:spLocks noRot="1" noChangeAspect="1" noMove="1" noResize="1" noEditPoints="1" noAdjustHandles="1" noChangeArrowheads="1" noChangeShapeType="1" noTextEdit="1"/>
              </p:cNvSpPr>
              <p:nvPr/>
            </p:nvSpPr>
            <p:spPr>
              <a:xfrm>
                <a:off x="570846" y="1531069"/>
                <a:ext cx="9135843" cy="2736131"/>
              </a:xfrm>
              <a:prstGeom prst="roundRect">
                <a:avLst/>
              </a:prstGeom>
              <a:blipFill rotWithShape="1">
                <a:blip r:embed="rId3"/>
                <a:stretch>
                  <a:fillRect/>
                </a:stretch>
              </a:blipFill>
            </p:spPr>
            <p:txBody>
              <a:bodyPr/>
              <a:lstStyle/>
              <a:p>
                <a:r>
                  <a:rPr lang="ru-RU">
                    <a:noFill/>
                  </a:rPr>
                  <a:t> </a:t>
                </a:r>
              </a:p>
            </p:txBody>
          </p:sp>
        </mc:Fallback>
      </mc:AlternateContent>
      <p:sp>
        <p:nvSpPr>
          <p:cNvPr id="2" name="Номер слайда 1"/>
          <p:cNvSpPr>
            <a:spLocks noGrp="1"/>
          </p:cNvSpPr>
          <p:nvPr>
            <p:ph type="sldNum" sz="quarter" idx="11"/>
          </p:nvPr>
        </p:nvSpPr>
        <p:spPr/>
        <p:txBody>
          <a:bodyPr/>
          <a:lstStyle/>
          <a:p>
            <a:pPr>
              <a:defRPr/>
            </a:pPr>
            <a:fld id="{600509AA-641A-4254-A23D-E1AAE0F50160}" type="slidenum">
              <a:rPr lang="ru-RU" smtClean="0"/>
              <a:pPr>
                <a:defRPr/>
              </a:pPr>
              <a:t>25</a:t>
            </a:fld>
            <a:endParaRPr lang="ru-RU" dirty="0"/>
          </a:p>
        </p:txBody>
      </p:sp>
    </p:spTree>
    <p:extLst>
      <p:ext uri="{BB962C8B-B14F-4D97-AF65-F5344CB8AC3E}">
        <p14:creationId xmlns:p14="http://schemas.microsoft.com/office/powerpoint/2010/main" val="188429763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8" name="Соединительная линия уступом 37"/>
          <p:cNvCxnSpPr>
            <a:endCxn id="7" idx="1"/>
          </p:cNvCxnSpPr>
          <p:nvPr/>
        </p:nvCxnSpPr>
        <p:spPr>
          <a:xfrm rot="16200000" flipH="1">
            <a:off x="-227262" y="1842865"/>
            <a:ext cx="1389264" cy="206951"/>
          </a:xfrm>
          <a:prstGeom prst="bentConnector2">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4" name="Заголовок 9"/>
          <p:cNvSpPr>
            <a:spLocks noGrp="1"/>
          </p:cNvSpPr>
          <p:nvPr>
            <p:ph type="title"/>
          </p:nvPr>
        </p:nvSpPr>
        <p:spPr>
          <a:xfrm>
            <a:off x="461963" y="142430"/>
            <a:ext cx="9080500" cy="1069975"/>
          </a:xfrm>
        </p:spPr>
        <p:txBody>
          <a:bodyPr/>
          <a:lstStyle/>
          <a:p>
            <a:pPr algn="ctr">
              <a:defRPr/>
            </a:pPr>
            <a:r>
              <a:rPr lang="ru-RU" sz="1600" b="1" dirty="0" smtClean="0">
                <a:solidFill>
                  <a:srgbClr val="3E3F68"/>
                </a:solidFill>
                <a:latin typeface="Cambria" pitchFamily="18" charset="0"/>
                <a:ea typeface="+mn-ea"/>
                <a:cs typeface="Times New Roman" pitchFamily="18" charset="0"/>
              </a:rPr>
              <a:t>Базовые </a:t>
            </a:r>
            <a:r>
              <a:rPr lang="ru-RU" sz="1600" b="1" dirty="0">
                <a:solidFill>
                  <a:srgbClr val="3E3F68"/>
                </a:solidFill>
                <a:latin typeface="Cambria" pitchFamily="18" charset="0"/>
                <a:ea typeface="+mn-ea"/>
                <a:cs typeface="Times New Roman" pitchFamily="18" charset="0"/>
              </a:rPr>
              <a:t>нормативы затрат и корректирующие коэффициенты к </a:t>
            </a:r>
            <a:r>
              <a:rPr lang="ru-RU" sz="1600" b="1" dirty="0" smtClean="0">
                <a:solidFill>
                  <a:srgbClr val="3E3F68"/>
                </a:solidFill>
                <a:latin typeface="Cambria" pitchFamily="18" charset="0"/>
                <a:ea typeface="+mn-ea"/>
                <a:cs typeface="Times New Roman" pitchFamily="18" charset="0"/>
              </a:rPr>
              <a:t>ним</a:t>
            </a:r>
            <a:endParaRPr lang="ru-RU" altLang="ru-RU" sz="1600" b="1" dirty="0">
              <a:solidFill>
                <a:srgbClr val="3E3F68"/>
              </a:solidFill>
              <a:latin typeface="Cambria" pitchFamily="18" charset="0"/>
              <a:ea typeface="+mn-ea"/>
              <a:cs typeface="Times New Roman" pitchFamily="18" charset="0"/>
            </a:endParaRPr>
          </a:p>
        </p:txBody>
      </p:sp>
      <p:sp>
        <p:nvSpPr>
          <p:cNvPr id="10" name="Скругленный прямоугольник 9"/>
          <p:cNvSpPr/>
          <p:nvPr/>
        </p:nvSpPr>
        <p:spPr>
          <a:xfrm>
            <a:off x="251927" y="991037"/>
            <a:ext cx="9454763" cy="47953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ru-RU" dirty="0"/>
              <a:t>Базовый норматив затрат </a:t>
            </a:r>
            <a:endParaRPr lang="ru-RU" dirty="0" smtClean="0"/>
          </a:p>
          <a:p>
            <a:pPr algn="ctr"/>
            <a:r>
              <a:rPr lang="ru-RU" dirty="0" smtClean="0"/>
              <a:t>на </a:t>
            </a:r>
            <a:r>
              <a:rPr lang="ru-RU" dirty="0"/>
              <a:t>общехозяйственные нужды на оказание i-ой государственной услуги</a:t>
            </a:r>
          </a:p>
        </p:txBody>
      </p:sp>
      <mc:AlternateContent xmlns:mc="http://schemas.openxmlformats.org/markup-compatibility/2006" xmlns:a14="http://schemas.microsoft.com/office/drawing/2010/main">
        <mc:Choice Requires="a14">
          <p:sp>
            <p:nvSpPr>
              <p:cNvPr id="7" name="Скругленный прямоугольник 6"/>
              <p:cNvSpPr/>
              <p:nvPr/>
            </p:nvSpPr>
            <p:spPr>
              <a:xfrm>
                <a:off x="570846" y="1531070"/>
                <a:ext cx="9135843" cy="221980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1100" b="1" dirty="0"/>
                  <a:t>затраты на коммунальные </a:t>
                </a:r>
                <a:r>
                  <a:rPr lang="ru-RU" sz="1100" b="1" dirty="0" smtClean="0"/>
                  <a:t>услуги:</a:t>
                </a:r>
              </a:p>
              <a:p>
                <a14:m>
                  <m:oMath xmlns:m="http://schemas.openxmlformats.org/officeDocument/2006/math">
                    <m:sSubSup>
                      <m:sSubSupPr>
                        <m:ctrlPr>
                          <a:rPr lang="ru-RU" sz="900" i="1">
                            <a:latin typeface="Cambria Math"/>
                          </a:rPr>
                        </m:ctrlPr>
                      </m:sSubSupPr>
                      <m:e>
                        <m:r>
                          <a:rPr lang="en-US" sz="900" i="1">
                            <a:latin typeface="Cambria Math"/>
                          </a:rPr>
                          <m:t>𝑁</m:t>
                        </m:r>
                      </m:e>
                      <m:sub>
                        <m:r>
                          <a:rPr lang="ru-RU" sz="900" i="1">
                            <a:latin typeface="Cambria Math"/>
                          </a:rPr>
                          <m:t>𝑖</m:t>
                        </m:r>
                        <m:r>
                          <a:rPr lang="ru-RU" sz="900" i="1">
                            <a:latin typeface="Cambria Math"/>
                          </a:rPr>
                          <m:t>баз</m:t>
                        </m:r>
                      </m:sub>
                      <m:sup>
                        <m:r>
                          <a:rPr lang="ru-RU" sz="900" i="1">
                            <a:latin typeface="Cambria Math"/>
                          </a:rPr>
                          <m:t>КУ</m:t>
                        </m:r>
                      </m:sup>
                    </m:sSubSup>
                    <m:r>
                      <a:rPr lang="ru-RU" sz="900" i="1">
                        <a:latin typeface="Cambria Math"/>
                      </a:rPr>
                      <m:t>=</m:t>
                    </m:r>
                    <m:nary>
                      <m:naryPr>
                        <m:chr m:val="∑"/>
                        <m:limLoc m:val="subSup"/>
                        <m:supHide m:val="on"/>
                        <m:ctrlPr>
                          <a:rPr lang="ru-RU" sz="900" i="1">
                            <a:latin typeface="Cambria Math"/>
                          </a:rPr>
                        </m:ctrlPr>
                      </m:naryPr>
                      <m:sub>
                        <m:r>
                          <a:rPr lang="ru-RU" sz="900" i="1">
                            <a:latin typeface="Cambria Math"/>
                          </a:rPr>
                          <m:t>𝑤</m:t>
                        </m:r>
                      </m:sub>
                      <m:sup/>
                      <m:e>
                        <m:sSubSup>
                          <m:sSubSupPr>
                            <m:ctrlPr>
                              <a:rPr lang="ru-RU" sz="900" i="1">
                                <a:latin typeface="Cambria Math"/>
                              </a:rPr>
                            </m:ctrlPr>
                          </m:sSubSupPr>
                          <m:e>
                            <m:r>
                              <a:rPr lang="ru-RU" sz="900" i="1">
                                <a:latin typeface="Cambria Math"/>
                              </a:rPr>
                              <m:t>𝑛</m:t>
                            </m:r>
                          </m:e>
                          <m:sub>
                            <m:r>
                              <a:rPr lang="ru-RU" sz="900" i="1">
                                <a:latin typeface="Cambria Math"/>
                              </a:rPr>
                              <m:t>𝑖𝑤</m:t>
                            </m:r>
                          </m:sub>
                          <m:sup>
                            <m:r>
                              <a:rPr lang="ru-RU" sz="900" i="1">
                                <a:latin typeface="Cambria Math"/>
                              </a:rPr>
                              <m:t>КУ</m:t>
                            </m:r>
                          </m:sup>
                        </m:sSubSup>
                        <m:r>
                          <a:rPr lang="ru-RU" sz="900" i="1">
                            <a:latin typeface="Cambria Math"/>
                          </a:rPr>
                          <m:t>×</m:t>
                        </m:r>
                        <m:sSubSup>
                          <m:sSubSupPr>
                            <m:ctrlPr>
                              <a:rPr lang="ru-RU" sz="900" i="1">
                                <a:latin typeface="Cambria Math"/>
                              </a:rPr>
                            </m:ctrlPr>
                          </m:sSubSupPr>
                          <m:e>
                            <m:r>
                              <a:rPr lang="en-US" sz="900" i="1">
                                <a:latin typeface="Cambria Math"/>
                              </a:rPr>
                              <m:t>𝑅</m:t>
                            </m:r>
                          </m:e>
                          <m:sub>
                            <m:r>
                              <a:rPr lang="ru-RU" sz="900" i="1">
                                <a:latin typeface="Cambria Math"/>
                              </a:rPr>
                              <m:t>𝑖𝑤</m:t>
                            </m:r>
                          </m:sub>
                          <m:sup>
                            <m:r>
                              <a:rPr lang="ru-RU" sz="900" i="1">
                                <a:latin typeface="Cambria Math"/>
                              </a:rPr>
                              <m:t>КУ</m:t>
                            </m:r>
                          </m:sup>
                        </m:sSubSup>
                      </m:e>
                    </m:nary>
                  </m:oMath>
                </a14:m>
                <a:r>
                  <a:rPr lang="ru-RU" sz="900" dirty="0"/>
                  <a:t>, где:</a:t>
                </a:r>
              </a:p>
              <a:p>
                <a:r>
                  <a:rPr lang="ru-RU" sz="900" dirty="0"/>
                  <a:t> </a:t>
                </a:r>
                <a14:m>
                  <m:oMath xmlns:m="http://schemas.openxmlformats.org/officeDocument/2006/math">
                    <m:sSubSup>
                      <m:sSubSupPr>
                        <m:ctrlPr>
                          <a:rPr lang="ru-RU" sz="900" i="1">
                            <a:latin typeface="Cambria Math"/>
                          </a:rPr>
                        </m:ctrlPr>
                      </m:sSubSupPr>
                      <m:e>
                        <m:r>
                          <a:rPr lang="ru-RU" sz="900" i="1">
                            <a:latin typeface="Cambria Math"/>
                          </a:rPr>
                          <m:t>𝑛</m:t>
                        </m:r>
                      </m:e>
                      <m:sub>
                        <m:r>
                          <a:rPr lang="ru-RU" sz="900" i="1">
                            <a:latin typeface="Cambria Math"/>
                          </a:rPr>
                          <m:t>𝑖𝑤</m:t>
                        </m:r>
                      </m:sub>
                      <m:sup>
                        <m:r>
                          <a:rPr lang="ru-RU" sz="900" i="1">
                            <a:latin typeface="Cambria Math"/>
                          </a:rPr>
                          <m:t>КУ</m:t>
                        </m:r>
                      </m:sup>
                    </m:sSubSup>
                  </m:oMath>
                </a14:m>
                <a:r>
                  <a:rPr lang="ru-RU" sz="900" dirty="0"/>
                  <a:t> – значение натуральной нормы потребления (расхода) </a:t>
                </a:r>
                <a:r>
                  <a:rPr lang="en-US" sz="900" dirty="0"/>
                  <a:t>w</a:t>
                </a:r>
                <a:r>
                  <a:rPr lang="ru-RU" sz="900" dirty="0"/>
                  <a:t>-ой коммунальной услуги, учитываемая при расчете базового норматива затрат на общехозяйственные нужды на оказание i-ой государственной услуги (далее – натуральная норма потребления (расхода) коммунальной услуги);</a:t>
                </a:r>
              </a:p>
              <a:p>
                <a14:m>
                  <m:oMath xmlns:m="http://schemas.openxmlformats.org/officeDocument/2006/math">
                    <m:sSubSup>
                      <m:sSubSupPr>
                        <m:ctrlPr>
                          <a:rPr lang="ru-RU" sz="900" i="1">
                            <a:latin typeface="Cambria Math"/>
                          </a:rPr>
                        </m:ctrlPr>
                      </m:sSubSupPr>
                      <m:e>
                        <m:r>
                          <a:rPr lang="en-US" sz="900" i="1">
                            <a:latin typeface="Cambria Math"/>
                          </a:rPr>
                          <m:t>𝑅</m:t>
                        </m:r>
                      </m:e>
                      <m:sub>
                        <m:r>
                          <a:rPr lang="ru-RU" sz="900" i="1">
                            <a:latin typeface="Cambria Math"/>
                          </a:rPr>
                          <m:t>𝑖𝑤</m:t>
                        </m:r>
                      </m:sub>
                      <m:sup>
                        <m:r>
                          <a:rPr lang="ru-RU" sz="900" i="1">
                            <a:latin typeface="Cambria Math"/>
                          </a:rPr>
                          <m:t>КУ</m:t>
                        </m:r>
                      </m:sup>
                    </m:sSubSup>
                  </m:oMath>
                </a14:m>
                <a:r>
                  <a:rPr lang="ru-RU" sz="900" dirty="0"/>
                  <a:t> – стоимость (цена, тариф) </a:t>
                </a:r>
                <a:r>
                  <a:rPr lang="en-US" sz="900" dirty="0"/>
                  <a:t>w</a:t>
                </a:r>
                <a:r>
                  <a:rPr lang="ru-RU" sz="900" dirty="0"/>
                  <a:t>-ой коммунальной услуги, учитываемой при расчете базового норматива затрат на общехозяйственные нужды на оказание i-ой государственной услуги в соответствующем финансовом году</a:t>
                </a:r>
                <a:r>
                  <a:rPr lang="ru-RU" sz="900" dirty="0" smtClean="0"/>
                  <a:t>.</a:t>
                </a:r>
              </a:p>
              <a:p>
                <a:r>
                  <a:rPr lang="ru-RU" sz="900" u="sng" dirty="0">
                    <a:solidFill>
                      <a:srgbClr val="FF0000"/>
                    </a:solidFill>
                  </a:rPr>
                  <a:t>В составе </a:t>
                </a:r>
                <a:r>
                  <a:rPr lang="ru-RU" sz="900" dirty="0"/>
                  <a:t>затрат на коммунальные услуги для i-ой государственной услуги учитываются следующие натуральные нормы потребления (расхода) коммунальных </a:t>
                </a:r>
                <a:r>
                  <a:rPr lang="ru-RU" sz="900" dirty="0" smtClean="0"/>
                  <a:t>услуг в соответствии со значениями натуральных норм, в </a:t>
                </a:r>
                <a:r>
                  <a:rPr lang="ru-RU" sz="900" dirty="0"/>
                  <a:t>том числе:</a:t>
                </a:r>
              </a:p>
              <a:p>
                <a:r>
                  <a:rPr lang="ru-RU" sz="900" dirty="0"/>
                  <a:t>-  газа и иного вида топлива;</a:t>
                </a:r>
              </a:p>
              <a:p>
                <a:r>
                  <a:rPr lang="ru-RU" sz="900" dirty="0"/>
                  <a:t>-  электроэнергии;</a:t>
                </a:r>
              </a:p>
              <a:p>
                <a:r>
                  <a:rPr lang="ru-RU" sz="900" dirty="0"/>
                  <a:t>-  </a:t>
                </a:r>
                <a:r>
                  <a:rPr lang="ru-RU" sz="900" dirty="0" err="1"/>
                  <a:t>теплоэнергии</a:t>
                </a:r>
                <a:r>
                  <a:rPr lang="ru-RU" sz="900" dirty="0"/>
                  <a:t> на отопление зданий, помещений и сооружений;</a:t>
                </a:r>
              </a:p>
              <a:p>
                <a:r>
                  <a:rPr lang="ru-RU" sz="900" dirty="0"/>
                  <a:t>-  горячей воды;</a:t>
                </a:r>
              </a:p>
              <a:p>
                <a:r>
                  <a:rPr lang="ru-RU" sz="900" dirty="0"/>
                  <a:t>-  холодного водоснабжения;</a:t>
                </a:r>
              </a:p>
              <a:p>
                <a:r>
                  <a:rPr lang="ru-RU" sz="900" dirty="0"/>
                  <a:t>-  водоотведения;</a:t>
                </a:r>
              </a:p>
              <a:p>
                <a:r>
                  <a:rPr lang="ru-RU" sz="900" dirty="0"/>
                  <a:t>-  других видов коммунальных услуг</a:t>
                </a:r>
                <a:r>
                  <a:rPr lang="ru-RU" sz="900" dirty="0" smtClean="0"/>
                  <a:t>.</a:t>
                </a:r>
                <a:endParaRPr lang="ru-RU" sz="900" dirty="0"/>
              </a:p>
            </p:txBody>
          </p:sp>
        </mc:Choice>
        <mc:Fallback xmlns="">
          <p:sp>
            <p:nvSpPr>
              <p:cNvPr id="7" name="Скругленный прямоугольник 6"/>
              <p:cNvSpPr>
                <a:spLocks noRot="1" noChangeAspect="1" noMove="1" noResize="1" noEditPoints="1" noAdjustHandles="1" noChangeArrowheads="1" noChangeShapeType="1" noTextEdit="1"/>
              </p:cNvSpPr>
              <p:nvPr/>
            </p:nvSpPr>
            <p:spPr>
              <a:xfrm>
                <a:off x="570846" y="1531070"/>
                <a:ext cx="9135843" cy="2219806"/>
              </a:xfrm>
              <a:prstGeom prst="roundRect">
                <a:avLst/>
              </a:prstGeom>
              <a:blipFill rotWithShape="1">
                <a:blip r:embed="rId3"/>
                <a:stretch>
                  <a:fillRect/>
                </a:stretch>
              </a:blipFill>
            </p:spPr>
            <p:txBody>
              <a:bodyPr/>
              <a:lstStyle/>
              <a:p>
                <a:r>
                  <a:rPr lang="ru-RU">
                    <a:noFill/>
                  </a:rPr>
                  <a:t> </a:t>
                </a:r>
              </a:p>
            </p:txBody>
          </p:sp>
        </mc:Fallback>
      </mc:AlternateContent>
      <p:sp>
        <p:nvSpPr>
          <p:cNvPr id="2" name="Номер слайда 1"/>
          <p:cNvSpPr>
            <a:spLocks noGrp="1"/>
          </p:cNvSpPr>
          <p:nvPr>
            <p:ph type="sldNum" sz="quarter" idx="11"/>
          </p:nvPr>
        </p:nvSpPr>
        <p:spPr/>
        <p:txBody>
          <a:bodyPr/>
          <a:lstStyle/>
          <a:p>
            <a:pPr>
              <a:defRPr/>
            </a:pPr>
            <a:fld id="{600509AA-641A-4254-A23D-E1AAE0F50160}" type="slidenum">
              <a:rPr lang="ru-RU" smtClean="0"/>
              <a:pPr>
                <a:defRPr/>
              </a:pPr>
              <a:t>26</a:t>
            </a:fld>
            <a:endParaRPr lang="ru-RU" dirty="0"/>
          </a:p>
        </p:txBody>
      </p:sp>
      <mc:AlternateContent xmlns:mc="http://schemas.openxmlformats.org/markup-compatibility/2006" xmlns:a14="http://schemas.microsoft.com/office/drawing/2010/main">
        <mc:Choice Requires="a14">
          <p:sp>
            <p:nvSpPr>
              <p:cNvPr id="12" name="Скругленный прямоугольник 11"/>
              <p:cNvSpPr/>
              <p:nvPr/>
            </p:nvSpPr>
            <p:spPr>
              <a:xfrm>
                <a:off x="528606" y="3853005"/>
                <a:ext cx="9178084" cy="2900219"/>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1100" b="1" dirty="0"/>
                  <a:t>затраты на содержание объектов недвижимого имущества (в том числе затраты на арендные платежи</a:t>
                </a:r>
                <a:r>
                  <a:rPr lang="ru-RU" sz="1100" b="1" dirty="0" smtClean="0"/>
                  <a:t>):</a:t>
                </a:r>
              </a:p>
              <a:p>
                <a14:m>
                  <m:oMath xmlns:m="http://schemas.openxmlformats.org/officeDocument/2006/math">
                    <m:sSubSup>
                      <m:sSubSupPr>
                        <m:ctrlPr>
                          <a:rPr lang="ru-RU" sz="900" i="1">
                            <a:latin typeface="Cambria Math"/>
                          </a:rPr>
                        </m:ctrlPr>
                      </m:sSubSupPr>
                      <m:e>
                        <m:r>
                          <a:rPr lang="en-US" sz="900" i="1">
                            <a:latin typeface="Cambria Math"/>
                          </a:rPr>
                          <m:t>𝑁</m:t>
                        </m:r>
                      </m:e>
                      <m:sub>
                        <m:r>
                          <a:rPr lang="ru-RU" sz="900" i="1">
                            <a:latin typeface="Cambria Math"/>
                          </a:rPr>
                          <m:t>𝑖</m:t>
                        </m:r>
                        <m:r>
                          <a:rPr lang="ru-RU" sz="900" i="1">
                            <a:latin typeface="Cambria Math"/>
                          </a:rPr>
                          <m:t>баз</m:t>
                        </m:r>
                      </m:sub>
                      <m:sup>
                        <m:r>
                          <a:rPr lang="ru-RU" sz="900" i="1">
                            <a:latin typeface="Cambria Math"/>
                          </a:rPr>
                          <m:t>СНИ</m:t>
                        </m:r>
                      </m:sup>
                    </m:sSubSup>
                    <m:r>
                      <a:rPr lang="ru-RU" sz="900" i="1">
                        <a:latin typeface="Cambria Math"/>
                      </a:rPr>
                      <m:t>=</m:t>
                    </m:r>
                    <m:nary>
                      <m:naryPr>
                        <m:chr m:val="∑"/>
                        <m:limLoc m:val="subSup"/>
                        <m:supHide m:val="on"/>
                        <m:ctrlPr>
                          <a:rPr lang="ru-RU" sz="900" i="1">
                            <a:latin typeface="Cambria Math"/>
                          </a:rPr>
                        </m:ctrlPr>
                      </m:naryPr>
                      <m:sub>
                        <m:r>
                          <a:rPr lang="en-US" sz="900" i="1">
                            <a:latin typeface="Cambria Math"/>
                          </a:rPr>
                          <m:t>𝑚</m:t>
                        </m:r>
                      </m:sub>
                      <m:sup/>
                      <m:e>
                        <m:sSubSup>
                          <m:sSubSupPr>
                            <m:ctrlPr>
                              <a:rPr lang="ru-RU" sz="900" i="1">
                                <a:latin typeface="Cambria Math"/>
                              </a:rPr>
                            </m:ctrlPr>
                          </m:sSubSupPr>
                          <m:e>
                            <m:r>
                              <a:rPr lang="ru-RU" sz="900" i="1">
                                <a:latin typeface="Cambria Math"/>
                              </a:rPr>
                              <m:t>𝑛</m:t>
                            </m:r>
                          </m:e>
                          <m:sub>
                            <m:r>
                              <a:rPr lang="ru-RU" sz="900" i="1">
                                <a:latin typeface="Cambria Math"/>
                              </a:rPr>
                              <m:t>𝑖𝑚</m:t>
                            </m:r>
                          </m:sub>
                          <m:sup>
                            <m:r>
                              <a:rPr lang="ru-RU" sz="900" i="1">
                                <a:latin typeface="Cambria Math"/>
                              </a:rPr>
                              <m:t>СНИ</m:t>
                            </m:r>
                          </m:sup>
                        </m:sSubSup>
                        <m:r>
                          <a:rPr lang="ru-RU" sz="900" i="1">
                            <a:latin typeface="Cambria Math"/>
                          </a:rPr>
                          <m:t>×</m:t>
                        </m:r>
                        <m:sSubSup>
                          <m:sSubSupPr>
                            <m:ctrlPr>
                              <a:rPr lang="ru-RU" sz="900" i="1">
                                <a:latin typeface="Cambria Math"/>
                              </a:rPr>
                            </m:ctrlPr>
                          </m:sSubSupPr>
                          <m:e>
                            <m:r>
                              <a:rPr lang="en-US" sz="900" i="1">
                                <a:latin typeface="Cambria Math"/>
                              </a:rPr>
                              <m:t>𝑅</m:t>
                            </m:r>
                          </m:e>
                          <m:sub>
                            <m:r>
                              <a:rPr lang="ru-RU" sz="900" i="1">
                                <a:latin typeface="Cambria Math"/>
                              </a:rPr>
                              <m:t>𝑖𝑚</m:t>
                            </m:r>
                          </m:sub>
                          <m:sup>
                            <m:r>
                              <a:rPr lang="ru-RU" sz="900" i="1">
                                <a:latin typeface="Cambria Math"/>
                              </a:rPr>
                              <m:t>СНИ</m:t>
                            </m:r>
                          </m:sup>
                        </m:sSubSup>
                      </m:e>
                    </m:nary>
                  </m:oMath>
                </a14:m>
                <a:r>
                  <a:rPr lang="ru-RU" sz="900" dirty="0"/>
                  <a:t>, где:</a:t>
                </a:r>
              </a:p>
              <a:p>
                <a:r>
                  <a:rPr lang="ru-RU" sz="900" dirty="0"/>
                  <a:t> </a:t>
                </a:r>
                <a14:m>
                  <m:oMath xmlns:m="http://schemas.openxmlformats.org/officeDocument/2006/math">
                    <m:sSubSup>
                      <m:sSubSupPr>
                        <m:ctrlPr>
                          <a:rPr lang="ru-RU" sz="900" i="1">
                            <a:latin typeface="Cambria Math"/>
                          </a:rPr>
                        </m:ctrlPr>
                      </m:sSubSupPr>
                      <m:e>
                        <m:r>
                          <a:rPr lang="ru-RU" sz="900" i="1">
                            <a:latin typeface="Cambria Math"/>
                          </a:rPr>
                          <m:t>𝑛</m:t>
                        </m:r>
                      </m:e>
                      <m:sub>
                        <m:r>
                          <a:rPr lang="ru-RU" sz="900" i="1">
                            <a:latin typeface="Cambria Math"/>
                          </a:rPr>
                          <m:t>𝑖𝑚</m:t>
                        </m:r>
                      </m:sub>
                      <m:sup>
                        <m:r>
                          <a:rPr lang="ru-RU" sz="900" i="1">
                            <a:latin typeface="Cambria Math"/>
                          </a:rPr>
                          <m:t>СНИ</m:t>
                        </m:r>
                      </m:sup>
                    </m:sSubSup>
                  </m:oMath>
                </a14:m>
                <a:r>
                  <a:rPr lang="ru-RU" sz="900" dirty="0"/>
                  <a:t> – значение натуральной нормы потребления </a:t>
                </a:r>
                <a:r>
                  <a:rPr lang="en-US" sz="900" dirty="0"/>
                  <a:t>m</a:t>
                </a:r>
                <a:r>
                  <a:rPr lang="ru-RU" sz="900" dirty="0"/>
                  <a:t>-ого вида работ/услуг по содержанию объектов недвижимого имущества, учитываемая при расчете базового норматива затрат на общехозяйственные нужды на оказание i-ой государственной </a:t>
                </a:r>
                <a:r>
                  <a:rPr lang="ru-RU" sz="900" dirty="0" smtClean="0"/>
                  <a:t>услуги;</a:t>
                </a:r>
                <a:endParaRPr lang="ru-RU" sz="900" dirty="0"/>
              </a:p>
              <a:p>
                <a14:m>
                  <m:oMath xmlns:m="http://schemas.openxmlformats.org/officeDocument/2006/math">
                    <m:sSubSup>
                      <m:sSubSupPr>
                        <m:ctrlPr>
                          <a:rPr lang="ru-RU" sz="900" i="1">
                            <a:latin typeface="Cambria Math"/>
                          </a:rPr>
                        </m:ctrlPr>
                      </m:sSubSupPr>
                      <m:e>
                        <m:r>
                          <a:rPr lang="en-US" sz="900" i="1">
                            <a:latin typeface="Cambria Math"/>
                          </a:rPr>
                          <m:t>𝑅</m:t>
                        </m:r>
                      </m:e>
                      <m:sub>
                        <m:r>
                          <a:rPr lang="ru-RU" sz="900" i="1">
                            <a:latin typeface="Cambria Math"/>
                          </a:rPr>
                          <m:t>𝑖𝑚</m:t>
                        </m:r>
                      </m:sub>
                      <m:sup>
                        <m:r>
                          <a:rPr lang="ru-RU" sz="900" i="1">
                            <a:latin typeface="Cambria Math"/>
                          </a:rPr>
                          <m:t>СНИ</m:t>
                        </m:r>
                      </m:sup>
                    </m:sSubSup>
                  </m:oMath>
                </a14:m>
                <a:r>
                  <a:rPr lang="ru-RU" sz="900" dirty="0"/>
                  <a:t> – стоимость (цена, тариф) </a:t>
                </a:r>
                <a:r>
                  <a:rPr lang="en-US" sz="900" dirty="0"/>
                  <a:t>m</a:t>
                </a:r>
                <a:r>
                  <a:rPr lang="ru-RU" sz="900" dirty="0"/>
                  <a:t>-ого вида работ/услуг по содержанию объектов недвижимого имущества, учитываемого при расчете базового норматива затрат на общехозяйственные нужды на оказание i-ой государственной услуги в соответствующем финансовом году.</a:t>
                </a:r>
              </a:p>
              <a:p>
                <a:r>
                  <a:rPr lang="ru-RU" sz="900" u="sng" dirty="0">
                    <a:solidFill>
                      <a:srgbClr val="FF0000"/>
                    </a:solidFill>
                  </a:rPr>
                  <a:t>В составе </a:t>
                </a:r>
                <a:r>
                  <a:rPr lang="ru-RU" sz="900" dirty="0"/>
                  <a:t>затрат на содержание объектов недвижимого имущества, необходимого для выполнения государственного задания (в том числе затраты на арендные платежи), учитываются следующие натуральные нормы потребления вида работ/услуг по содержанию объектов недвижимого </a:t>
                </a:r>
                <a:r>
                  <a:rPr lang="ru-RU" sz="900" dirty="0" smtClean="0"/>
                  <a:t>имущества в соответствии со значениями натуральных норм, </a:t>
                </a:r>
                <a:r>
                  <a:rPr lang="ru-RU" sz="900" dirty="0"/>
                  <a:t>в том числе:</a:t>
                </a:r>
              </a:p>
              <a:p>
                <a:r>
                  <a:rPr lang="ru-RU" sz="900" dirty="0"/>
                  <a:t>-  на техническое обслуживание и регламентно-профилактический ремонт систем охранно-тревожной сигнализации;</a:t>
                </a:r>
              </a:p>
              <a:p>
                <a:r>
                  <a:rPr lang="ru-RU" sz="900" dirty="0"/>
                  <a:t>-  на проведение текущего ремонта</a:t>
                </a:r>
                <a:r>
                  <a:rPr lang="ru-RU" sz="900" dirty="0" smtClean="0"/>
                  <a:t>; -</a:t>
                </a:r>
                <a:r>
                  <a:rPr lang="ru-RU" sz="900" dirty="0"/>
                  <a:t>  на содержание прилегающей территории</a:t>
                </a:r>
                <a:r>
                  <a:rPr lang="ru-RU" sz="900" dirty="0" smtClean="0"/>
                  <a:t>; -</a:t>
                </a:r>
                <a:r>
                  <a:rPr lang="ru-RU" sz="900" dirty="0"/>
                  <a:t>  на обслуживание и уборку помещения</a:t>
                </a:r>
                <a:r>
                  <a:rPr lang="ru-RU" sz="900" dirty="0" smtClean="0"/>
                  <a:t>; -</a:t>
                </a:r>
                <a:r>
                  <a:rPr lang="ru-RU" sz="900" dirty="0"/>
                  <a:t>  на вывоз твердых бытовых отходов;</a:t>
                </a:r>
              </a:p>
              <a:p>
                <a:r>
                  <a:rPr lang="ru-RU" sz="900" dirty="0"/>
                  <a:t>-  на техническое обслуживание и регламентно-профилактический ремонт лифтов;</a:t>
                </a:r>
              </a:p>
              <a:p>
                <a:r>
                  <a:rPr lang="ru-RU" sz="900" dirty="0"/>
                  <a:t>-  на техническое обслуживание и регламентно-профилактический ремонт водонапорной насосной станции хозяйственно-питьевого и противопожарного водоснабжения;</a:t>
                </a:r>
              </a:p>
              <a:p>
                <a:r>
                  <a:rPr lang="ru-RU" sz="900" dirty="0"/>
                  <a:t>-  на техническое обслуживание и регламентно-профилактический ремонт водонапорной насосной станции пожаротушения;</a:t>
                </a:r>
              </a:p>
              <a:p>
                <a:r>
                  <a:rPr lang="ru-RU" sz="900" dirty="0"/>
                  <a:t>-  на техническое обслуживание и регламентно-профилактический ремонт отопительной системы, в том числе на подготовку отопительной системы к зимнему сезону, индивидуального теплового пункта;</a:t>
                </a:r>
              </a:p>
              <a:p>
                <a:r>
                  <a:rPr lang="ru-RU" sz="900" dirty="0"/>
                  <a:t>-  на техническое обслуживание и регламентно-профилактический ремонт электрооборудования (электроподстанций, трансформаторных подстанций, </a:t>
                </a:r>
                <a:r>
                  <a:rPr lang="ru-RU" sz="900" dirty="0" err="1"/>
                  <a:t>электрощитовых</a:t>
                </a:r>
                <a:r>
                  <a:rPr lang="ru-RU" sz="900" dirty="0"/>
                  <a:t>) административного здания (помещения);</a:t>
                </a:r>
              </a:p>
              <a:p>
                <a:r>
                  <a:rPr lang="ru-RU" sz="900" dirty="0"/>
                  <a:t>-  на другие виды работ/услуг по содержанию объектов недвижимого имущества</a:t>
                </a:r>
                <a:r>
                  <a:rPr lang="ru-RU" sz="900" dirty="0" smtClean="0"/>
                  <a:t>.</a:t>
                </a:r>
                <a:endParaRPr lang="ru-RU" sz="900" dirty="0"/>
              </a:p>
            </p:txBody>
          </p:sp>
        </mc:Choice>
        <mc:Fallback xmlns="">
          <p:sp>
            <p:nvSpPr>
              <p:cNvPr id="12" name="Скругленный прямоугольник 11"/>
              <p:cNvSpPr>
                <a:spLocks noRot="1" noChangeAspect="1" noMove="1" noResize="1" noEditPoints="1" noAdjustHandles="1" noChangeArrowheads="1" noChangeShapeType="1" noTextEdit="1"/>
              </p:cNvSpPr>
              <p:nvPr/>
            </p:nvSpPr>
            <p:spPr>
              <a:xfrm>
                <a:off x="528606" y="3853005"/>
                <a:ext cx="9178084" cy="2900219"/>
              </a:xfrm>
              <a:prstGeom prst="roundRect">
                <a:avLst/>
              </a:prstGeom>
              <a:blipFill rotWithShape="1">
                <a:blip r:embed="rId4"/>
                <a:stretch>
                  <a:fillRect/>
                </a:stretch>
              </a:blipFill>
            </p:spPr>
            <p:txBody>
              <a:bodyPr/>
              <a:lstStyle/>
              <a:p>
                <a:r>
                  <a:rPr lang="ru-RU">
                    <a:noFill/>
                  </a:rPr>
                  <a:t> </a:t>
                </a:r>
              </a:p>
            </p:txBody>
          </p:sp>
        </mc:Fallback>
      </mc:AlternateContent>
      <p:cxnSp>
        <p:nvCxnSpPr>
          <p:cNvPr id="24" name="Соединительная линия уступом 23"/>
          <p:cNvCxnSpPr>
            <a:endCxn id="12" idx="1"/>
          </p:cNvCxnSpPr>
          <p:nvPr/>
        </p:nvCxnSpPr>
        <p:spPr>
          <a:xfrm rot="16200000" flipH="1">
            <a:off x="-1439774" y="3334735"/>
            <a:ext cx="3772048" cy="164711"/>
          </a:xfrm>
          <a:prstGeom prst="bentConnector2">
            <a:avLst/>
          </a:prstGeom>
          <a:ln w="28575">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2731713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Соединительная линия уступом 23"/>
          <p:cNvCxnSpPr>
            <a:endCxn id="12" idx="1"/>
          </p:cNvCxnSpPr>
          <p:nvPr/>
        </p:nvCxnSpPr>
        <p:spPr>
          <a:xfrm rot="16200000" flipH="1">
            <a:off x="-1619835" y="3326365"/>
            <a:ext cx="4136308" cy="164712"/>
          </a:xfrm>
          <a:prstGeom prst="bentConnector2">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38" name="Соединительная линия уступом 37"/>
          <p:cNvCxnSpPr>
            <a:endCxn id="7" idx="1"/>
          </p:cNvCxnSpPr>
          <p:nvPr/>
        </p:nvCxnSpPr>
        <p:spPr>
          <a:xfrm rot="16200000" flipH="1">
            <a:off x="-334912" y="1950514"/>
            <a:ext cx="1604564" cy="206952"/>
          </a:xfrm>
          <a:prstGeom prst="bentConnector2">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4" name="Заголовок 9"/>
          <p:cNvSpPr>
            <a:spLocks noGrp="1"/>
          </p:cNvSpPr>
          <p:nvPr>
            <p:ph type="title"/>
          </p:nvPr>
        </p:nvSpPr>
        <p:spPr>
          <a:xfrm>
            <a:off x="461963" y="142430"/>
            <a:ext cx="9080500" cy="1069975"/>
          </a:xfrm>
        </p:spPr>
        <p:txBody>
          <a:bodyPr/>
          <a:lstStyle/>
          <a:p>
            <a:pPr algn="ctr">
              <a:defRPr/>
            </a:pPr>
            <a:r>
              <a:rPr lang="ru-RU" sz="1600" b="1" dirty="0" smtClean="0">
                <a:solidFill>
                  <a:srgbClr val="3E3F68"/>
                </a:solidFill>
                <a:latin typeface="Cambria" pitchFamily="18" charset="0"/>
                <a:ea typeface="+mn-ea"/>
                <a:cs typeface="Times New Roman" pitchFamily="18" charset="0"/>
              </a:rPr>
              <a:t>Базовые </a:t>
            </a:r>
            <a:r>
              <a:rPr lang="ru-RU" sz="1600" b="1" dirty="0">
                <a:solidFill>
                  <a:srgbClr val="3E3F68"/>
                </a:solidFill>
                <a:latin typeface="Cambria" pitchFamily="18" charset="0"/>
                <a:ea typeface="+mn-ea"/>
                <a:cs typeface="Times New Roman" pitchFamily="18" charset="0"/>
              </a:rPr>
              <a:t>нормативы затрат и корректирующие коэффициенты к </a:t>
            </a:r>
            <a:r>
              <a:rPr lang="ru-RU" sz="1600" b="1" dirty="0" smtClean="0">
                <a:solidFill>
                  <a:srgbClr val="3E3F68"/>
                </a:solidFill>
                <a:latin typeface="Cambria" pitchFamily="18" charset="0"/>
                <a:ea typeface="+mn-ea"/>
                <a:cs typeface="Times New Roman" pitchFamily="18" charset="0"/>
              </a:rPr>
              <a:t>ним</a:t>
            </a:r>
            <a:endParaRPr lang="ru-RU" altLang="ru-RU" sz="1600" b="1" dirty="0">
              <a:solidFill>
                <a:srgbClr val="3E3F68"/>
              </a:solidFill>
              <a:latin typeface="Cambria" pitchFamily="18" charset="0"/>
              <a:ea typeface="+mn-ea"/>
              <a:cs typeface="Times New Roman" pitchFamily="18" charset="0"/>
            </a:endParaRPr>
          </a:p>
        </p:txBody>
      </p:sp>
      <p:sp>
        <p:nvSpPr>
          <p:cNvPr id="10" name="Скругленный прямоугольник 9"/>
          <p:cNvSpPr/>
          <p:nvPr/>
        </p:nvSpPr>
        <p:spPr>
          <a:xfrm>
            <a:off x="251927" y="991037"/>
            <a:ext cx="9454763" cy="47953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ru-RU" dirty="0"/>
              <a:t>Базовый норматив затрат </a:t>
            </a:r>
            <a:endParaRPr lang="ru-RU" dirty="0" smtClean="0"/>
          </a:p>
          <a:p>
            <a:pPr algn="ctr"/>
            <a:r>
              <a:rPr lang="ru-RU" dirty="0" smtClean="0"/>
              <a:t>на </a:t>
            </a:r>
            <a:r>
              <a:rPr lang="ru-RU" dirty="0"/>
              <a:t>общехозяйственные нужды на оказание i-ой государственной услуги</a:t>
            </a:r>
          </a:p>
        </p:txBody>
      </p:sp>
      <mc:AlternateContent xmlns:mc="http://schemas.openxmlformats.org/markup-compatibility/2006" xmlns:a14="http://schemas.microsoft.com/office/drawing/2010/main">
        <mc:Choice Requires="a14">
          <p:sp>
            <p:nvSpPr>
              <p:cNvPr id="7" name="Скругленный прямоугольник 6"/>
              <p:cNvSpPr/>
              <p:nvPr/>
            </p:nvSpPr>
            <p:spPr>
              <a:xfrm>
                <a:off x="570846" y="1531069"/>
                <a:ext cx="9135843" cy="265040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1100" b="1" dirty="0"/>
                  <a:t>затраты на содержание объектов особо ценного движимого имущества (в том числе затраты на арендные платежи</a:t>
                </a:r>
                <a:r>
                  <a:rPr lang="ru-RU" sz="1100" b="1" dirty="0" smtClean="0"/>
                  <a:t>):</a:t>
                </a:r>
              </a:p>
              <a:p>
                <a14:m>
                  <m:oMath xmlns:m="http://schemas.openxmlformats.org/officeDocument/2006/math">
                    <m:sSubSup>
                      <m:sSubSupPr>
                        <m:ctrlPr>
                          <a:rPr lang="ru-RU" sz="900" i="1">
                            <a:latin typeface="Cambria Math"/>
                          </a:rPr>
                        </m:ctrlPr>
                      </m:sSubSupPr>
                      <m:e>
                        <m:r>
                          <a:rPr lang="en-US" sz="900" i="1">
                            <a:latin typeface="Cambria Math"/>
                          </a:rPr>
                          <m:t>𝑁</m:t>
                        </m:r>
                      </m:e>
                      <m:sub>
                        <m:r>
                          <a:rPr lang="ru-RU" sz="900" i="1">
                            <a:latin typeface="Cambria Math"/>
                          </a:rPr>
                          <m:t>𝑖</m:t>
                        </m:r>
                        <m:r>
                          <a:rPr lang="ru-RU" sz="900" i="1">
                            <a:latin typeface="Cambria Math"/>
                          </a:rPr>
                          <m:t>баз</m:t>
                        </m:r>
                      </m:sub>
                      <m:sup>
                        <m:r>
                          <a:rPr lang="ru-RU" sz="900" i="1">
                            <a:latin typeface="Cambria Math"/>
                          </a:rPr>
                          <m:t>СОЦДИ</m:t>
                        </m:r>
                      </m:sup>
                    </m:sSubSup>
                    <m:r>
                      <a:rPr lang="ru-RU" sz="900" i="1">
                        <a:latin typeface="Cambria Math"/>
                      </a:rPr>
                      <m:t>=</m:t>
                    </m:r>
                    <m:nary>
                      <m:naryPr>
                        <m:chr m:val="∑"/>
                        <m:limLoc m:val="subSup"/>
                        <m:supHide m:val="on"/>
                        <m:ctrlPr>
                          <a:rPr lang="ru-RU" sz="900" i="1">
                            <a:latin typeface="Cambria Math"/>
                          </a:rPr>
                        </m:ctrlPr>
                      </m:naryPr>
                      <m:sub>
                        <m:r>
                          <a:rPr lang="en-US" sz="900" i="1">
                            <a:latin typeface="Cambria Math"/>
                          </a:rPr>
                          <m:t>𝑛</m:t>
                        </m:r>
                      </m:sub>
                      <m:sup/>
                      <m:e>
                        <m:sSubSup>
                          <m:sSubSupPr>
                            <m:ctrlPr>
                              <a:rPr lang="ru-RU" sz="900" i="1">
                                <a:latin typeface="Cambria Math"/>
                              </a:rPr>
                            </m:ctrlPr>
                          </m:sSubSupPr>
                          <m:e>
                            <m:r>
                              <a:rPr lang="ru-RU" sz="900" i="1">
                                <a:latin typeface="Cambria Math"/>
                              </a:rPr>
                              <m:t>𝑛</m:t>
                            </m:r>
                          </m:e>
                          <m:sub>
                            <m:r>
                              <a:rPr lang="ru-RU" sz="900" i="1">
                                <a:latin typeface="Cambria Math"/>
                              </a:rPr>
                              <m:t>𝑖𝑛</m:t>
                            </m:r>
                          </m:sub>
                          <m:sup>
                            <m:r>
                              <a:rPr lang="ru-RU" sz="900" i="1">
                                <a:latin typeface="Cambria Math"/>
                              </a:rPr>
                              <m:t>СОЦДИ</m:t>
                            </m:r>
                          </m:sup>
                        </m:sSubSup>
                        <m:r>
                          <a:rPr lang="ru-RU" sz="900" i="1">
                            <a:latin typeface="Cambria Math"/>
                          </a:rPr>
                          <m:t>×</m:t>
                        </m:r>
                        <m:sSubSup>
                          <m:sSubSupPr>
                            <m:ctrlPr>
                              <a:rPr lang="ru-RU" sz="900" i="1">
                                <a:latin typeface="Cambria Math"/>
                              </a:rPr>
                            </m:ctrlPr>
                          </m:sSubSupPr>
                          <m:e>
                            <m:r>
                              <a:rPr lang="en-US" sz="900" i="1">
                                <a:latin typeface="Cambria Math"/>
                              </a:rPr>
                              <m:t>𝑅</m:t>
                            </m:r>
                          </m:e>
                          <m:sub>
                            <m:r>
                              <a:rPr lang="ru-RU" sz="900" i="1">
                                <a:latin typeface="Cambria Math"/>
                              </a:rPr>
                              <m:t>𝑖𝑛</m:t>
                            </m:r>
                          </m:sub>
                          <m:sup>
                            <m:r>
                              <a:rPr lang="ru-RU" sz="900" i="1">
                                <a:latin typeface="Cambria Math"/>
                              </a:rPr>
                              <m:t>СОЦДИ</m:t>
                            </m:r>
                          </m:sup>
                        </m:sSubSup>
                      </m:e>
                    </m:nary>
                  </m:oMath>
                </a14:m>
                <a:r>
                  <a:rPr lang="ru-RU" sz="900" dirty="0"/>
                  <a:t> , где:</a:t>
                </a:r>
              </a:p>
              <a:p>
                <a:r>
                  <a:rPr lang="ru-RU" sz="900" dirty="0"/>
                  <a:t> </a:t>
                </a:r>
                <a14:m>
                  <m:oMath xmlns:m="http://schemas.openxmlformats.org/officeDocument/2006/math">
                    <m:sSubSup>
                      <m:sSubSupPr>
                        <m:ctrlPr>
                          <a:rPr lang="ru-RU" sz="900" i="1">
                            <a:latin typeface="Cambria Math"/>
                          </a:rPr>
                        </m:ctrlPr>
                      </m:sSubSupPr>
                      <m:e>
                        <m:r>
                          <a:rPr lang="ru-RU" sz="900" i="1">
                            <a:latin typeface="Cambria Math"/>
                          </a:rPr>
                          <m:t>𝑛</m:t>
                        </m:r>
                      </m:e>
                      <m:sub>
                        <m:r>
                          <a:rPr lang="ru-RU" sz="900" i="1">
                            <a:latin typeface="Cambria Math"/>
                          </a:rPr>
                          <m:t>𝑖𝑛</m:t>
                        </m:r>
                      </m:sub>
                      <m:sup>
                        <m:r>
                          <a:rPr lang="ru-RU" sz="900" i="1">
                            <a:latin typeface="Cambria Math"/>
                          </a:rPr>
                          <m:t>СОЦДИ</m:t>
                        </m:r>
                      </m:sup>
                    </m:sSubSup>
                  </m:oMath>
                </a14:m>
                <a:r>
                  <a:rPr lang="ru-RU" sz="900" dirty="0"/>
                  <a:t> – значение натуральной нормы потребления </a:t>
                </a:r>
                <a:r>
                  <a:rPr lang="en-US" sz="900" dirty="0"/>
                  <a:t>n</a:t>
                </a:r>
                <a:r>
                  <a:rPr lang="ru-RU" sz="900" dirty="0"/>
                  <a:t>-ого вида работ/услуг по содержанию объектов особо ценного движимого имущества, учитываемая при расчете базового норматива затрат на общехозяйственные нужды на оказание i-ой государственной </a:t>
                </a:r>
                <a:r>
                  <a:rPr lang="ru-RU" sz="900" dirty="0" smtClean="0"/>
                  <a:t>услуги;</a:t>
                </a:r>
                <a:endParaRPr lang="ru-RU" sz="900" dirty="0"/>
              </a:p>
              <a:p>
                <a14:m>
                  <m:oMath xmlns:m="http://schemas.openxmlformats.org/officeDocument/2006/math">
                    <m:sSubSup>
                      <m:sSubSupPr>
                        <m:ctrlPr>
                          <a:rPr lang="ru-RU" sz="900" i="1">
                            <a:latin typeface="Cambria Math"/>
                          </a:rPr>
                        </m:ctrlPr>
                      </m:sSubSupPr>
                      <m:e>
                        <m:r>
                          <a:rPr lang="en-US" sz="900" i="1">
                            <a:latin typeface="Cambria Math"/>
                          </a:rPr>
                          <m:t>𝑅</m:t>
                        </m:r>
                      </m:e>
                      <m:sub>
                        <m:r>
                          <a:rPr lang="ru-RU" sz="900" i="1">
                            <a:latin typeface="Cambria Math"/>
                          </a:rPr>
                          <m:t>𝑖𝑛</m:t>
                        </m:r>
                      </m:sub>
                      <m:sup>
                        <m:r>
                          <a:rPr lang="ru-RU" sz="900" i="1">
                            <a:latin typeface="Cambria Math"/>
                          </a:rPr>
                          <m:t>СОЦДИ</m:t>
                        </m:r>
                      </m:sup>
                    </m:sSubSup>
                  </m:oMath>
                </a14:m>
                <a:r>
                  <a:rPr lang="ru-RU" sz="900" dirty="0"/>
                  <a:t> – стоимость (цена, тариф) </a:t>
                </a:r>
                <a:r>
                  <a:rPr lang="en-US" sz="900" dirty="0"/>
                  <a:t>n</a:t>
                </a:r>
                <a:r>
                  <a:rPr lang="ru-RU" sz="900" dirty="0"/>
                  <a:t>-ого вида работ/услуг по содержанию объектов особо ценного движимого имущества, учитываемого при расчете базового норматива затрат на общехозяйственные нужды на оказание i-ой государственной услуги в соответствующем финансовом году.</a:t>
                </a:r>
              </a:p>
              <a:p>
                <a:r>
                  <a:rPr lang="ru-RU" sz="900" u="sng" dirty="0" smtClean="0">
                    <a:solidFill>
                      <a:srgbClr val="FF0000"/>
                    </a:solidFill>
                  </a:rPr>
                  <a:t>В </a:t>
                </a:r>
                <a:r>
                  <a:rPr lang="ru-RU" sz="900" u="sng" dirty="0">
                    <a:solidFill>
                      <a:srgbClr val="FF0000"/>
                    </a:solidFill>
                  </a:rPr>
                  <a:t>составе </a:t>
                </a:r>
                <a:r>
                  <a:rPr lang="ru-RU" sz="900" dirty="0"/>
                  <a:t>затрат на содержание объектов особо ценного движимого имущества, необходимого для выполнения государственного задания учитываются следующие натуральные нормы потребления вида работ/услуг по содержанию объектов особо ценного движимого имущества в соответствии со значениями натуральных норм</a:t>
                </a:r>
                <a:r>
                  <a:rPr lang="ru-RU" sz="900" dirty="0" smtClean="0"/>
                  <a:t>, </a:t>
                </a:r>
                <a:r>
                  <a:rPr lang="ru-RU" sz="900" dirty="0"/>
                  <a:t>в том числе:</a:t>
                </a:r>
              </a:p>
              <a:p>
                <a:r>
                  <a:rPr lang="ru-RU" sz="900" dirty="0"/>
                  <a:t>-  на техническое обслуживание и ремонт транспортных средств;</a:t>
                </a:r>
              </a:p>
              <a:p>
                <a:r>
                  <a:rPr lang="ru-RU" sz="900" dirty="0"/>
                  <a:t>-  на техническое обслуживание и регламентно-профилактический ремонт дизельных генераторных установок;</a:t>
                </a:r>
              </a:p>
              <a:p>
                <a:r>
                  <a:rPr lang="ru-RU" sz="900" dirty="0"/>
                  <a:t>-  на техническое обслуживание и регламентно-профилактический ремонт системы газового пожаротушения и систем пожарной сигнализации;</a:t>
                </a:r>
              </a:p>
              <a:p>
                <a:r>
                  <a:rPr lang="ru-RU" sz="900" dirty="0"/>
                  <a:t>-  на техническое обслуживание и регламентно-профилактический ремонт систем кондиционирования и вентиляции;</a:t>
                </a:r>
              </a:p>
              <a:p>
                <a:r>
                  <a:rPr lang="ru-RU" sz="900" dirty="0"/>
                  <a:t>-  на техническое обслуживание и регламентно-профилактический ремонт систем контроля и управления доступом;</a:t>
                </a:r>
              </a:p>
              <a:p>
                <a:r>
                  <a:rPr lang="ru-RU" sz="900" dirty="0"/>
                  <a:t>-  на техническое обслуживание и регламентно-профилактический ремонт систем автоматического диспетчерского управления;</a:t>
                </a:r>
              </a:p>
              <a:p>
                <a:r>
                  <a:rPr lang="ru-RU" sz="900" dirty="0"/>
                  <a:t>-  на техническое обслуживание и регламентно-профилактический ремонт систем видеонаблюдения;</a:t>
                </a:r>
              </a:p>
              <a:p>
                <a:r>
                  <a:rPr lang="ru-RU" sz="900" dirty="0"/>
                  <a:t>-  на другие виды работ/услуг по содержанию объектов особо ценного движимого имущества</a:t>
                </a:r>
                <a:r>
                  <a:rPr lang="ru-RU" sz="900" dirty="0" smtClean="0"/>
                  <a:t>.</a:t>
                </a:r>
                <a:endParaRPr lang="ru-RU" sz="900" dirty="0"/>
              </a:p>
            </p:txBody>
          </p:sp>
        </mc:Choice>
        <mc:Fallback xmlns="">
          <p:sp>
            <p:nvSpPr>
              <p:cNvPr id="7" name="Скругленный прямоугольник 6"/>
              <p:cNvSpPr>
                <a:spLocks noRot="1" noChangeAspect="1" noMove="1" noResize="1" noEditPoints="1" noAdjustHandles="1" noChangeArrowheads="1" noChangeShapeType="1" noTextEdit="1"/>
              </p:cNvSpPr>
              <p:nvPr/>
            </p:nvSpPr>
            <p:spPr>
              <a:xfrm>
                <a:off x="570846" y="1531069"/>
                <a:ext cx="9135843" cy="2650406"/>
              </a:xfrm>
              <a:prstGeom prst="roundRect">
                <a:avLst/>
              </a:prstGeom>
              <a:blipFill rotWithShape="1">
                <a:blip r:embed="rId3"/>
                <a:stretch>
                  <a:fillRect/>
                </a:stretch>
              </a:blipFill>
            </p:spPr>
            <p:txBody>
              <a:bodyPr/>
              <a:lstStyle/>
              <a:p>
                <a:r>
                  <a:rPr lang="ru-RU">
                    <a:noFill/>
                  </a:rPr>
                  <a:t> </a:t>
                </a:r>
              </a:p>
            </p:txBody>
          </p:sp>
        </mc:Fallback>
      </mc:AlternateContent>
      <p:sp>
        <p:nvSpPr>
          <p:cNvPr id="2" name="Номер слайда 1"/>
          <p:cNvSpPr>
            <a:spLocks noGrp="1"/>
          </p:cNvSpPr>
          <p:nvPr>
            <p:ph type="sldNum" sz="quarter" idx="11"/>
          </p:nvPr>
        </p:nvSpPr>
        <p:spPr/>
        <p:txBody>
          <a:bodyPr/>
          <a:lstStyle/>
          <a:p>
            <a:pPr>
              <a:defRPr/>
            </a:pPr>
            <a:fld id="{600509AA-641A-4254-A23D-E1AAE0F50160}" type="slidenum">
              <a:rPr lang="ru-RU" smtClean="0"/>
              <a:pPr>
                <a:defRPr/>
              </a:pPr>
              <a:t>27</a:t>
            </a:fld>
            <a:endParaRPr lang="ru-RU" dirty="0"/>
          </a:p>
        </p:txBody>
      </p:sp>
      <mc:AlternateContent xmlns:mc="http://schemas.openxmlformats.org/markup-compatibility/2006" xmlns:a14="http://schemas.microsoft.com/office/drawing/2010/main">
        <mc:Choice Requires="a14">
          <p:sp>
            <p:nvSpPr>
              <p:cNvPr id="12" name="Скругленный прямоугольник 11"/>
              <p:cNvSpPr/>
              <p:nvPr/>
            </p:nvSpPr>
            <p:spPr>
              <a:xfrm>
                <a:off x="530675" y="4391025"/>
                <a:ext cx="9176014" cy="2171699"/>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1100" b="1" dirty="0"/>
                  <a:t>затраты на приобретение услуг </a:t>
                </a:r>
                <a:r>
                  <a:rPr lang="ru-RU" sz="1100" b="1" dirty="0" smtClean="0"/>
                  <a:t>связи</a:t>
                </a:r>
                <a:r>
                  <a:rPr lang="ru-RU" sz="900" b="1" dirty="0" smtClean="0"/>
                  <a:t>:</a:t>
                </a:r>
              </a:p>
              <a:p>
                <a14:m>
                  <m:oMath xmlns:m="http://schemas.openxmlformats.org/officeDocument/2006/math">
                    <m:sSubSup>
                      <m:sSubSupPr>
                        <m:ctrlPr>
                          <a:rPr lang="ru-RU" sz="900" i="1">
                            <a:latin typeface="Cambria Math"/>
                          </a:rPr>
                        </m:ctrlPr>
                      </m:sSubSupPr>
                      <m:e>
                        <m:r>
                          <a:rPr lang="en-US" sz="900" i="1">
                            <a:latin typeface="Cambria Math"/>
                          </a:rPr>
                          <m:t>𝑁</m:t>
                        </m:r>
                      </m:e>
                      <m:sub>
                        <m:r>
                          <a:rPr lang="ru-RU" sz="900" i="1">
                            <a:latin typeface="Cambria Math"/>
                          </a:rPr>
                          <m:t>𝑖</m:t>
                        </m:r>
                        <m:r>
                          <a:rPr lang="ru-RU" sz="900" i="1">
                            <a:latin typeface="Cambria Math"/>
                          </a:rPr>
                          <m:t>баз</m:t>
                        </m:r>
                      </m:sub>
                      <m:sup>
                        <m:r>
                          <a:rPr lang="ru-RU" sz="900" i="1">
                            <a:latin typeface="Cambria Math"/>
                          </a:rPr>
                          <m:t>УС</m:t>
                        </m:r>
                      </m:sup>
                    </m:sSubSup>
                    <m:r>
                      <a:rPr lang="ru-RU" sz="900" i="1">
                        <a:latin typeface="Cambria Math"/>
                      </a:rPr>
                      <m:t>=</m:t>
                    </m:r>
                    <m:nary>
                      <m:naryPr>
                        <m:chr m:val="∑"/>
                        <m:limLoc m:val="subSup"/>
                        <m:supHide m:val="on"/>
                        <m:ctrlPr>
                          <a:rPr lang="ru-RU" sz="900" i="1">
                            <a:latin typeface="Cambria Math"/>
                          </a:rPr>
                        </m:ctrlPr>
                      </m:naryPr>
                      <m:sub>
                        <m:r>
                          <a:rPr lang="en-US" sz="900" i="1">
                            <a:latin typeface="Cambria Math"/>
                          </a:rPr>
                          <m:t>𝑝</m:t>
                        </m:r>
                      </m:sub>
                      <m:sup/>
                      <m:e>
                        <m:sSubSup>
                          <m:sSubSupPr>
                            <m:ctrlPr>
                              <a:rPr lang="ru-RU" sz="900" i="1">
                                <a:latin typeface="Cambria Math"/>
                              </a:rPr>
                            </m:ctrlPr>
                          </m:sSubSupPr>
                          <m:e>
                            <m:r>
                              <a:rPr lang="ru-RU" sz="900" i="1">
                                <a:latin typeface="Cambria Math"/>
                              </a:rPr>
                              <m:t>𝑛</m:t>
                            </m:r>
                          </m:e>
                          <m:sub>
                            <m:r>
                              <a:rPr lang="ru-RU" sz="900" i="1">
                                <a:latin typeface="Cambria Math"/>
                              </a:rPr>
                              <m:t>𝑖𝑝</m:t>
                            </m:r>
                          </m:sub>
                          <m:sup>
                            <m:r>
                              <a:rPr lang="ru-RU" sz="900" i="1">
                                <a:latin typeface="Cambria Math"/>
                              </a:rPr>
                              <m:t>УС</m:t>
                            </m:r>
                          </m:sup>
                        </m:sSubSup>
                        <m:r>
                          <a:rPr lang="ru-RU" sz="900" i="1">
                            <a:latin typeface="Cambria Math"/>
                          </a:rPr>
                          <m:t>×</m:t>
                        </m:r>
                        <m:sSubSup>
                          <m:sSubSupPr>
                            <m:ctrlPr>
                              <a:rPr lang="ru-RU" sz="900" i="1">
                                <a:latin typeface="Cambria Math"/>
                              </a:rPr>
                            </m:ctrlPr>
                          </m:sSubSupPr>
                          <m:e>
                            <m:r>
                              <a:rPr lang="en-US" sz="900" i="1">
                                <a:latin typeface="Cambria Math"/>
                              </a:rPr>
                              <m:t>𝑅</m:t>
                            </m:r>
                          </m:e>
                          <m:sub>
                            <m:r>
                              <a:rPr lang="ru-RU" sz="900" i="1">
                                <a:latin typeface="Cambria Math"/>
                              </a:rPr>
                              <m:t>𝑖𝑝</m:t>
                            </m:r>
                          </m:sub>
                          <m:sup>
                            <m:r>
                              <a:rPr lang="ru-RU" sz="900" i="1">
                                <a:latin typeface="Cambria Math"/>
                              </a:rPr>
                              <m:t>УС</m:t>
                            </m:r>
                          </m:sup>
                        </m:sSubSup>
                      </m:e>
                    </m:nary>
                  </m:oMath>
                </a14:m>
                <a:r>
                  <a:rPr lang="ru-RU" sz="900" dirty="0"/>
                  <a:t>, где:</a:t>
                </a:r>
              </a:p>
              <a:p>
                <a:r>
                  <a:rPr lang="ru-RU" sz="900" dirty="0"/>
                  <a:t> </a:t>
                </a:r>
                <a14:m>
                  <m:oMath xmlns:m="http://schemas.openxmlformats.org/officeDocument/2006/math">
                    <m:sSubSup>
                      <m:sSubSupPr>
                        <m:ctrlPr>
                          <a:rPr lang="ru-RU" sz="900" i="1">
                            <a:latin typeface="Cambria Math"/>
                          </a:rPr>
                        </m:ctrlPr>
                      </m:sSubSupPr>
                      <m:e>
                        <m:r>
                          <a:rPr lang="ru-RU" sz="900" i="1">
                            <a:latin typeface="Cambria Math"/>
                          </a:rPr>
                          <m:t>𝑛</m:t>
                        </m:r>
                      </m:e>
                      <m:sub>
                        <m:r>
                          <a:rPr lang="ru-RU" sz="900" i="1">
                            <a:latin typeface="Cambria Math"/>
                          </a:rPr>
                          <m:t>𝑖𝑝</m:t>
                        </m:r>
                      </m:sub>
                      <m:sup>
                        <m:r>
                          <a:rPr lang="ru-RU" sz="900" i="1">
                            <a:latin typeface="Cambria Math"/>
                          </a:rPr>
                          <m:t>УС</m:t>
                        </m:r>
                      </m:sup>
                    </m:sSubSup>
                  </m:oMath>
                </a14:m>
                <a:r>
                  <a:rPr lang="ru-RU" sz="900" dirty="0"/>
                  <a:t> – значение натуральной нормы потребления </a:t>
                </a:r>
                <a:r>
                  <a:rPr lang="en-US" sz="900" dirty="0"/>
                  <a:t>p</a:t>
                </a:r>
                <a:r>
                  <a:rPr lang="ru-RU" sz="900" dirty="0"/>
                  <a:t>-ой услуги связи, учитываемая при расчете базового норматива затрат на общехозяйственные нужды на оказание i-ой государственной </a:t>
                </a:r>
                <a:r>
                  <a:rPr lang="ru-RU" sz="900" dirty="0" smtClean="0"/>
                  <a:t>услуги;</a:t>
                </a:r>
                <a:endParaRPr lang="ru-RU" sz="900" dirty="0"/>
              </a:p>
              <a:p>
                <a14:m>
                  <m:oMath xmlns:m="http://schemas.openxmlformats.org/officeDocument/2006/math">
                    <m:sSubSup>
                      <m:sSubSupPr>
                        <m:ctrlPr>
                          <a:rPr lang="ru-RU" sz="900" i="1">
                            <a:latin typeface="Cambria Math"/>
                          </a:rPr>
                        </m:ctrlPr>
                      </m:sSubSupPr>
                      <m:e>
                        <m:r>
                          <a:rPr lang="en-US" sz="900" i="1">
                            <a:latin typeface="Cambria Math"/>
                          </a:rPr>
                          <m:t>𝑅</m:t>
                        </m:r>
                      </m:e>
                      <m:sub>
                        <m:r>
                          <a:rPr lang="ru-RU" sz="900" i="1">
                            <a:latin typeface="Cambria Math"/>
                          </a:rPr>
                          <m:t>𝑖𝑝</m:t>
                        </m:r>
                      </m:sub>
                      <m:sup>
                        <m:r>
                          <a:rPr lang="ru-RU" sz="900" i="1">
                            <a:latin typeface="Cambria Math"/>
                          </a:rPr>
                          <m:t>УС</m:t>
                        </m:r>
                      </m:sup>
                    </m:sSubSup>
                  </m:oMath>
                </a14:m>
                <a:r>
                  <a:rPr lang="ru-RU" sz="900" dirty="0"/>
                  <a:t> – стоимость (цена, тариф) </a:t>
                </a:r>
                <a:r>
                  <a:rPr lang="en-US" sz="900" dirty="0"/>
                  <a:t>p</a:t>
                </a:r>
                <a:r>
                  <a:rPr lang="ru-RU" sz="900" dirty="0"/>
                  <a:t>-ой услуги связи, учитываемой при расчете базового норматива затрат на общехозяйственные нужды на оказание i-ой государственной услуги в соответствующем финансовом году.</a:t>
                </a:r>
              </a:p>
              <a:p>
                <a:r>
                  <a:rPr lang="ru-RU" sz="900" u="sng" dirty="0" smtClean="0">
                    <a:solidFill>
                      <a:srgbClr val="FF0000"/>
                    </a:solidFill>
                  </a:rPr>
                  <a:t>В </a:t>
                </a:r>
                <a:r>
                  <a:rPr lang="ru-RU" sz="900" u="sng" dirty="0">
                    <a:solidFill>
                      <a:srgbClr val="FF0000"/>
                    </a:solidFill>
                  </a:rPr>
                  <a:t>составе </a:t>
                </a:r>
                <a:r>
                  <a:rPr lang="ru-RU" sz="900" dirty="0"/>
                  <a:t>затрат на приобретение услуг связи для i-ой государственной услуги учитываются следующие натуральные нормы потребления услуг связи в соответствии со значениями натуральных норм</a:t>
                </a:r>
                <a:r>
                  <a:rPr lang="ru-RU" sz="900" dirty="0" smtClean="0"/>
                  <a:t>, </a:t>
                </a:r>
                <a:r>
                  <a:rPr lang="ru-RU" sz="900" dirty="0"/>
                  <a:t>в том числе:</a:t>
                </a:r>
              </a:p>
              <a:p>
                <a:r>
                  <a:rPr lang="ru-RU" sz="900" dirty="0"/>
                  <a:t>-  стационарной связи;</a:t>
                </a:r>
              </a:p>
              <a:p>
                <a:r>
                  <a:rPr lang="ru-RU" sz="900" dirty="0"/>
                  <a:t>-  сотовой связи;</a:t>
                </a:r>
              </a:p>
              <a:p>
                <a:r>
                  <a:rPr lang="ru-RU" sz="900" dirty="0"/>
                  <a:t>-  подключения к сети Интернет для планшетного компьютера;</a:t>
                </a:r>
              </a:p>
              <a:p>
                <a:r>
                  <a:rPr lang="ru-RU" sz="900" dirty="0"/>
                  <a:t>-  подключения к сети Интернет для стационарного компьютера;</a:t>
                </a:r>
              </a:p>
              <a:p>
                <a:r>
                  <a:rPr lang="ru-RU" sz="900" dirty="0"/>
                  <a:t>-  иных услуг связи</a:t>
                </a:r>
                <a:r>
                  <a:rPr lang="ru-RU" sz="900" dirty="0" smtClean="0"/>
                  <a:t>.</a:t>
                </a:r>
                <a:endParaRPr lang="ru-RU" sz="900" dirty="0"/>
              </a:p>
            </p:txBody>
          </p:sp>
        </mc:Choice>
        <mc:Fallback xmlns="">
          <p:sp>
            <p:nvSpPr>
              <p:cNvPr id="12" name="Скругленный прямоугольник 11"/>
              <p:cNvSpPr>
                <a:spLocks noRot="1" noChangeAspect="1" noMove="1" noResize="1" noEditPoints="1" noAdjustHandles="1" noChangeArrowheads="1" noChangeShapeType="1" noTextEdit="1"/>
              </p:cNvSpPr>
              <p:nvPr/>
            </p:nvSpPr>
            <p:spPr>
              <a:xfrm>
                <a:off x="530675" y="4391025"/>
                <a:ext cx="9176014" cy="2171699"/>
              </a:xfrm>
              <a:prstGeom prst="roundRect">
                <a:avLst/>
              </a:prstGeom>
              <a:blipFill rotWithShape="1">
                <a:blip r:embed="rId4"/>
                <a:stretch>
                  <a:fillRect/>
                </a:stretch>
              </a:blipFill>
            </p:spPr>
            <p:txBody>
              <a:bodyPr/>
              <a:lstStyle/>
              <a:p>
                <a:r>
                  <a:rPr lang="ru-RU">
                    <a:noFill/>
                  </a:rPr>
                  <a:t> </a:t>
                </a:r>
              </a:p>
            </p:txBody>
          </p:sp>
        </mc:Fallback>
      </mc:AlternateContent>
    </p:spTree>
    <p:extLst>
      <p:ext uri="{BB962C8B-B14F-4D97-AF65-F5344CB8AC3E}">
        <p14:creationId xmlns:p14="http://schemas.microsoft.com/office/powerpoint/2010/main" val="248229316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Соединительная линия уступом 23"/>
          <p:cNvCxnSpPr>
            <a:endCxn id="12" idx="1"/>
          </p:cNvCxnSpPr>
          <p:nvPr/>
        </p:nvCxnSpPr>
        <p:spPr>
          <a:xfrm rot="16200000" flipH="1">
            <a:off x="-1161096" y="2810862"/>
            <a:ext cx="3214690" cy="164711"/>
          </a:xfrm>
          <a:prstGeom prst="bentConnector2">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38" name="Соединительная линия уступом 37"/>
          <p:cNvCxnSpPr>
            <a:endCxn id="7" idx="1"/>
          </p:cNvCxnSpPr>
          <p:nvPr/>
        </p:nvCxnSpPr>
        <p:spPr>
          <a:xfrm rot="16200000" flipH="1">
            <a:off x="-80119" y="1676670"/>
            <a:ext cx="1094978" cy="206952"/>
          </a:xfrm>
          <a:prstGeom prst="bentConnector2">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4" name="Заголовок 9"/>
          <p:cNvSpPr>
            <a:spLocks noGrp="1"/>
          </p:cNvSpPr>
          <p:nvPr>
            <p:ph type="title"/>
          </p:nvPr>
        </p:nvSpPr>
        <p:spPr>
          <a:xfrm>
            <a:off x="461963" y="142430"/>
            <a:ext cx="9080500" cy="1069975"/>
          </a:xfrm>
        </p:spPr>
        <p:txBody>
          <a:bodyPr/>
          <a:lstStyle/>
          <a:p>
            <a:pPr algn="ctr">
              <a:defRPr/>
            </a:pPr>
            <a:r>
              <a:rPr lang="ru-RU" sz="1600" b="1" dirty="0" smtClean="0">
                <a:solidFill>
                  <a:srgbClr val="3E3F68"/>
                </a:solidFill>
                <a:latin typeface="Cambria" pitchFamily="18" charset="0"/>
                <a:ea typeface="+mn-ea"/>
                <a:cs typeface="Times New Roman" pitchFamily="18" charset="0"/>
              </a:rPr>
              <a:t>Базовые </a:t>
            </a:r>
            <a:r>
              <a:rPr lang="ru-RU" sz="1600" b="1" dirty="0">
                <a:solidFill>
                  <a:srgbClr val="3E3F68"/>
                </a:solidFill>
                <a:latin typeface="Cambria" pitchFamily="18" charset="0"/>
                <a:ea typeface="+mn-ea"/>
                <a:cs typeface="Times New Roman" pitchFamily="18" charset="0"/>
              </a:rPr>
              <a:t>нормативы затрат и корректирующие коэффициенты к </a:t>
            </a:r>
            <a:r>
              <a:rPr lang="ru-RU" sz="1600" b="1" dirty="0" smtClean="0">
                <a:solidFill>
                  <a:srgbClr val="3E3F68"/>
                </a:solidFill>
                <a:latin typeface="Cambria" pitchFamily="18" charset="0"/>
                <a:ea typeface="+mn-ea"/>
                <a:cs typeface="Times New Roman" pitchFamily="18" charset="0"/>
              </a:rPr>
              <a:t>ним</a:t>
            </a:r>
            <a:endParaRPr lang="ru-RU" altLang="ru-RU" sz="1600" b="1" dirty="0">
              <a:solidFill>
                <a:srgbClr val="3E3F68"/>
              </a:solidFill>
              <a:latin typeface="Cambria" pitchFamily="18" charset="0"/>
              <a:ea typeface="+mn-ea"/>
              <a:cs typeface="Times New Roman" pitchFamily="18" charset="0"/>
            </a:endParaRPr>
          </a:p>
        </p:txBody>
      </p:sp>
      <p:sp>
        <p:nvSpPr>
          <p:cNvPr id="10" name="Скругленный прямоугольник 9"/>
          <p:cNvSpPr/>
          <p:nvPr/>
        </p:nvSpPr>
        <p:spPr>
          <a:xfrm>
            <a:off x="251927" y="991037"/>
            <a:ext cx="9454763" cy="47953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ru-RU" dirty="0"/>
              <a:t>Базовый норматив затрат </a:t>
            </a:r>
            <a:endParaRPr lang="ru-RU" dirty="0" smtClean="0"/>
          </a:p>
          <a:p>
            <a:pPr algn="ctr"/>
            <a:r>
              <a:rPr lang="ru-RU" dirty="0" smtClean="0"/>
              <a:t>на </a:t>
            </a:r>
            <a:r>
              <a:rPr lang="ru-RU" dirty="0"/>
              <a:t>общехозяйственные нужды на оказание i-ой государственной услуги</a:t>
            </a:r>
          </a:p>
        </p:txBody>
      </p:sp>
      <mc:AlternateContent xmlns:mc="http://schemas.openxmlformats.org/markup-compatibility/2006" xmlns:a14="http://schemas.microsoft.com/office/drawing/2010/main">
        <mc:Choice Requires="a14">
          <p:sp>
            <p:nvSpPr>
              <p:cNvPr id="7" name="Скругленный прямоугольник 6"/>
              <p:cNvSpPr/>
              <p:nvPr/>
            </p:nvSpPr>
            <p:spPr>
              <a:xfrm>
                <a:off x="570846" y="1512019"/>
                <a:ext cx="9135843" cy="1631231"/>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1100" b="1" dirty="0"/>
                  <a:t>затраты на приобретение транспортных </a:t>
                </a:r>
                <a:r>
                  <a:rPr lang="ru-RU" sz="1100" b="1" dirty="0" smtClean="0"/>
                  <a:t>услуг:</a:t>
                </a:r>
              </a:p>
              <a:p>
                <a14:m>
                  <m:oMath xmlns:m="http://schemas.openxmlformats.org/officeDocument/2006/math">
                    <m:sSubSup>
                      <m:sSubSupPr>
                        <m:ctrlPr>
                          <a:rPr lang="ru-RU" sz="900" i="1">
                            <a:latin typeface="Cambria Math"/>
                          </a:rPr>
                        </m:ctrlPr>
                      </m:sSubSupPr>
                      <m:e>
                        <m:r>
                          <a:rPr lang="en-US" sz="900" i="1">
                            <a:latin typeface="Cambria Math"/>
                          </a:rPr>
                          <m:t>𝑁</m:t>
                        </m:r>
                      </m:e>
                      <m:sub>
                        <m:r>
                          <a:rPr lang="ru-RU" sz="900" i="1">
                            <a:latin typeface="Cambria Math"/>
                          </a:rPr>
                          <m:t>𝑖</m:t>
                        </m:r>
                        <m:r>
                          <a:rPr lang="ru-RU" sz="900" i="1">
                            <a:latin typeface="Cambria Math"/>
                          </a:rPr>
                          <m:t>баз</m:t>
                        </m:r>
                      </m:sub>
                      <m:sup>
                        <m:r>
                          <a:rPr lang="ru-RU" sz="900" i="1">
                            <a:latin typeface="Cambria Math"/>
                          </a:rPr>
                          <m:t>ТУ</m:t>
                        </m:r>
                      </m:sup>
                    </m:sSubSup>
                    <m:r>
                      <a:rPr lang="ru-RU" sz="900" i="1">
                        <a:latin typeface="Cambria Math"/>
                      </a:rPr>
                      <m:t>=</m:t>
                    </m:r>
                    <m:nary>
                      <m:naryPr>
                        <m:chr m:val="∑"/>
                        <m:limLoc m:val="subSup"/>
                        <m:supHide m:val="on"/>
                        <m:ctrlPr>
                          <a:rPr lang="ru-RU" sz="900" i="1">
                            <a:latin typeface="Cambria Math"/>
                          </a:rPr>
                        </m:ctrlPr>
                      </m:naryPr>
                      <m:sub>
                        <m:r>
                          <a:rPr lang="en-US" sz="900" i="1">
                            <a:latin typeface="Cambria Math"/>
                          </a:rPr>
                          <m:t>𝑟</m:t>
                        </m:r>
                      </m:sub>
                      <m:sup/>
                      <m:e>
                        <m:sSubSup>
                          <m:sSubSupPr>
                            <m:ctrlPr>
                              <a:rPr lang="ru-RU" sz="900" i="1">
                                <a:latin typeface="Cambria Math"/>
                              </a:rPr>
                            </m:ctrlPr>
                          </m:sSubSupPr>
                          <m:e>
                            <m:r>
                              <a:rPr lang="ru-RU" sz="900" i="1">
                                <a:latin typeface="Cambria Math"/>
                              </a:rPr>
                              <m:t>𝑛</m:t>
                            </m:r>
                          </m:e>
                          <m:sub>
                            <m:r>
                              <a:rPr lang="ru-RU" sz="900" i="1">
                                <a:latin typeface="Cambria Math"/>
                              </a:rPr>
                              <m:t>𝑖𝑟</m:t>
                            </m:r>
                          </m:sub>
                          <m:sup>
                            <m:r>
                              <a:rPr lang="ru-RU" sz="900" i="1">
                                <a:latin typeface="Cambria Math"/>
                              </a:rPr>
                              <m:t>ТУ</m:t>
                            </m:r>
                          </m:sup>
                        </m:sSubSup>
                        <m:r>
                          <a:rPr lang="ru-RU" sz="900" i="1">
                            <a:latin typeface="Cambria Math"/>
                          </a:rPr>
                          <m:t>×</m:t>
                        </m:r>
                        <m:sSubSup>
                          <m:sSubSupPr>
                            <m:ctrlPr>
                              <a:rPr lang="ru-RU" sz="900" i="1">
                                <a:latin typeface="Cambria Math"/>
                              </a:rPr>
                            </m:ctrlPr>
                          </m:sSubSupPr>
                          <m:e>
                            <m:r>
                              <a:rPr lang="en-US" sz="900" i="1">
                                <a:latin typeface="Cambria Math"/>
                              </a:rPr>
                              <m:t>𝑅</m:t>
                            </m:r>
                          </m:e>
                          <m:sub>
                            <m:r>
                              <a:rPr lang="ru-RU" sz="900" i="1">
                                <a:latin typeface="Cambria Math"/>
                              </a:rPr>
                              <m:t>𝑖𝑟</m:t>
                            </m:r>
                          </m:sub>
                          <m:sup>
                            <m:r>
                              <a:rPr lang="ru-RU" sz="900" i="1">
                                <a:latin typeface="Cambria Math"/>
                              </a:rPr>
                              <m:t>ТУ</m:t>
                            </m:r>
                          </m:sup>
                        </m:sSubSup>
                      </m:e>
                    </m:nary>
                  </m:oMath>
                </a14:m>
                <a:r>
                  <a:rPr lang="ru-RU" sz="900" dirty="0"/>
                  <a:t>, где:</a:t>
                </a:r>
              </a:p>
              <a:p>
                <a:r>
                  <a:rPr lang="ru-RU" sz="900" dirty="0"/>
                  <a:t> </a:t>
                </a:r>
                <a14:m>
                  <m:oMath xmlns:m="http://schemas.openxmlformats.org/officeDocument/2006/math">
                    <m:sSubSup>
                      <m:sSubSupPr>
                        <m:ctrlPr>
                          <a:rPr lang="ru-RU" sz="900" i="1">
                            <a:latin typeface="Cambria Math"/>
                          </a:rPr>
                        </m:ctrlPr>
                      </m:sSubSupPr>
                      <m:e>
                        <m:r>
                          <a:rPr lang="ru-RU" sz="900" i="1">
                            <a:latin typeface="Cambria Math"/>
                          </a:rPr>
                          <m:t>𝑛</m:t>
                        </m:r>
                      </m:e>
                      <m:sub>
                        <m:r>
                          <a:rPr lang="ru-RU" sz="900" i="1">
                            <a:latin typeface="Cambria Math"/>
                          </a:rPr>
                          <m:t>𝑖𝑟</m:t>
                        </m:r>
                      </m:sub>
                      <m:sup>
                        <m:r>
                          <a:rPr lang="ru-RU" sz="900" i="1">
                            <a:latin typeface="Cambria Math"/>
                          </a:rPr>
                          <m:t>ТУ</m:t>
                        </m:r>
                      </m:sup>
                    </m:sSubSup>
                  </m:oMath>
                </a14:m>
                <a:r>
                  <a:rPr lang="ru-RU" sz="900" dirty="0"/>
                  <a:t> – значение натуральной нормы потребления </a:t>
                </a:r>
                <a:r>
                  <a:rPr lang="en-US" sz="900" dirty="0"/>
                  <a:t>r</a:t>
                </a:r>
                <a:r>
                  <a:rPr lang="ru-RU" sz="900" dirty="0"/>
                  <a:t>-ой транспортной услуги, учитываемая при расчете базового норматива затрат на общехозяйственные нужды на оказание i-ой государственной </a:t>
                </a:r>
                <a:r>
                  <a:rPr lang="ru-RU" sz="900" dirty="0" smtClean="0"/>
                  <a:t>услуги;</a:t>
                </a:r>
                <a:endParaRPr lang="ru-RU" sz="900" dirty="0"/>
              </a:p>
              <a:p>
                <a14:m>
                  <m:oMath xmlns:m="http://schemas.openxmlformats.org/officeDocument/2006/math">
                    <m:sSubSup>
                      <m:sSubSupPr>
                        <m:ctrlPr>
                          <a:rPr lang="ru-RU" sz="900" i="1">
                            <a:latin typeface="Cambria Math"/>
                          </a:rPr>
                        </m:ctrlPr>
                      </m:sSubSupPr>
                      <m:e>
                        <m:r>
                          <a:rPr lang="en-US" sz="900" i="1">
                            <a:latin typeface="Cambria Math"/>
                          </a:rPr>
                          <m:t>𝑅</m:t>
                        </m:r>
                      </m:e>
                      <m:sub>
                        <m:r>
                          <a:rPr lang="ru-RU" sz="900" i="1">
                            <a:latin typeface="Cambria Math"/>
                          </a:rPr>
                          <m:t>𝑖𝑟</m:t>
                        </m:r>
                      </m:sub>
                      <m:sup>
                        <m:r>
                          <a:rPr lang="ru-RU" sz="900" i="1">
                            <a:latin typeface="Cambria Math"/>
                          </a:rPr>
                          <m:t>ТУ</m:t>
                        </m:r>
                      </m:sup>
                    </m:sSubSup>
                  </m:oMath>
                </a14:m>
                <a:r>
                  <a:rPr lang="ru-RU" sz="900" dirty="0"/>
                  <a:t> – стоимость (цена, тариф) </a:t>
                </a:r>
                <a:r>
                  <a:rPr lang="en-US" sz="900" dirty="0"/>
                  <a:t>r</a:t>
                </a:r>
                <a:r>
                  <a:rPr lang="ru-RU" sz="900" dirty="0"/>
                  <a:t>-ой транспортной услуги, учитываемой при расчете базового норматива затрат на общехозяйственные нужды на оказание i-ой государственной услуги в соответствующем финансовом году.</a:t>
                </a:r>
              </a:p>
              <a:p>
                <a:r>
                  <a:rPr lang="ru-RU" sz="900" u="sng" dirty="0" smtClean="0">
                    <a:solidFill>
                      <a:srgbClr val="FF0000"/>
                    </a:solidFill>
                  </a:rPr>
                  <a:t>В </a:t>
                </a:r>
                <a:r>
                  <a:rPr lang="ru-RU" sz="900" u="sng" dirty="0">
                    <a:solidFill>
                      <a:srgbClr val="FF0000"/>
                    </a:solidFill>
                  </a:rPr>
                  <a:t>составе</a:t>
                </a:r>
                <a:r>
                  <a:rPr lang="ru-RU" sz="900" dirty="0"/>
                  <a:t> затрат на приобретение транспортных услуг для i-ой государственной услуги учитываются следующие натуральные нормы потребления транспортных услуг в соответствии со значениями натуральных норм</a:t>
                </a:r>
                <a:r>
                  <a:rPr lang="ru-RU" sz="900" dirty="0" smtClean="0"/>
                  <a:t>, </a:t>
                </a:r>
                <a:r>
                  <a:rPr lang="ru-RU" sz="900" dirty="0"/>
                  <a:t>в том числе:</a:t>
                </a:r>
              </a:p>
              <a:p>
                <a:r>
                  <a:rPr lang="ru-RU" sz="900" dirty="0"/>
                  <a:t>-  доставки грузов;</a:t>
                </a:r>
              </a:p>
              <a:p>
                <a:r>
                  <a:rPr lang="ru-RU" sz="900" dirty="0"/>
                  <a:t>-  найма транспортных средств;</a:t>
                </a:r>
              </a:p>
              <a:p>
                <a:r>
                  <a:rPr lang="ru-RU" sz="900" dirty="0"/>
                  <a:t>-  иных транспортных услуг</a:t>
                </a:r>
                <a:r>
                  <a:rPr lang="ru-RU" sz="900" dirty="0" smtClean="0"/>
                  <a:t>.</a:t>
                </a:r>
                <a:endParaRPr lang="ru-RU" sz="900" dirty="0"/>
              </a:p>
            </p:txBody>
          </p:sp>
        </mc:Choice>
        <mc:Fallback xmlns="">
          <p:sp>
            <p:nvSpPr>
              <p:cNvPr id="7" name="Скругленный прямоугольник 6"/>
              <p:cNvSpPr>
                <a:spLocks noRot="1" noChangeAspect="1" noMove="1" noResize="1" noEditPoints="1" noAdjustHandles="1" noChangeArrowheads="1" noChangeShapeType="1" noTextEdit="1"/>
              </p:cNvSpPr>
              <p:nvPr/>
            </p:nvSpPr>
            <p:spPr>
              <a:xfrm>
                <a:off x="570846" y="1512019"/>
                <a:ext cx="9135843" cy="1631231"/>
              </a:xfrm>
              <a:prstGeom prst="roundRect">
                <a:avLst/>
              </a:prstGeom>
              <a:blipFill rotWithShape="1">
                <a:blip r:embed="rId3"/>
                <a:stretch>
                  <a:fillRect/>
                </a:stretch>
              </a:blipFill>
            </p:spPr>
            <p:txBody>
              <a:bodyPr/>
              <a:lstStyle/>
              <a:p>
                <a:r>
                  <a:rPr lang="ru-RU">
                    <a:noFill/>
                  </a:rPr>
                  <a:t> </a:t>
                </a:r>
              </a:p>
            </p:txBody>
          </p:sp>
        </mc:Fallback>
      </mc:AlternateContent>
      <p:sp>
        <p:nvSpPr>
          <p:cNvPr id="2" name="Номер слайда 1"/>
          <p:cNvSpPr>
            <a:spLocks noGrp="1"/>
          </p:cNvSpPr>
          <p:nvPr>
            <p:ph type="sldNum" sz="quarter" idx="11"/>
          </p:nvPr>
        </p:nvSpPr>
        <p:spPr/>
        <p:txBody>
          <a:bodyPr/>
          <a:lstStyle/>
          <a:p>
            <a:pPr>
              <a:defRPr/>
            </a:pPr>
            <a:fld id="{600509AA-641A-4254-A23D-E1AAE0F50160}" type="slidenum">
              <a:rPr lang="ru-RU" smtClean="0"/>
              <a:pPr>
                <a:defRPr/>
              </a:pPr>
              <a:t>28</a:t>
            </a:fld>
            <a:endParaRPr lang="ru-RU" dirty="0"/>
          </a:p>
        </p:txBody>
      </p:sp>
      <mc:AlternateContent xmlns:mc="http://schemas.openxmlformats.org/markup-compatibility/2006" xmlns:a14="http://schemas.microsoft.com/office/drawing/2010/main">
        <mc:Choice Requires="a14">
          <p:sp>
            <p:nvSpPr>
              <p:cNvPr id="12" name="Скругленный прямоугольник 11"/>
              <p:cNvSpPr/>
              <p:nvPr/>
            </p:nvSpPr>
            <p:spPr>
              <a:xfrm>
                <a:off x="528605" y="3209925"/>
                <a:ext cx="9176014" cy="2581275"/>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1100" b="1" dirty="0"/>
                  <a:t>затраты на оплату труда с начислениями на выплаты по оплате труда работников, которые не принимают непосредственного участия в оказании государственной (муниципальной) </a:t>
                </a:r>
                <a:r>
                  <a:rPr lang="ru-RU" sz="1100" b="1" dirty="0" smtClean="0"/>
                  <a:t>услуги (рассчитываются одним из вариантов)</a:t>
                </a:r>
                <a:r>
                  <a:rPr lang="ru-RU" sz="900" b="1" dirty="0" smtClean="0"/>
                  <a:t>:</a:t>
                </a:r>
              </a:p>
              <a:p>
                <a:r>
                  <a:rPr lang="ru-RU" sz="900" dirty="0" smtClean="0"/>
                  <a:t>1) </a:t>
                </a:r>
                <a14:m>
                  <m:oMath xmlns:m="http://schemas.openxmlformats.org/officeDocument/2006/math">
                    <m:sSubSup>
                      <m:sSubSupPr>
                        <m:ctrlPr>
                          <a:rPr lang="ru-RU" sz="900" i="1">
                            <a:latin typeface="Cambria Math"/>
                          </a:rPr>
                        </m:ctrlPr>
                      </m:sSubSupPr>
                      <m:e>
                        <m:r>
                          <a:rPr lang="ru-RU" sz="900" i="1">
                            <a:latin typeface="Cambria Math"/>
                          </a:rPr>
                          <m:t>𝑁</m:t>
                        </m:r>
                      </m:e>
                      <m:sub>
                        <m:r>
                          <a:rPr lang="ru-RU" sz="900" i="1">
                            <a:latin typeface="Cambria Math"/>
                          </a:rPr>
                          <m:t>𝑖</m:t>
                        </m:r>
                        <m:r>
                          <a:rPr lang="ru-RU" sz="900" i="1">
                            <a:latin typeface="Cambria Math"/>
                          </a:rPr>
                          <m:t>баз</m:t>
                        </m:r>
                      </m:sub>
                      <m:sup>
                        <m:r>
                          <a:rPr lang="ru-RU" sz="900" i="1">
                            <a:latin typeface="Cambria Math"/>
                          </a:rPr>
                          <m:t>ОТ2</m:t>
                        </m:r>
                      </m:sup>
                    </m:sSubSup>
                    <m:r>
                      <a:rPr lang="ru-RU" sz="900" i="1">
                        <a:latin typeface="Cambria Math"/>
                      </a:rPr>
                      <m:t>=</m:t>
                    </m:r>
                    <m:nary>
                      <m:naryPr>
                        <m:chr m:val="∑"/>
                        <m:limLoc m:val="subSup"/>
                        <m:supHide m:val="on"/>
                        <m:ctrlPr>
                          <a:rPr lang="ru-RU" sz="900" i="1">
                            <a:latin typeface="Cambria Math"/>
                          </a:rPr>
                        </m:ctrlPr>
                      </m:naryPr>
                      <m:sub>
                        <m:r>
                          <a:rPr lang="en-US" sz="900" i="1">
                            <a:latin typeface="Cambria Math"/>
                          </a:rPr>
                          <m:t>𝑠</m:t>
                        </m:r>
                      </m:sub>
                      <m:sup/>
                      <m:e>
                        <m:sSubSup>
                          <m:sSubSupPr>
                            <m:ctrlPr>
                              <a:rPr lang="ru-RU" sz="900" i="1">
                                <a:latin typeface="Cambria Math"/>
                              </a:rPr>
                            </m:ctrlPr>
                          </m:sSubSupPr>
                          <m:e>
                            <m:r>
                              <a:rPr lang="ru-RU" sz="900" i="1">
                                <a:latin typeface="Cambria Math"/>
                              </a:rPr>
                              <m:t>𝑛</m:t>
                            </m:r>
                          </m:e>
                          <m:sub>
                            <m:r>
                              <a:rPr lang="ru-RU" sz="900" i="1">
                                <a:latin typeface="Cambria Math"/>
                              </a:rPr>
                              <m:t>𝑖𝑠</m:t>
                            </m:r>
                          </m:sub>
                          <m:sup>
                            <m:r>
                              <a:rPr lang="ru-RU" sz="900" i="1">
                                <a:latin typeface="Cambria Math"/>
                              </a:rPr>
                              <m:t>ОТ2</m:t>
                            </m:r>
                          </m:sup>
                        </m:sSubSup>
                        <m:r>
                          <a:rPr lang="ru-RU" sz="900" i="1">
                            <a:latin typeface="Cambria Math"/>
                          </a:rPr>
                          <m:t>×</m:t>
                        </m:r>
                        <m:sSubSup>
                          <m:sSubSupPr>
                            <m:ctrlPr>
                              <a:rPr lang="ru-RU" sz="900" i="1">
                                <a:latin typeface="Cambria Math"/>
                              </a:rPr>
                            </m:ctrlPr>
                          </m:sSubSupPr>
                          <m:e>
                            <m:r>
                              <a:rPr lang="en-US" sz="900" i="1">
                                <a:latin typeface="Cambria Math"/>
                              </a:rPr>
                              <m:t>𝑅</m:t>
                            </m:r>
                          </m:e>
                          <m:sub>
                            <m:r>
                              <a:rPr lang="ru-RU" sz="900" i="1">
                                <a:latin typeface="Cambria Math"/>
                              </a:rPr>
                              <m:t>𝑖𝑠</m:t>
                            </m:r>
                          </m:sub>
                          <m:sup>
                            <m:r>
                              <a:rPr lang="ru-RU" sz="900" i="1">
                                <a:latin typeface="Cambria Math"/>
                              </a:rPr>
                              <m:t>ОТ2</m:t>
                            </m:r>
                          </m:sup>
                        </m:sSubSup>
                      </m:e>
                    </m:nary>
                  </m:oMath>
                </a14:m>
                <a:r>
                  <a:rPr lang="ru-RU" sz="900" dirty="0"/>
                  <a:t>, где:</a:t>
                </a:r>
              </a:p>
              <a:p>
                <a:r>
                  <a:rPr lang="ru-RU" sz="900" dirty="0"/>
                  <a:t> </a:t>
                </a:r>
                <a14:m>
                  <m:oMath xmlns:m="http://schemas.openxmlformats.org/officeDocument/2006/math">
                    <m:sSubSup>
                      <m:sSubSupPr>
                        <m:ctrlPr>
                          <a:rPr lang="ru-RU" sz="900" i="1">
                            <a:latin typeface="Cambria Math"/>
                          </a:rPr>
                        </m:ctrlPr>
                      </m:sSubSupPr>
                      <m:e>
                        <m:r>
                          <a:rPr lang="ru-RU" sz="900" i="1">
                            <a:latin typeface="Cambria Math"/>
                          </a:rPr>
                          <m:t>𝑛</m:t>
                        </m:r>
                      </m:e>
                      <m:sub>
                        <m:r>
                          <a:rPr lang="ru-RU" sz="900" i="1">
                            <a:latin typeface="Cambria Math"/>
                          </a:rPr>
                          <m:t>𝑖𝑠</m:t>
                        </m:r>
                      </m:sub>
                      <m:sup>
                        <m:r>
                          <a:rPr lang="ru-RU" sz="900" i="1">
                            <a:latin typeface="Cambria Math"/>
                          </a:rPr>
                          <m:t>ОТ2</m:t>
                        </m:r>
                      </m:sup>
                    </m:sSubSup>
                  </m:oMath>
                </a14:m>
                <a:r>
                  <a:rPr lang="ru-RU" sz="900" dirty="0"/>
                  <a:t> – значение натуральной нормы рабочего времени </a:t>
                </a:r>
                <a:r>
                  <a:rPr lang="en-US" sz="900" dirty="0"/>
                  <a:t>s</a:t>
                </a:r>
                <a:r>
                  <a:rPr lang="ru-RU" sz="900" dirty="0"/>
                  <a:t>-ого работника, который не принимает непосредственного участия в оказании государственной услуги, учитываемая при расчете базового норматива затрат на общехозяйственные нужды на оказание i-ой государственной услуги;</a:t>
                </a:r>
              </a:p>
              <a:p>
                <a14:m>
                  <m:oMath xmlns:m="http://schemas.openxmlformats.org/officeDocument/2006/math">
                    <m:sSubSup>
                      <m:sSubSupPr>
                        <m:ctrlPr>
                          <a:rPr lang="ru-RU" sz="900" i="1">
                            <a:latin typeface="Cambria Math"/>
                          </a:rPr>
                        </m:ctrlPr>
                      </m:sSubSupPr>
                      <m:e>
                        <m:r>
                          <a:rPr lang="en-US" sz="900" i="1">
                            <a:latin typeface="Cambria Math"/>
                          </a:rPr>
                          <m:t>𝑅</m:t>
                        </m:r>
                      </m:e>
                      <m:sub>
                        <m:r>
                          <a:rPr lang="ru-RU" sz="900" i="1">
                            <a:latin typeface="Cambria Math"/>
                          </a:rPr>
                          <m:t>𝑖𝑠</m:t>
                        </m:r>
                      </m:sub>
                      <m:sup>
                        <m:r>
                          <a:rPr lang="ru-RU" sz="900" i="1">
                            <a:latin typeface="Cambria Math"/>
                          </a:rPr>
                          <m:t>ОТ2</m:t>
                        </m:r>
                      </m:sup>
                    </m:sSubSup>
                  </m:oMath>
                </a14:m>
                <a:r>
                  <a:rPr lang="ru-RU" sz="900" dirty="0"/>
                  <a:t> – размер повременной (часовой, дневной, месячной, годовой) оплаты труда (с учетом окладов (должностных окладов), ставок заработной платы, выплат компенсационного и стимулирующего характера) с начислениями на выплаты по оплате труда </a:t>
                </a:r>
                <a:r>
                  <a:rPr lang="en-US" sz="900" dirty="0"/>
                  <a:t>s</a:t>
                </a:r>
                <a:r>
                  <a:rPr lang="ru-RU" sz="900" dirty="0"/>
                  <a:t>-ого работника, который не принимает непосредственного участия в оказании </a:t>
                </a:r>
                <a:r>
                  <a:rPr lang="en-US" sz="900" dirty="0" err="1"/>
                  <a:t>i</a:t>
                </a:r>
                <a:r>
                  <a:rPr lang="ru-RU" sz="900" dirty="0"/>
                  <a:t>-ой государственной </a:t>
                </a:r>
                <a:r>
                  <a:rPr lang="ru-RU" sz="900" dirty="0" smtClean="0"/>
                  <a:t>услуги </a:t>
                </a:r>
                <a:r>
                  <a:rPr lang="ru-RU" sz="900" dirty="0"/>
                  <a:t>(</a:t>
                </a:r>
                <a:r>
                  <a:rPr lang="ru-RU" sz="900" u="sng" dirty="0"/>
                  <a:t>определяется исходя из </a:t>
                </a:r>
                <a:r>
                  <a:rPr lang="ru-RU" sz="900" dirty="0"/>
                  <a:t>годового фонда оплаты труда и годового фонда рабочего времени указанного работника с учетом применяемого при обосновании бюджетных ассигнований на очередной финансовый год и плановый период </a:t>
                </a:r>
                <a:r>
                  <a:rPr lang="ru-RU" sz="900" b="1" dirty="0"/>
                  <a:t>темпа роста </a:t>
                </a:r>
                <a:r>
                  <a:rPr lang="ru-RU" sz="900" dirty="0"/>
                  <a:t>номинальной начисленной среднемесячной заработной платы на одного работника в соответствующем финансовом году</a:t>
                </a:r>
                <a:r>
                  <a:rPr lang="ru-RU" sz="900" dirty="0" smtClean="0"/>
                  <a:t>).</a:t>
                </a:r>
              </a:p>
              <a:p>
                <a:r>
                  <a:rPr lang="ru-RU" sz="900" dirty="0">
                    <a:solidFill>
                      <a:srgbClr val="FF5353"/>
                    </a:solidFill>
                  </a:rPr>
                  <a:t>Отношение затрат на оплату труда с учетом начислений на выплаты по оплате труда работников, которые не принимают непосредственного участия в оказании i-ой государственной услуги, к затратам на оплату труда с начислениями на выплаты по оплате труда работников, непосредственно связанных с оказанием </a:t>
                </a:r>
                <a:r>
                  <a:rPr lang="en-US" sz="900" dirty="0" err="1">
                    <a:solidFill>
                      <a:srgbClr val="FF5353"/>
                    </a:solidFill>
                  </a:rPr>
                  <a:t>i</a:t>
                </a:r>
                <a:r>
                  <a:rPr lang="ru-RU" sz="900" dirty="0">
                    <a:solidFill>
                      <a:srgbClr val="FF5353"/>
                    </a:solidFill>
                  </a:rPr>
                  <a:t>­ой государственной услуги, не должно превышать показатели, установленные законодательством Российской Федерации.</a:t>
                </a:r>
              </a:p>
              <a:p>
                <a:r>
                  <a:rPr lang="ru-RU" sz="900" dirty="0" smtClean="0"/>
                  <a:t>2) </a:t>
                </a:r>
                <a14:m>
                  <m:oMath xmlns:m="http://schemas.openxmlformats.org/officeDocument/2006/math">
                    <m:sSubSup>
                      <m:sSubSupPr>
                        <m:ctrlPr>
                          <a:rPr lang="ru-RU" sz="900" i="1">
                            <a:latin typeface="Cambria Math"/>
                          </a:rPr>
                        </m:ctrlPr>
                      </m:sSubSupPr>
                      <m:e>
                        <m:r>
                          <a:rPr lang="ru-RU" sz="900" i="1">
                            <a:latin typeface="Cambria Math"/>
                          </a:rPr>
                          <m:t>𝑁</m:t>
                        </m:r>
                      </m:e>
                      <m:sub>
                        <m:r>
                          <a:rPr lang="ru-RU" sz="900" i="1">
                            <a:latin typeface="Cambria Math"/>
                          </a:rPr>
                          <m:t>𝑖</m:t>
                        </m:r>
                        <m:r>
                          <a:rPr lang="ru-RU" sz="900" i="1">
                            <a:latin typeface="Cambria Math"/>
                          </a:rPr>
                          <m:t>баз</m:t>
                        </m:r>
                      </m:sub>
                      <m:sup>
                        <m:r>
                          <a:rPr lang="ru-RU" sz="900" i="1">
                            <a:latin typeface="Cambria Math"/>
                          </a:rPr>
                          <m:t>ОТ2</m:t>
                        </m:r>
                      </m:sup>
                    </m:sSubSup>
                    <m:r>
                      <a:rPr lang="ru-RU" sz="900" i="1">
                        <a:latin typeface="Cambria Math"/>
                      </a:rPr>
                      <m:t>=</m:t>
                    </m:r>
                    <m:r>
                      <a:rPr lang="en-US" sz="900" i="1">
                        <a:latin typeface="Cambria Math"/>
                      </a:rPr>
                      <m:t>𝑎</m:t>
                    </m:r>
                    <m:r>
                      <a:rPr lang="ru-RU" sz="900" i="1">
                        <a:latin typeface="Cambria Math"/>
                      </a:rPr>
                      <m:t>×</m:t>
                    </m:r>
                    <m:sSubSup>
                      <m:sSubSupPr>
                        <m:ctrlPr>
                          <a:rPr lang="ru-RU" sz="900" i="1">
                            <a:latin typeface="Cambria Math"/>
                          </a:rPr>
                        </m:ctrlPr>
                      </m:sSubSupPr>
                      <m:e>
                        <m:r>
                          <a:rPr lang="ru-RU" sz="900" i="1">
                            <a:latin typeface="Cambria Math"/>
                          </a:rPr>
                          <m:t>𝑁</m:t>
                        </m:r>
                      </m:e>
                      <m:sub>
                        <m:r>
                          <a:rPr lang="ru-RU" sz="900" i="1">
                            <a:latin typeface="Cambria Math"/>
                          </a:rPr>
                          <m:t>𝑖</m:t>
                        </m:r>
                        <m:r>
                          <a:rPr lang="ru-RU" sz="900" i="1">
                            <a:latin typeface="Cambria Math"/>
                          </a:rPr>
                          <m:t>баз</m:t>
                        </m:r>
                      </m:sub>
                      <m:sup>
                        <m:r>
                          <a:rPr lang="ru-RU" sz="900" i="1">
                            <a:latin typeface="Cambria Math"/>
                          </a:rPr>
                          <m:t>ОТ1</m:t>
                        </m:r>
                      </m:sup>
                    </m:sSubSup>
                  </m:oMath>
                </a14:m>
                <a:r>
                  <a:rPr lang="ru-RU" sz="900" dirty="0"/>
                  <a:t>, где:</a:t>
                </a:r>
              </a:p>
              <a:p>
                <a:r>
                  <a:rPr lang="ru-RU" sz="900" dirty="0"/>
                  <a:t> </a:t>
                </a:r>
                <a14:m>
                  <m:oMath xmlns:m="http://schemas.openxmlformats.org/officeDocument/2006/math">
                    <m:sSubSup>
                      <m:sSubSupPr>
                        <m:ctrlPr>
                          <a:rPr lang="ru-RU" sz="900" i="1">
                            <a:latin typeface="Cambria Math"/>
                          </a:rPr>
                        </m:ctrlPr>
                      </m:sSubSupPr>
                      <m:e>
                        <m:r>
                          <a:rPr lang="ru-RU" sz="900" i="1">
                            <a:latin typeface="Cambria Math"/>
                          </a:rPr>
                          <m:t>𝑁</m:t>
                        </m:r>
                      </m:e>
                      <m:sub>
                        <m:r>
                          <a:rPr lang="ru-RU" sz="900" i="1">
                            <a:latin typeface="Cambria Math"/>
                          </a:rPr>
                          <m:t>𝑖</m:t>
                        </m:r>
                        <m:r>
                          <a:rPr lang="ru-RU" sz="900" i="1">
                            <a:latin typeface="Cambria Math"/>
                          </a:rPr>
                          <m:t>баз</m:t>
                        </m:r>
                      </m:sub>
                      <m:sup>
                        <m:r>
                          <a:rPr lang="ru-RU" sz="900">
                            <a:latin typeface="Cambria Math"/>
                          </a:rPr>
                          <m:t>ОТ1</m:t>
                        </m:r>
                      </m:sup>
                    </m:sSubSup>
                  </m:oMath>
                </a14:m>
                <a:r>
                  <a:rPr lang="ru-RU" sz="900" dirty="0"/>
                  <a:t> – затраты на оплату труда с начислениями на выплаты по оплате труда работников, непосредственно связанных с оказанием i-ой государственной услуги;</a:t>
                </a:r>
              </a:p>
              <a:p>
                <a14:m>
                  <m:oMath xmlns:m="http://schemas.openxmlformats.org/officeDocument/2006/math">
                    <m:r>
                      <a:rPr lang="ru-RU" sz="900" i="1">
                        <a:latin typeface="Cambria Math"/>
                      </a:rPr>
                      <m:t>𝑎</m:t>
                    </m:r>
                  </m:oMath>
                </a14:m>
                <a:r>
                  <a:rPr lang="ru-RU" sz="900" dirty="0"/>
                  <a:t> – установленная в соответствии с законодательством Российской Федерации </a:t>
                </a:r>
                <a:r>
                  <a:rPr lang="ru-RU" sz="900" u="sng" dirty="0">
                    <a:solidFill>
                      <a:srgbClr val="FF5353"/>
                    </a:solidFill>
                  </a:rPr>
                  <a:t>предельная доля оплаты труда</a:t>
                </a:r>
                <a:r>
                  <a:rPr lang="ru-RU" sz="900" dirty="0"/>
                  <a:t>, определяемая как отношение затрат на оплату труда с начислениями на выплаты по оплате труда работников, которые не принимают непосредственного участия в оказании </a:t>
                </a:r>
                <a:r>
                  <a:rPr lang="en-US" sz="900" dirty="0" err="1"/>
                  <a:t>i</a:t>
                </a:r>
                <a:r>
                  <a:rPr lang="ru-RU" sz="900" dirty="0"/>
                  <a:t>-ой государственной услуги, к затратам на оплату труда с начислениями на выплаты по оплате труда работников, непосредственно связанных с оказанием </a:t>
                </a:r>
                <a:r>
                  <a:rPr lang="en-US" sz="900" dirty="0" err="1"/>
                  <a:t>i</a:t>
                </a:r>
                <a:r>
                  <a:rPr lang="ru-RU" sz="900" dirty="0"/>
                  <a:t>-ой государственной услуги</a:t>
                </a:r>
                <a:r>
                  <a:rPr lang="ru-RU" sz="900" dirty="0" smtClean="0"/>
                  <a:t>.</a:t>
                </a:r>
                <a:endParaRPr lang="ru-RU" sz="900" dirty="0"/>
              </a:p>
            </p:txBody>
          </p:sp>
        </mc:Choice>
        <mc:Fallback xmlns="">
          <p:sp>
            <p:nvSpPr>
              <p:cNvPr id="12" name="Скругленный прямоугольник 11"/>
              <p:cNvSpPr>
                <a:spLocks noRot="1" noChangeAspect="1" noMove="1" noResize="1" noEditPoints="1" noAdjustHandles="1" noChangeArrowheads="1" noChangeShapeType="1" noTextEdit="1"/>
              </p:cNvSpPr>
              <p:nvPr/>
            </p:nvSpPr>
            <p:spPr>
              <a:xfrm>
                <a:off x="528605" y="3209925"/>
                <a:ext cx="9176014" cy="2581275"/>
              </a:xfrm>
              <a:prstGeom prst="roundRect">
                <a:avLst/>
              </a:prstGeom>
              <a:blipFill rotWithShape="1">
                <a:blip r:embed="rId4"/>
                <a:stretch>
                  <a:fillRect/>
                </a:stretch>
              </a:blipFill>
            </p:spPr>
            <p:txBody>
              <a:bodyPr/>
              <a:lstStyle/>
              <a:p>
                <a:r>
                  <a:rPr lang="ru-RU">
                    <a:noFill/>
                  </a:rPr>
                  <a:t> </a:t>
                </a:r>
              </a:p>
            </p:txBody>
          </p:sp>
        </mc:Fallback>
      </mc:AlternateContent>
      <p:cxnSp>
        <p:nvCxnSpPr>
          <p:cNvPr id="19" name="Соединительная линия уступом 18"/>
          <p:cNvCxnSpPr>
            <a:endCxn id="20" idx="1"/>
          </p:cNvCxnSpPr>
          <p:nvPr/>
        </p:nvCxnSpPr>
        <p:spPr>
          <a:xfrm rot="16200000" flipH="1">
            <a:off x="-753021" y="5051812"/>
            <a:ext cx="2398538" cy="164711"/>
          </a:xfrm>
          <a:prstGeom prst="bentConnector2">
            <a:avLst/>
          </a:prstGeom>
          <a:ln w="28575">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0" name="Скругленный прямоугольник 19"/>
              <p:cNvSpPr/>
              <p:nvPr/>
            </p:nvSpPr>
            <p:spPr>
              <a:xfrm>
                <a:off x="528604" y="5858953"/>
                <a:ext cx="9176014" cy="948967"/>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1100" b="1" dirty="0"/>
                  <a:t>затраты на прочие общехозяйственные </a:t>
                </a:r>
                <a:r>
                  <a:rPr lang="ru-RU" sz="1100" b="1" dirty="0" smtClean="0"/>
                  <a:t>нужды</a:t>
                </a:r>
                <a:r>
                  <a:rPr lang="ru-RU" sz="900" b="1" dirty="0" smtClean="0"/>
                  <a:t>:</a:t>
                </a:r>
              </a:p>
              <a:p>
                <a14:m>
                  <m:oMath xmlns:m="http://schemas.openxmlformats.org/officeDocument/2006/math">
                    <m:sSubSup>
                      <m:sSubSupPr>
                        <m:ctrlPr>
                          <a:rPr lang="ru-RU" sz="900" i="1">
                            <a:latin typeface="Cambria Math"/>
                          </a:rPr>
                        </m:ctrlPr>
                      </m:sSubSupPr>
                      <m:e>
                        <m:r>
                          <a:rPr lang="en-US" sz="900" i="1">
                            <a:latin typeface="Cambria Math"/>
                          </a:rPr>
                          <m:t>𝑁</m:t>
                        </m:r>
                      </m:e>
                      <m:sub>
                        <m:r>
                          <a:rPr lang="ru-RU" sz="900" i="1">
                            <a:latin typeface="Cambria Math"/>
                          </a:rPr>
                          <m:t>𝑖</m:t>
                        </m:r>
                        <m:r>
                          <a:rPr lang="ru-RU" sz="900" i="1">
                            <a:latin typeface="Cambria Math"/>
                          </a:rPr>
                          <m:t>баз</m:t>
                        </m:r>
                      </m:sub>
                      <m:sup>
                        <m:r>
                          <a:rPr lang="ru-RU" sz="900" i="1">
                            <a:latin typeface="Cambria Math"/>
                          </a:rPr>
                          <m:t>ПНЗ</m:t>
                        </m:r>
                      </m:sup>
                    </m:sSubSup>
                    <m:r>
                      <a:rPr lang="ru-RU" sz="900" i="1">
                        <a:latin typeface="Cambria Math"/>
                      </a:rPr>
                      <m:t>=</m:t>
                    </m:r>
                    <m:nary>
                      <m:naryPr>
                        <m:chr m:val="∑"/>
                        <m:limLoc m:val="subSup"/>
                        <m:supHide m:val="on"/>
                        <m:ctrlPr>
                          <a:rPr lang="ru-RU" sz="900" i="1">
                            <a:latin typeface="Cambria Math"/>
                          </a:rPr>
                        </m:ctrlPr>
                      </m:naryPr>
                      <m:sub>
                        <m:r>
                          <a:rPr lang="en-US" sz="900" i="1">
                            <a:latin typeface="Cambria Math"/>
                          </a:rPr>
                          <m:t>𝑠</m:t>
                        </m:r>
                      </m:sub>
                      <m:sup/>
                      <m:e>
                        <m:sSubSup>
                          <m:sSubSupPr>
                            <m:ctrlPr>
                              <a:rPr lang="ru-RU" sz="900" i="1">
                                <a:latin typeface="Cambria Math"/>
                              </a:rPr>
                            </m:ctrlPr>
                          </m:sSubSupPr>
                          <m:e>
                            <m:r>
                              <a:rPr lang="ru-RU" sz="900" i="1">
                                <a:latin typeface="Cambria Math"/>
                              </a:rPr>
                              <m:t>𝑛</m:t>
                            </m:r>
                          </m:e>
                          <m:sub>
                            <m:r>
                              <a:rPr lang="ru-RU" sz="900" i="1">
                                <a:latin typeface="Cambria Math"/>
                              </a:rPr>
                              <m:t>𝑖𝑠</m:t>
                            </m:r>
                          </m:sub>
                          <m:sup>
                            <m:r>
                              <a:rPr lang="ru-RU" sz="900" i="1">
                                <a:latin typeface="Cambria Math"/>
                              </a:rPr>
                              <m:t>ПНЗ</m:t>
                            </m:r>
                          </m:sup>
                        </m:sSubSup>
                        <m:r>
                          <a:rPr lang="ru-RU" sz="900" i="1">
                            <a:latin typeface="Cambria Math"/>
                          </a:rPr>
                          <m:t>×</m:t>
                        </m:r>
                        <m:sSubSup>
                          <m:sSubSupPr>
                            <m:ctrlPr>
                              <a:rPr lang="ru-RU" sz="900" i="1">
                                <a:latin typeface="Cambria Math"/>
                              </a:rPr>
                            </m:ctrlPr>
                          </m:sSubSupPr>
                          <m:e>
                            <m:r>
                              <a:rPr lang="en-US" sz="900" i="1">
                                <a:latin typeface="Cambria Math"/>
                              </a:rPr>
                              <m:t>𝑅</m:t>
                            </m:r>
                          </m:e>
                          <m:sub>
                            <m:r>
                              <a:rPr lang="ru-RU" sz="900" i="1">
                                <a:latin typeface="Cambria Math"/>
                              </a:rPr>
                              <m:t>𝑖𝑠</m:t>
                            </m:r>
                          </m:sub>
                          <m:sup>
                            <m:r>
                              <a:rPr lang="ru-RU" sz="900" i="1">
                                <a:latin typeface="Cambria Math"/>
                              </a:rPr>
                              <m:t>ПНЗ</m:t>
                            </m:r>
                          </m:sup>
                        </m:sSubSup>
                      </m:e>
                    </m:nary>
                  </m:oMath>
                </a14:m>
                <a:r>
                  <a:rPr lang="ru-RU" sz="900" dirty="0"/>
                  <a:t>, где:</a:t>
                </a:r>
              </a:p>
              <a:p>
                <a:r>
                  <a:rPr lang="ru-RU" sz="900" dirty="0"/>
                  <a:t> </a:t>
                </a:r>
                <a14:m>
                  <m:oMath xmlns:m="http://schemas.openxmlformats.org/officeDocument/2006/math">
                    <m:sSubSup>
                      <m:sSubSupPr>
                        <m:ctrlPr>
                          <a:rPr lang="ru-RU" sz="900" i="1">
                            <a:latin typeface="Cambria Math"/>
                          </a:rPr>
                        </m:ctrlPr>
                      </m:sSubSupPr>
                      <m:e>
                        <m:r>
                          <a:rPr lang="ru-RU" sz="900" i="1">
                            <a:latin typeface="Cambria Math"/>
                          </a:rPr>
                          <m:t>𝑛</m:t>
                        </m:r>
                      </m:e>
                      <m:sub>
                        <m:r>
                          <a:rPr lang="ru-RU" sz="900" i="1">
                            <a:latin typeface="Cambria Math"/>
                          </a:rPr>
                          <m:t>𝑖𝑠</m:t>
                        </m:r>
                      </m:sub>
                      <m:sup>
                        <m:r>
                          <a:rPr lang="ru-RU" sz="900" i="1">
                            <a:latin typeface="Cambria Math"/>
                          </a:rPr>
                          <m:t>ПНЗ</m:t>
                        </m:r>
                      </m:sup>
                    </m:sSubSup>
                  </m:oMath>
                </a14:m>
                <a:r>
                  <a:rPr lang="ru-RU" sz="900" dirty="0"/>
                  <a:t> – значение натуральной нормы потребления </a:t>
                </a:r>
                <a:r>
                  <a:rPr lang="en-US" sz="900" dirty="0"/>
                  <a:t>s</a:t>
                </a:r>
                <a:r>
                  <a:rPr lang="ru-RU" sz="900" dirty="0"/>
                  <a:t>-ой прочей работы или услуги, учитываемая при расчете базового норматива затрат на общехозяйственные нужды на оказание i-ой государственной услуги;</a:t>
                </a:r>
              </a:p>
              <a:p>
                <a14:m>
                  <m:oMath xmlns:m="http://schemas.openxmlformats.org/officeDocument/2006/math">
                    <m:sSubSup>
                      <m:sSubSupPr>
                        <m:ctrlPr>
                          <a:rPr lang="ru-RU" sz="900" i="1">
                            <a:latin typeface="Cambria Math"/>
                          </a:rPr>
                        </m:ctrlPr>
                      </m:sSubSupPr>
                      <m:e>
                        <m:r>
                          <a:rPr lang="en-US" sz="900" i="1">
                            <a:latin typeface="Cambria Math"/>
                          </a:rPr>
                          <m:t>𝑅</m:t>
                        </m:r>
                      </m:e>
                      <m:sub>
                        <m:r>
                          <a:rPr lang="ru-RU" sz="900" i="1">
                            <a:latin typeface="Cambria Math"/>
                          </a:rPr>
                          <m:t>𝑖𝑠</m:t>
                        </m:r>
                      </m:sub>
                      <m:sup>
                        <m:r>
                          <a:rPr lang="ru-RU" sz="900" i="1">
                            <a:latin typeface="Cambria Math"/>
                          </a:rPr>
                          <m:t>ПНЗ</m:t>
                        </m:r>
                      </m:sup>
                    </m:sSubSup>
                  </m:oMath>
                </a14:m>
                <a:r>
                  <a:rPr lang="ru-RU" sz="900" dirty="0"/>
                  <a:t> – стоимость (цена, тариф) </a:t>
                </a:r>
                <a:r>
                  <a:rPr lang="en-US" sz="900" dirty="0"/>
                  <a:t>s</a:t>
                </a:r>
                <a:r>
                  <a:rPr lang="ru-RU" sz="900" dirty="0"/>
                  <a:t>-ой прочей работы или услуги, учитываемой при расчете базового норматива затрат на общехозяйственные нужды на оказание </a:t>
                </a:r>
                <a:r>
                  <a:rPr lang="ru-RU" sz="900" dirty="0" err="1"/>
                  <a:t>i­ой</a:t>
                </a:r>
                <a:r>
                  <a:rPr lang="ru-RU" sz="900" dirty="0"/>
                  <a:t> государственной услуги в соответствующем финансовом году</a:t>
                </a:r>
                <a:r>
                  <a:rPr lang="ru-RU" sz="900" dirty="0" smtClean="0"/>
                  <a:t>.</a:t>
                </a:r>
                <a:endParaRPr lang="ru-RU" sz="900" dirty="0"/>
              </a:p>
            </p:txBody>
          </p:sp>
        </mc:Choice>
        <mc:Fallback xmlns="">
          <p:sp>
            <p:nvSpPr>
              <p:cNvPr id="20" name="Скругленный прямоугольник 19"/>
              <p:cNvSpPr>
                <a:spLocks noRot="1" noChangeAspect="1" noMove="1" noResize="1" noEditPoints="1" noAdjustHandles="1" noChangeArrowheads="1" noChangeShapeType="1" noTextEdit="1"/>
              </p:cNvSpPr>
              <p:nvPr/>
            </p:nvSpPr>
            <p:spPr>
              <a:xfrm>
                <a:off x="528604" y="5858953"/>
                <a:ext cx="9176014" cy="948967"/>
              </a:xfrm>
              <a:prstGeom prst="roundRect">
                <a:avLst/>
              </a:prstGeom>
              <a:blipFill rotWithShape="1">
                <a:blip r:embed="rId5"/>
                <a:stretch>
                  <a:fillRect/>
                </a:stretch>
              </a:blipFill>
            </p:spPr>
            <p:txBody>
              <a:bodyPr/>
              <a:lstStyle/>
              <a:p>
                <a:r>
                  <a:rPr lang="ru-RU">
                    <a:noFill/>
                  </a:rPr>
                  <a:t> </a:t>
                </a:r>
              </a:p>
            </p:txBody>
          </p:sp>
        </mc:Fallback>
      </mc:AlternateContent>
    </p:spTree>
    <p:extLst>
      <p:ext uri="{BB962C8B-B14F-4D97-AF65-F5344CB8AC3E}">
        <p14:creationId xmlns:p14="http://schemas.microsoft.com/office/powerpoint/2010/main" val="14711099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1" name="Picture 56" descr="C:\Users\Albina\Desktop\Без имени-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63" y="317500"/>
            <a:ext cx="9906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Заголовок 9"/>
          <p:cNvSpPr>
            <a:spLocks noGrp="1"/>
          </p:cNvSpPr>
          <p:nvPr>
            <p:ph type="title"/>
          </p:nvPr>
        </p:nvSpPr>
        <p:spPr>
          <a:xfrm>
            <a:off x="461963" y="142430"/>
            <a:ext cx="9080500" cy="1069975"/>
          </a:xfrm>
        </p:spPr>
        <p:txBody>
          <a:bodyPr/>
          <a:lstStyle/>
          <a:p>
            <a:pPr algn="ctr">
              <a:defRPr/>
            </a:pPr>
            <a:r>
              <a:rPr lang="ru-RU" sz="1600" b="1" dirty="0" smtClean="0">
                <a:solidFill>
                  <a:srgbClr val="3E3F68"/>
                </a:solidFill>
                <a:latin typeface="Cambria" pitchFamily="18" charset="0"/>
                <a:ea typeface="+mn-ea"/>
                <a:cs typeface="Times New Roman" pitchFamily="18" charset="0"/>
              </a:rPr>
              <a:t>Новое в формировании государственного (муниципального) задания на </a:t>
            </a:r>
            <a:r>
              <a:rPr lang="ru-RU" sz="1600" b="1" dirty="0">
                <a:solidFill>
                  <a:srgbClr val="3E3F68"/>
                </a:solidFill>
                <a:latin typeface="Cambria" pitchFamily="18" charset="0"/>
                <a:ea typeface="+mn-ea"/>
                <a:cs typeface="Times New Roman" pitchFamily="18" charset="0"/>
              </a:rPr>
              <a:t>оказание государственных (муниципальных) </a:t>
            </a:r>
            <a:r>
              <a:rPr lang="ru-RU" sz="1600" b="1" dirty="0" smtClean="0">
                <a:solidFill>
                  <a:srgbClr val="3E3F68"/>
                </a:solidFill>
                <a:latin typeface="Cambria" pitchFamily="18" charset="0"/>
                <a:ea typeface="+mn-ea"/>
                <a:cs typeface="Times New Roman" pitchFamily="18" charset="0"/>
              </a:rPr>
              <a:t>услуг</a:t>
            </a:r>
            <a:endParaRPr lang="ru-RU" altLang="ru-RU" sz="1600" b="1" dirty="0">
              <a:solidFill>
                <a:srgbClr val="3E3F68"/>
              </a:solidFill>
              <a:latin typeface="Cambria" pitchFamily="18" charset="0"/>
              <a:ea typeface="+mn-ea"/>
              <a:cs typeface="Times New Roman" pitchFamily="18" charset="0"/>
            </a:endParaRPr>
          </a:p>
        </p:txBody>
      </p:sp>
      <p:sp>
        <p:nvSpPr>
          <p:cNvPr id="37914" name="Прямоугольник 95"/>
          <p:cNvSpPr>
            <a:spLocks noChangeArrowheads="1"/>
          </p:cNvSpPr>
          <p:nvPr/>
        </p:nvSpPr>
        <p:spPr bwMode="auto">
          <a:xfrm>
            <a:off x="8972021" y="2982914"/>
            <a:ext cx="24077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ru-RU" sz="2000">
                <a:solidFill>
                  <a:srgbClr val="783A7A"/>
                </a:solidFill>
                <a:latin typeface="Cambria" pitchFamily="18" charset="0"/>
              </a:rPr>
              <a:t> </a:t>
            </a:r>
          </a:p>
          <a:p>
            <a:pPr algn="ctr"/>
            <a:endParaRPr lang="ru-RU" sz="2000" b="1">
              <a:solidFill>
                <a:srgbClr val="783A7A"/>
              </a:solidFill>
            </a:endParaRPr>
          </a:p>
        </p:txBody>
      </p:sp>
      <p:sp>
        <p:nvSpPr>
          <p:cNvPr id="11" name="Rectangle 24"/>
          <p:cNvSpPr>
            <a:spLocks noChangeArrowheads="1"/>
          </p:cNvSpPr>
          <p:nvPr/>
        </p:nvSpPr>
        <p:spPr bwMode="auto">
          <a:xfrm>
            <a:off x="451714" y="1098323"/>
            <a:ext cx="9362384" cy="4607534"/>
          </a:xfrm>
          <a:prstGeom prst="rect">
            <a:avLst/>
          </a:prstGeom>
          <a:solidFill>
            <a:srgbClr val="EAEAEA"/>
          </a:solidFill>
          <a:ln w="9525">
            <a:noFill/>
            <a:miter lim="800000"/>
            <a:headEnd/>
            <a:tailEnd/>
          </a:ln>
        </p:spPr>
        <p:txBody>
          <a:bodyPr wrap="none" anchor="ctr"/>
          <a:lstStyle/>
          <a:p>
            <a:endParaRPr lang="ru-RU" sz="1600" b="1">
              <a:solidFill>
                <a:srgbClr val="5D466E"/>
              </a:solidFill>
              <a:latin typeface="Arial Narrow" pitchFamily="34" charset="0"/>
            </a:endParaRPr>
          </a:p>
        </p:txBody>
      </p:sp>
      <p:sp>
        <p:nvSpPr>
          <p:cNvPr id="98" name="Стрелка вправо 97"/>
          <p:cNvSpPr/>
          <p:nvPr/>
        </p:nvSpPr>
        <p:spPr>
          <a:xfrm>
            <a:off x="-1" y="4189965"/>
            <a:ext cx="8627447" cy="883770"/>
          </a:xfrm>
          <a:prstGeom prst="rightArrow">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ru-RU"/>
          </a:p>
        </p:txBody>
      </p:sp>
      <p:sp>
        <p:nvSpPr>
          <p:cNvPr id="12" name="Прямоугольник 11"/>
          <p:cNvSpPr/>
          <p:nvPr/>
        </p:nvSpPr>
        <p:spPr bwMode="auto">
          <a:xfrm>
            <a:off x="579842" y="1779338"/>
            <a:ext cx="1896658" cy="654073"/>
          </a:xfrm>
          <a:prstGeom prst="rect">
            <a:avLst/>
          </a:prstGeom>
          <a:solidFill>
            <a:srgbClr val="CCCCFF"/>
          </a:solidFill>
          <a:ln w="9525" algn="ctr">
            <a:solidFill>
              <a:srgbClr val="808080"/>
            </a:solidFill>
            <a:miter lim="800000"/>
            <a:headEnd/>
            <a:tailEnd/>
          </a:ln>
          <a:effectLst>
            <a:outerShdw dist="71842" dir="2700000" algn="ctr" rotWithShape="0">
              <a:srgbClr val="808080">
                <a:alpha val="50000"/>
              </a:srgbClr>
            </a:outerShdw>
          </a:effectLst>
        </p:spPr>
        <p:txBody>
          <a:bodyPr lIns="91397" tIns="45698" rIns="91397" bIns="45698" anchor="ctr"/>
          <a:lstStyle/>
          <a:p>
            <a:pPr algn="ctr" fontAlgn="auto">
              <a:spcBef>
                <a:spcPts val="0"/>
              </a:spcBef>
              <a:spcAft>
                <a:spcPts val="0"/>
              </a:spcAft>
            </a:pPr>
            <a:r>
              <a:rPr lang="ru-RU" sz="1200" b="1" dirty="0">
                <a:solidFill>
                  <a:srgbClr val="012167"/>
                </a:solidFill>
                <a:latin typeface="Arial Narrow" pitchFamily="34" charset="0"/>
              </a:rPr>
              <a:t>Базовый </a:t>
            </a:r>
            <a:r>
              <a:rPr lang="ru-RU" sz="1200" b="1" dirty="0" smtClean="0">
                <a:solidFill>
                  <a:srgbClr val="012167"/>
                </a:solidFill>
                <a:latin typeface="Arial Narrow" pitchFamily="34" charset="0"/>
              </a:rPr>
              <a:t>перечень </a:t>
            </a:r>
            <a:r>
              <a:rPr lang="ru-RU" sz="1200" b="1" dirty="0">
                <a:solidFill>
                  <a:srgbClr val="012167"/>
                </a:solidFill>
                <a:latin typeface="Arial Narrow" pitchFamily="34" charset="0"/>
              </a:rPr>
              <a:t>услуг и </a:t>
            </a:r>
            <a:r>
              <a:rPr lang="ru-RU" sz="1200" b="1" dirty="0" smtClean="0">
                <a:solidFill>
                  <a:srgbClr val="012167"/>
                </a:solidFill>
                <a:latin typeface="Arial Narrow" pitchFamily="34" charset="0"/>
              </a:rPr>
              <a:t>работ в </a:t>
            </a:r>
            <a:r>
              <a:rPr lang="ru-RU" sz="1200" b="1" dirty="0">
                <a:solidFill>
                  <a:srgbClr val="012167"/>
                </a:solidFill>
                <a:latin typeface="Arial Narrow" pitchFamily="34" charset="0"/>
              </a:rPr>
              <a:t>сфере образования</a:t>
            </a:r>
          </a:p>
        </p:txBody>
      </p:sp>
      <p:cxnSp>
        <p:nvCxnSpPr>
          <p:cNvPr id="17" name="Прямая со стрелкой 16"/>
          <p:cNvCxnSpPr>
            <a:stCxn id="12" idx="2"/>
            <a:endCxn id="13" idx="0"/>
          </p:cNvCxnSpPr>
          <p:nvPr/>
        </p:nvCxnSpPr>
        <p:spPr bwMode="auto">
          <a:xfrm>
            <a:off x="1528171" y="2433411"/>
            <a:ext cx="0" cy="455049"/>
          </a:xfrm>
          <a:prstGeom prst="straightConnector1">
            <a:avLst/>
          </a:prstGeom>
          <a:solidFill>
            <a:schemeClr val="accent1"/>
          </a:solidFill>
          <a:ln w="28575" cap="flat" cmpd="sng" algn="ctr">
            <a:solidFill>
              <a:schemeClr val="accent1"/>
            </a:solidFill>
            <a:prstDash val="solid"/>
            <a:round/>
            <a:headEnd type="none" w="med" len="med"/>
            <a:tailEnd type="arrow"/>
          </a:ln>
          <a:effectLst/>
        </p:spPr>
      </p:cxnSp>
      <p:sp>
        <p:nvSpPr>
          <p:cNvPr id="20" name="Прямоугольник 19"/>
          <p:cNvSpPr/>
          <p:nvPr/>
        </p:nvSpPr>
        <p:spPr bwMode="auto">
          <a:xfrm>
            <a:off x="579843" y="5230400"/>
            <a:ext cx="1896658" cy="356132"/>
          </a:xfrm>
          <a:prstGeom prst="rect">
            <a:avLst/>
          </a:prstGeom>
          <a:solidFill>
            <a:srgbClr val="FFCC99"/>
          </a:solidFill>
          <a:ln w="9525" algn="ctr">
            <a:solidFill>
              <a:srgbClr val="808080"/>
            </a:solidFill>
            <a:miter lim="800000"/>
            <a:headEnd/>
            <a:tailEnd/>
          </a:ln>
          <a:effectLst>
            <a:outerShdw dist="71842" dir="2700000" algn="ctr" rotWithShape="0">
              <a:srgbClr val="808080">
                <a:alpha val="50000"/>
              </a:srgbClr>
            </a:outerShdw>
          </a:effectLst>
        </p:spPr>
        <p:txBody>
          <a:bodyPr lIns="91397" tIns="45698" rIns="91397" bIns="45698" anchor="ctr"/>
          <a:lstStyle/>
          <a:p>
            <a:pPr algn="ctr" fontAlgn="auto">
              <a:spcBef>
                <a:spcPts val="0"/>
              </a:spcBef>
              <a:spcAft>
                <a:spcPts val="0"/>
              </a:spcAft>
            </a:pPr>
            <a:r>
              <a:rPr lang="ru-RU" sz="1200" b="1" dirty="0" smtClean="0">
                <a:solidFill>
                  <a:srgbClr val="012167"/>
                </a:solidFill>
                <a:latin typeface="Arial Narrow" pitchFamily="34" charset="0"/>
              </a:rPr>
              <a:t>Учреждение </a:t>
            </a:r>
            <a:r>
              <a:rPr lang="ru-RU" sz="1200" b="1" dirty="0">
                <a:solidFill>
                  <a:srgbClr val="012167"/>
                </a:solidFill>
                <a:latin typeface="Arial Narrow" pitchFamily="34" charset="0"/>
              </a:rPr>
              <a:t>№ 1</a:t>
            </a:r>
            <a:endParaRPr lang="ru-RU" sz="1200" b="1" dirty="0">
              <a:solidFill>
                <a:srgbClr val="012167"/>
              </a:solidFill>
              <a:latin typeface="Arial Narrow" pitchFamily="34" charset="0"/>
              <a:cs typeface="+mn-cs"/>
            </a:endParaRPr>
          </a:p>
        </p:txBody>
      </p:sp>
      <p:sp>
        <p:nvSpPr>
          <p:cNvPr id="25" name="Прямоугольник 24"/>
          <p:cNvSpPr/>
          <p:nvPr/>
        </p:nvSpPr>
        <p:spPr bwMode="auto">
          <a:xfrm>
            <a:off x="561423" y="1134900"/>
            <a:ext cx="9154382" cy="494355"/>
          </a:xfrm>
          <a:prstGeom prst="rect">
            <a:avLst/>
          </a:prstGeom>
          <a:solidFill>
            <a:srgbClr val="FFFFCC"/>
          </a:solidFill>
          <a:ln w="9525" algn="ctr">
            <a:solidFill>
              <a:srgbClr val="808080"/>
            </a:solidFill>
            <a:miter lim="800000"/>
            <a:headEnd/>
            <a:tailEnd/>
          </a:ln>
          <a:effectLst>
            <a:outerShdw dist="71842" dir="2700000" algn="ctr" rotWithShape="0">
              <a:srgbClr val="808080">
                <a:alpha val="50000"/>
              </a:srgbClr>
            </a:outerShdw>
          </a:effectLst>
        </p:spPr>
        <p:txBody>
          <a:bodyPr lIns="91397" tIns="45698" rIns="91397" bIns="45698" anchor="ctr"/>
          <a:lstStyle/>
          <a:p>
            <a:pPr algn="ctr"/>
            <a:r>
              <a:rPr lang="ru-RU" sz="1000" b="1" dirty="0" smtClean="0">
                <a:solidFill>
                  <a:srgbClr val="FF0000"/>
                </a:solidFill>
              </a:rPr>
              <a:t>Начиная </a:t>
            </a:r>
            <a:r>
              <a:rPr lang="ru-RU" sz="1000" b="1" dirty="0">
                <a:solidFill>
                  <a:srgbClr val="FF0000"/>
                </a:solidFill>
              </a:rPr>
              <a:t>с государственных (муниципальных) заданий </a:t>
            </a:r>
            <a:r>
              <a:rPr lang="ru-RU" sz="1000" b="1" dirty="0" smtClean="0">
                <a:solidFill>
                  <a:srgbClr val="FF0000"/>
                </a:solidFill>
              </a:rPr>
              <a:t>на </a:t>
            </a:r>
            <a:r>
              <a:rPr lang="ru-RU" sz="1000" b="1" dirty="0">
                <a:solidFill>
                  <a:srgbClr val="FF0000"/>
                </a:solidFill>
              </a:rPr>
              <a:t>2016 год и плановый период 2017 и 2018 </a:t>
            </a:r>
            <a:r>
              <a:rPr lang="ru-RU" sz="1000" b="1" dirty="0" smtClean="0">
                <a:solidFill>
                  <a:srgbClr val="FF0000"/>
                </a:solidFill>
              </a:rPr>
              <a:t>годов </a:t>
            </a:r>
            <a:r>
              <a:rPr lang="ru-RU" sz="1000" b="1" dirty="0">
                <a:solidFill>
                  <a:srgbClr val="003399"/>
                </a:solidFill>
              </a:rPr>
              <a:t>государственное </a:t>
            </a:r>
            <a:r>
              <a:rPr lang="ru-RU" sz="1000" b="1" dirty="0" smtClean="0">
                <a:solidFill>
                  <a:srgbClr val="003399"/>
                </a:solidFill>
              </a:rPr>
              <a:t>(муниципальное) задание </a:t>
            </a:r>
            <a:r>
              <a:rPr lang="ru-RU" sz="1000" b="1" dirty="0">
                <a:solidFill>
                  <a:srgbClr val="003399"/>
                </a:solidFill>
              </a:rPr>
              <a:t>возможно будет сформировать только если государственные </a:t>
            </a:r>
            <a:r>
              <a:rPr lang="ru-RU" sz="1000" b="1" dirty="0" smtClean="0">
                <a:solidFill>
                  <a:srgbClr val="003399"/>
                </a:solidFill>
              </a:rPr>
              <a:t>(муниципальные) услуги </a:t>
            </a:r>
            <a:r>
              <a:rPr lang="ru-RU" sz="1000" b="1" dirty="0">
                <a:solidFill>
                  <a:srgbClr val="003399"/>
                </a:solidFill>
              </a:rPr>
              <a:t>(работы) включены в базовый (отраслевой) перечень</a:t>
            </a:r>
          </a:p>
        </p:txBody>
      </p:sp>
      <p:sp>
        <p:nvSpPr>
          <p:cNvPr id="44" name="Стрелка вправо 43"/>
          <p:cNvSpPr/>
          <p:nvPr/>
        </p:nvSpPr>
        <p:spPr>
          <a:xfrm>
            <a:off x="0" y="3442115"/>
            <a:ext cx="8627447" cy="883770"/>
          </a:xfrm>
          <a:prstGeom prst="rightArrow">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ru-RU"/>
          </a:p>
        </p:txBody>
      </p:sp>
      <p:sp>
        <p:nvSpPr>
          <p:cNvPr id="37906" name="Стрелка вниз 37905"/>
          <p:cNvSpPr/>
          <p:nvPr/>
        </p:nvSpPr>
        <p:spPr>
          <a:xfrm>
            <a:off x="1385296" y="3341614"/>
            <a:ext cx="285750" cy="1856851"/>
          </a:xfrm>
          <a:prstGeom prst="downArrow">
            <a:avLst/>
          </a:prstGeom>
          <a:solidFill>
            <a:srgbClr val="C8C016"/>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 name="Прямоугольник 31"/>
          <p:cNvSpPr/>
          <p:nvPr/>
        </p:nvSpPr>
        <p:spPr bwMode="auto">
          <a:xfrm>
            <a:off x="555713" y="5847240"/>
            <a:ext cx="9154382" cy="699865"/>
          </a:xfrm>
          <a:prstGeom prst="rect">
            <a:avLst/>
          </a:prstGeom>
          <a:solidFill>
            <a:srgbClr val="FFFFCC"/>
          </a:solidFill>
          <a:ln w="9525" algn="ctr">
            <a:solidFill>
              <a:srgbClr val="808080"/>
            </a:solidFill>
            <a:miter lim="800000"/>
            <a:headEnd/>
            <a:tailEnd/>
          </a:ln>
          <a:effectLst>
            <a:outerShdw dist="71842" dir="2700000" algn="ctr" rotWithShape="0">
              <a:srgbClr val="808080">
                <a:alpha val="50000"/>
              </a:srgbClr>
            </a:outerShdw>
          </a:effectLst>
        </p:spPr>
        <p:txBody>
          <a:bodyPr lIns="91397" tIns="45698" rIns="91397" bIns="45698" anchor="ctr"/>
          <a:lstStyle/>
          <a:p>
            <a:pPr>
              <a:defRPr/>
            </a:pPr>
            <a:r>
              <a:rPr lang="ru-RU" sz="1400" b="1" dirty="0"/>
              <a:t>По состоянию на </a:t>
            </a:r>
            <a:r>
              <a:rPr lang="ru-RU" sz="1400" b="1" dirty="0">
                <a:solidFill>
                  <a:srgbClr val="FF0000"/>
                </a:solidFill>
              </a:rPr>
              <a:t>01.01.2015</a:t>
            </a:r>
            <a:r>
              <a:rPr lang="ru-RU" sz="1400" b="1" dirty="0"/>
              <a:t>  утверждено </a:t>
            </a:r>
            <a:r>
              <a:rPr lang="ru-RU" sz="1400" b="1" dirty="0">
                <a:solidFill>
                  <a:srgbClr val="FF0000"/>
                </a:solidFill>
              </a:rPr>
              <a:t>29 </a:t>
            </a:r>
            <a:r>
              <a:rPr lang="ru-RU" sz="1400" b="1" dirty="0"/>
              <a:t>базовых (отраслевых)</a:t>
            </a:r>
            <a:r>
              <a:rPr lang="en-US" sz="1400" b="1" dirty="0"/>
              <a:t> </a:t>
            </a:r>
            <a:r>
              <a:rPr lang="ru-RU" sz="1400" b="1" dirty="0"/>
              <a:t>перечней</a:t>
            </a:r>
            <a:r>
              <a:rPr lang="ru-RU" sz="1400" dirty="0"/>
              <a:t>, включающих: </a:t>
            </a:r>
            <a:endParaRPr lang="ru-RU" sz="1400" dirty="0" smtClean="0"/>
          </a:p>
          <a:p>
            <a:pPr>
              <a:defRPr/>
            </a:pPr>
            <a:r>
              <a:rPr lang="ru-RU" sz="1400" b="1" dirty="0" smtClean="0">
                <a:solidFill>
                  <a:srgbClr val="FF0000"/>
                </a:solidFill>
              </a:rPr>
              <a:t>172</a:t>
            </a:r>
            <a:r>
              <a:rPr lang="ru-RU" sz="1400" dirty="0" smtClean="0"/>
              <a:t> </a:t>
            </a:r>
            <a:r>
              <a:rPr lang="ru-RU" sz="1400" dirty="0"/>
              <a:t>– услуги;</a:t>
            </a:r>
          </a:p>
          <a:p>
            <a:pPr>
              <a:defRPr/>
            </a:pPr>
            <a:r>
              <a:rPr lang="ru-RU" sz="1400" b="1" dirty="0">
                <a:solidFill>
                  <a:srgbClr val="FF0000"/>
                </a:solidFill>
              </a:rPr>
              <a:t>215</a:t>
            </a:r>
            <a:r>
              <a:rPr lang="ru-RU" sz="1400" dirty="0"/>
              <a:t> – работ.</a:t>
            </a:r>
          </a:p>
        </p:txBody>
      </p:sp>
      <p:sp>
        <p:nvSpPr>
          <p:cNvPr id="37907" name="Овал 37906"/>
          <p:cNvSpPr/>
          <p:nvPr/>
        </p:nvSpPr>
        <p:spPr>
          <a:xfrm>
            <a:off x="54752" y="3690800"/>
            <a:ext cx="2962273" cy="357187"/>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ru-RU" sz="1200" dirty="0" smtClean="0"/>
              <a:t>Государственное задание </a:t>
            </a:r>
            <a:endParaRPr lang="ru-RU" sz="1200" dirty="0"/>
          </a:p>
        </p:txBody>
      </p:sp>
      <p:sp>
        <p:nvSpPr>
          <p:cNvPr id="61" name="Овал 60"/>
          <p:cNvSpPr/>
          <p:nvPr/>
        </p:nvSpPr>
        <p:spPr>
          <a:xfrm>
            <a:off x="38845" y="4453257"/>
            <a:ext cx="2968655" cy="357187"/>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ru-RU" sz="1200" dirty="0" smtClean="0"/>
              <a:t>Соглашение о предоставлении субсидии</a:t>
            </a:r>
            <a:endParaRPr lang="ru-RU" sz="1200" dirty="0"/>
          </a:p>
        </p:txBody>
      </p:sp>
      <p:sp>
        <p:nvSpPr>
          <p:cNvPr id="13" name="Прямоугольник 12"/>
          <p:cNvSpPr/>
          <p:nvPr/>
        </p:nvSpPr>
        <p:spPr bwMode="auto">
          <a:xfrm>
            <a:off x="579842" y="2888460"/>
            <a:ext cx="1896658" cy="460859"/>
          </a:xfrm>
          <a:prstGeom prst="rect">
            <a:avLst/>
          </a:prstGeom>
          <a:solidFill>
            <a:srgbClr val="FFFFCC"/>
          </a:solidFill>
          <a:ln w="9525" algn="ctr">
            <a:solidFill>
              <a:srgbClr val="808080"/>
            </a:solidFill>
            <a:miter lim="800000"/>
            <a:headEnd/>
            <a:tailEnd/>
          </a:ln>
          <a:effectLst>
            <a:outerShdw dist="71842" dir="2700000" algn="ctr" rotWithShape="0">
              <a:srgbClr val="808080">
                <a:alpha val="50000"/>
              </a:srgbClr>
            </a:outerShdw>
          </a:effectLst>
        </p:spPr>
        <p:txBody>
          <a:bodyPr lIns="91397" tIns="45698" rIns="91397" bIns="45698" anchor="ctr"/>
          <a:lstStyle/>
          <a:p>
            <a:pPr algn="ctr" fontAlgn="auto">
              <a:spcBef>
                <a:spcPts val="0"/>
              </a:spcBef>
              <a:spcAft>
                <a:spcPts val="0"/>
              </a:spcAft>
            </a:pPr>
            <a:r>
              <a:rPr lang="ru-RU" sz="1200" b="1" dirty="0">
                <a:solidFill>
                  <a:srgbClr val="012167"/>
                </a:solidFill>
                <a:latin typeface="Arial Narrow" pitchFamily="34" charset="0"/>
              </a:rPr>
              <a:t>Ведомственный</a:t>
            </a:r>
            <a:r>
              <a:rPr lang="en-US" sz="1200" b="1" dirty="0">
                <a:solidFill>
                  <a:srgbClr val="012167"/>
                </a:solidFill>
                <a:latin typeface="Arial Narrow" pitchFamily="34" charset="0"/>
              </a:rPr>
              <a:t> </a:t>
            </a:r>
            <a:r>
              <a:rPr lang="ru-RU" sz="1200" b="1" dirty="0">
                <a:solidFill>
                  <a:srgbClr val="012167"/>
                </a:solidFill>
                <a:latin typeface="Arial Narrow" pitchFamily="34" charset="0"/>
              </a:rPr>
              <a:t>перечень услуг (работ) ГРБС ……</a:t>
            </a:r>
          </a:p>
        </p:txBody>
      </p:sp>
      <p:sp>
        <p:nvSpPr>
          <p:cNvPr id="72" name="Прямоугольник 71"/>
          <p:cNvSpPr/>
          <p:nvPr/>
        </p:nvSpPr>
        <p:spPr bwMode="auto">
          <a:xfrm>
            <a:off x="3169898" y="1779338"/>
            <a:ext cx="1896658" cy="654073"/>
          </a:xfrm>
          <a:prstGeom prst="rect">
            <a:avLst/>
          </a:prstGeom>
          <a:solidFill>
            <a:srgbClr val="CCCCFF"/>
          </a:solidFill>
          <a:ln w="9525" algn="ctr">
            <a:solidFill>
              <a:srgbClr val="808080"/>
            </a:solidFill>
            <a:miter lim="800000"/>
            <a:headEnd/>
            <a:tailEnd/>
          </a:ln>
          <a:effectLst>
            <a:outerShdw dist="71842" dir="2700000" algn="ctr" rotWithShape="0">
              <a:srgbClr val="808080">
                <a:alpha val="50000"/>
              </a:srgbClr>
            </a:outerShdw>
          </a:effectLst>
        </p:spPr>
        <p:txBody>
          <a:bodyPr lIns="91397" tIns="45698" rIns="91397" bIns="45698" anchor="ctr"/>
          <a:lstStyle/>
          <a:p>
            <a:pPr algn="ctr" fontAlgn="auto">
              <a:spcBef>
                <a:spcPts val="0"/>
              </a:spcBef>
              <a:spcAft>
                <a:spcPts val="0"/>
              </a:spcAft>
            </a:pPr>
            <a:r>
              <a:rPr lang="ru-RU" sz="1200" b="1" dirty="0">
                <a:solidFill>
                  <a:srgbClr val="012167"/>
                </a:solidFill>
                <a:latin typeface="Arial Narrow" pitchFamily="34" charset="0"/>
              </a:rPr>
              <a:t>Базовый </a:t>
            </a:r>
            <a:r>
              <a:rPr lang="ru-RU" sz="1200" b="1" dirty="0" smtClean="0">
                <a:solidFill>
                  <a:srgbClr val="012167"/>
                </a:solidFill>
                <a:latin typeface="Arial Narrow" pitchFamily="34" charset="0"/>
              </a:rPr>
              <a:t>перечень </a:t>
            </a:r>
            <a:r>
              <a:rPr lang="ru-RU" sz="1200" b="1" dirty="0">
                <a:solidFill>
                  <a:srgbClr val="012167"/>
                </a:solidFill>
                <a:latin typeface="Arial Narrow" pitchFamily="34" charset="0"/>
              </a:rPr>
              <a:t>услуг и </a:t>
            </a:r>
            <a:r>
              <a:rPr lang="ru-RU" sz="1200" b="1" dirty="0" smtClean="0">
                <a:solidFill>
                  <a:srgbClr val="012167"/>
                </a:solidFill>
                <a:latin typeface="Arial Narrow" pitchFamily="34" charset="0"/>
              </a:rPr>
              <a:t>работ в </a:t>
            </a:r>
            <a:r>
              <a:rPr lang="ru-RU" sz="1200" b="1" dirty="0">
                <a:solidFill>
                  <a:srgbClr val="012167"/>
                </a:solidFill>
                <a:latin typeface="Arial Narrow" pitchFamily="34" charset="0"/>
              </a:rPr>
              <a:t>сфере </a:t>
            </a:r>
            <a:endParaRPr lang="ru-RU" sz="1200" b="1" dirty="0" smtClean="0">
              <a:solidFill>
                <a:srgbClr val="012167"/>
              </a:solidFill>
              <a:latin typeface="Arial Narrow" pitchFamily="34" charset="0"/>
            </a:endParaRPr>
          </a:p>
          <a:p>
            <a:pPr algn="ctr" fontAlgn="auto">
              <a:spcBef>
                <a:spcPts val="0"/>
              </a:spcBef>
              <a:spcAft>
                <a:spcPts val="0"/>
              </a:spcAft>
            </a:pPr>
            <a:r>
              <a:rPr lang="ru-RU" sz="1200" b="1" dirty="0" smtClean="0">
                <a:solidFill>
                  <a:srgbClr val="012167"/>
                </a:solidFill>
                <a:latin typeface="Arial Narrow" pitchFamily="34" charset="0"/>
              </a:rPr>
              <a:t>…</a:t>
            </a:r>
            <a:endParaRPr lang="ru-RU" sz="1200" b="1" dirty="0">
              <a:solidFill>
                <a:srgbClr val="012167"/>
              </a:solidFill>
              <a:latin typeface="Arial Narrow" pitchFamily="34" charset="0"/>
            </a:endParaRPr>
          </a:p>
        </p:txBody>
      </p:sp>
      <p:cxnSp>
        <p:nvCxnSpPr>
          <p:cNvPr id="73" name="Прямая со стрелкой 72"/>
          <p:cNvCxnSpPr>
            <a:stCxn id="72" idx="2"/>
            <a:endCxn id="78" idx="0"/>
          </p:cNvCxnSpPr>
          <p:nvPr/>
        </p:nvCxnSpPr>
        <p:spPr bwMode="auto">
          <a:xfrm>
            <a:off x="4118227" y="2433411"/>
            <a:ext cx="0" cy="455049"/>
          </a:xfrm>
          <a:prstGeom prst="straightConnector1">
            <a:avLst/>
          </a:prstGeom>
          <a:solidFill>
            <a:schemeClr val="accent1"/>
          </a:solidFill>
          <a:ln w="28575" cap="flat" cmpd="sng" algn="ctr">
            <a:solidFill>
              <a:schemeClr val="accent1"/>
            </a:solidFill>
            <a:prstDash val="solid"/>
            <a:round/>
            <a:headEnd type="none" w="med" len="med"/>
            <a:tailEnd type="arrow"/>
          </a:ln>
          <a:effectLst/>
        </p:spPr>
      </p:cxnSp>
      <p:sp>
        <p:nvSpPr>
          <p:cNvPr id="74" name="Прямоугольник 73"/>
          <p:cNvSpPr/>
          <p:nvPr/>
        </p:nvSpPr>
        <p:spPr bwMode="auto">
          <a:xfrm>
            <a:off x="3169899" y="5230400"/>
            <a:ext cx="1896658" cy="356132"/>
          </a:xfrm>
          <a:prstGeom prst="rect">
            <a:avLst/>
          </a:prstGeom>
          <a:solidFill>
            <a:srgbClr val="FFCC99"/>
          </a:solidFill>
          <a:ln w="9525" algn="ctr">
            <a:solidFill>
              <a:srgbClr val="808080"/>
            </a:solidFill>
            <a:miter lim="800000"/>
            <a:headEnd/>
            <a:tailEnd/>
          </a:ln>
          <a:effectLst>
            <a:outerShdw dist="71842" dir="2700000" algn="ctr" rotWithShape="0">
              <a:srgbClr val="808080">
                <a:alpha val="50000"/>
              </a:srgbClr>
            </a:outerShdw>
          </a:effectLst>
        </p:spPr>
        <p:txBody>
          <a:bodyPr lIns="91397" tIns="45698" rIns="91397" bIns="45698" anchor="ctr"/>
          <a:lstStyle/>
          <a:p>
            <a:pPr algn="ctr" fontAlgn="auto">
              <a:spcBef>
                <a:spcPts val="0"/>
              </a:spcBef>
              <a:spcAft>
                <a:spcPts val="0"/>
              </a:spcAft>
            </a:pPr>
            <a:r>
              <a:rPr lang="ru-RU" sz="1200" b="1" dirty="0" smtClean="0">
                <a:solidFill>
                  <a:srgbClr val="012167"/>
                </a:solidFill>
                <a:latin typeface="Arial Narrow" pitchFamily="34" charset="0"/>
              </a:rPr>
              <a:t>Учреждение </a:t>
            </a:r>
            <a:r>
              <a:rPr lang="ru-RU" sz="1200" b="1" dirty="0">
                <a:solidFill>
                  <a:srgbClr val="012167"/>
                </a:solidFill>
                <a:latin typeface="Arial Narrow" pitchFamily="34" charset="0"/>
              </a:rPr>
              <a:t>№ </a:t>
            </a:r>
            <a:r>
              <a:rPr lang="ru-RU" sz="1200" b="1" dirty="0" smtClean="0">
                <a:solidFill>
                  <a:srgbClr val="012167"/>
                </a:solidFill>
                <a:latin typeface="Arial Narrow" pitchFamily="34" charset="0"/>
              </a:rPr>
              <a:t>2</a:t>
            </a:r>
            <a:endParaRPr lang="ru-RU" sz="1200" b="1" dirty="0">
              <a:solidFill>
                <a:srgbClr val="012167"/>
              </a:solidFill>
              <a:latin typeface="Arial Narrow" pitchFamily="34" charset="0"/>
              <a:cs typeface="+mn-cs"/>
            </a:endParaRPr>
          </a:p>
        </p:txBody>
      </p:sp>
      <p:sp>
        <p:nvSpPr>
          <p:cNvPr id="75" name="Стрелка вниз 74"/>
          <p:cNvSpPr/>
          <p:nvPr/>
        </p:nvSpPr>
        <p:spPr>
          <a:xfrm>
            <a:off x="3975352" y="3341614"/>
            <a:ext cx="285750" cy="1856851"/>
          </a:xfrm>
          <a:prstGeom prst="downArrow">
            <a:avLst/>
          </a:prstGeom>
          <a:solidFill>
            <a:srgbClr val="C8C016"/>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6" name="Овал 75"/>
          <p:cNvSpPr/>
          <p:nvPr/>
        </p:nvSpPr>
        <p:spPr>
          <a:xfrm>
            <a:off x="2644808" y="3690800"/>
            <a:ext cx="2962273" cy="357187"/>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ru-RU" sz="1200" dirty="0" smtClean="0"/>
              <a:t>Государственное задание</a:t>
            </a:r>
            <a:endParaRPr lang="ru-RU" sz="1200" dirty="0"/>
          </a:p>
        </p:txBody>
      </p:sp>
      <p:sp>
        <p:nvSpPr>
          <p:cNvPr id="77" name="Овал 76"/>
          <p:cNvSpPr/>
          <p:nvPr/>
        </p:nvSpPr>
        <p:spPr>
          <a:xfrm>
            <a:off x="2628901" y="4453257"/>
            <a:ext cx="2968655" cy="357187"/>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ru-RU" sz="1200" dirty="0" smtClean="0"/>
              <a:t>Соглашение о предоставлении субсидии</a:t>
            </a:r>
            <a:endParaRPr lang="ru-RU" sz="1200" dirty="0"/>
          </a:p>
        </p:txBody>
      </p:sp>
      <p:sp>
        <p:nvSpPr>
          <p:cNvPr id="78" name="Прямоугольник 77"/>
          <p:cNvSpPr/>
          <p:nvPr/>
        </p:nvSpPr>
        <p:spPr bwMode="auto">
          <a:xfrm>
            <a:off x="3169898" y="2888460"/>
            <a:ext cx="1896658" cy="460859"/>
          </a:xfrm>
          <a:prstGeom prst="rect">
            <a:avLst/>
          </a:prstGeom>
          <a:solidFill>
            <a:srgbClr val="FFFFCC"/>
          </a:solidFill>
          <a:ln w="9525" algn="ctr">
            <a:solidFill>
              <a:srgbClr val="808080"/>
            </a:solidFill>
            <a:miter lim="800000"/>
            <a:headEnd/>
            <a:tailEnd/>
          </a:ln>
          <a:effectLst>
            <a:outerShdw dist="71842" dir="2700000" algn="ctr" rotWithShape="0">
              <a:srgbClr val="808080">
                <a:alpha val="50000"/>
              </a:srgbClr>
            </a:outerShdw>
          </a:effectLst>
        </p:spPr>
        <p:txBody>
          <a:bodyPr lIns="91397" tIns="45698" rIns="91397" bIns="45698" anchor="ctr"/>
          <a:lstStyle/>
          <a:p>
            <a:pPr algn="ctr" fontAlgn="auto">
              <a:spcBef>
                <a:spcPts val="0"/>
              </a:spcBef>
              <a:spcAft>
                <a:spcPts val="0"/>
              </a:spcAft>
            </a:pPr>
            <a:r>
              <a:rPr lang="ru-RU" sz="1200" b="1" dirty="0">
                <a:solidFill>
                  <a:srgbClr val="012167"/>
                </a:solidFill>
                <a:latin typeface="Arial Narrow" pitchFamily="34" charset="0"/>
              </a:rPr>
              <a:t>Ведомственный</a:t>
            </a:r>
            <a:r>
              <a:rPr lang="en-US" sz="1200" b="1" dirty="0">
                <a:solidFill>
                  <a:srgbClr val="012167"/>
                </a:solidFill>
                <a:latin typeface="Arial Narrow" pitchFamily="34" charset="0"/>
              </a:rPr>
              <a:t> </a:t>
            </a:r>
            <a:r>
              <a:rPr lang="ru-RU" sz="1200" b="1" dirty="0">
                <a:solidFill>
                  <a:srgbClr val="012167"/>
                </a:solidFill>
                <a:latin typeface="Arial Narrow" pitchFamily="34" charset="0"/>
              </a:rPr>
              <a:t>перечень услуг (работ) ГРБС ……</a:t>
            </a:r>
          </a:p>
        </p:txBody>
      </p:sp>
      <p:sp>
        <p:nvSpPr>
          <p:cNvPr id="79" name="Прямоугольник 78"/>
          <p:cNvSpPr/>
          <p:nvPr/>
        </p:nvSpPr>
        <p:spPr bwMode="auto">
          <a:xfrm>
            <a:off x="5679611" y="1779338"/>
            <a:ext cx="1896658" cy="654073"/>
          </a:xfrm>
          <a:prstGeom prst="rect">
            <a:avLst/>
          </a:prstGeom>
          <a:solidFill>
            <a:srgbClr val="CCCCFF"/>
          </a:solidFill>
          <a:ln w="9525" algn="ctr">
            <a:solidFill>
              <a:srgbClr val="808080"/>
            </a:solidFill>
            <a:miter lim="800000"/>
            <a:headEnd/>
            <a:tailEnd/>
          </a:ln>
          <a:effectLst>
            <a:outerShdw dist="71842" dir="2700000" algn="ctr" rotWithShape="0">
              <a:srgbClr val="808080">
                <a:alpha val="50000"/>
              </a:srgbClr>
            </a:outerShdw>
          </a:effectLst>
        </p:spPr>
        <p:txBody>
          <a:bodyPr lIns="91397" tIns="45698" rIns="91397" bIns="45698" anchor="ctr"/>
          <a:lstStyle/>
          <a:p>
            <a:pPr algn="ctr" fontAlgn="auto">
              <a:spcBef>
                <a:spcPts val="0"/>
              </a:spcBef>
              <a:spcAft>
                <a:spcPts val="0"/>
              </a:spcAft>
            </a:pPr>
            <a:r>
              <a:rPr lang="ru-RU" sz="1200" b="1" dirty="0">
                <a:solidFill>
                  <a:srgbClr val="012167"/>
                </a:solidFill>
                <a:latin typeface="Arial Narrow" pitchFamily="34" charset="0"/>
              </a:rPr>
              <a:t>Базовый </a:t>
            </a:r>
            <a:r>
              <a:rPr lang="ru-RU" sz="1200" b="1" dirty="0" smtClean="0">
                <a:solidFill>
                  <a:srgbClr val="012167"/>
                </a:solidFill>
                <a:latin typeface="Arial Narrow" pitchFamily="34" charset="0"/>
              </a:rPr>
              <a:t>перечень </a:t>
            </a:r>
            <a:r>
              <a:rPr lang="ru-RU" sz="1200" b="1" dirty="0">
                <a:solidFill>
                  <a:srgbClr val="012167"/>
                </a:solidFill>
                <a:latin typeface="Arial Narrow" pitchFamily="34" charset="0"/>
              </a:rPr>
              <a:t>услуг и </a:t>
            </a:r>
            <a:r>
              <a:rPr lang="ru-RU" sz="1200" b="1" dirty="0" smtClean="0">
                <a:solidFill>
                  <a:srgbClr val="012167"/>
                </a:solidFill>
                <a:latin typeface="Arial Narrow" pitchFamily="34" charset="0"/>
              </a:rPr>
              <a:t>работ в </a:t>
            </a:r>
            <a:r>
              <a:rPr lang="ru-RU" sz="1200" b="1" dirty="0">
                <a:solidFill>
                  <a:srgbClr val="012167"/>
                </a:solidFill>
                <a:latin typeface="Arial Narrow" pitchFamily="34" charset="0"/>
              </a:rPr>
              <a:t>сфере </a:t>
            </a:r>
            <a:r>
              <a:rPr lang="ru-RU" sz="1200" b="1" dirty="0" smtClean="0">
                <a:solidFill>
                  <a:srgbClr val="012167"/>
                </a:solidFill>
                <a:latin typeface="Arial Narrow" pitchFamily="34" charset="0"/>
              </a:rPr>
              <a:t>культуры</a:t>
            </a:r>
            <a:endParaRPr lang="ru-RU" sz="1200" b="1" dirty="0">
              <a:solidFill>
                <a:srgbClr val="012167"/>
              </a:solidFill>
              <a:latin typeface="Arial Narrow" pitchFamily="34" charset="0"/>
            </a:endParaRPr>
          </a:p>
        </p:txBody>
      </p:sp>
      <p:cxnSp>
        <p:nvCxnSpPr>
          <p:cNvPr id="80" name="Прямая со стрелкой 79"/>
          <p:cNvCxnSpPr>
            <a:stCxn id="79" idx="2"/>
            <a:endCxn id="85" idx="0"/>
          </p:cNvCxnSpPr>
          <p:nvPr/>
        </p:nvCxnSpPr>
        <p:spPr bwMode="auto">
          <a:xfrm>
            <a:off x="6627940" y="2433411"/>
            <a:ext cx="0" cy="455049"/>
          </a:xfrm>
          <a:prstGeom prst="straightConnector1">
            <a:avLst/>
          </a:prstGeom>
          <a:solidFill>
            <a:schemeClr val="accent1"/>
          </a:solidFill>
          <a:ln w="28575" cap="flat" cmpd="sng" algn="ctr">
            <a:solidFill>
              <a:schemeClr val="accent1"/>
            </a:solidFill>
            <a:prstDash val="solid"/>
            <a:round/>
            <a:headEnd type="none" w="med" len="med"/>
            <a:tailEnd type="arrow"/>
          </a:ln>
          <a:effectLst/>
        </p:spPr>
      </p:cxnSp>
      <p:sp>
        <p:nvSpPr>
          <p:cNvPr id="81" name="Прямоугольник 80"/>
          <p:cNvSpPr/>
          <p:nvPr/>
        </p:nvSpPr>
        <p:spPr bwMode="auto">
          <a:xfrm>
            <a:off x="5679612" y="5230400"/>
            <a:ext cx="1896658" cy="356132"/>
          </a:xfrm>
          <a:prstGeom prst="rect">
            <a:avLst/>
          </a:prstGeom>
          <a:solidFill>
            <a:srgbClr val="FFCC99"/>
          </a:solidFill>
          <a:ln w="9525" algn="ctr">
            <a:solidFill>
              <a:srgbClr val="808080"/>
            </a:solidFill>
            <a:miter lim="800000"/>
            <a:headEnd/>
            <a:tailEnd/>
          </a:ln>
          <a:effectLst>
            <a:outerShdw dist="71842" dir="2700000" algn="ctr" rotWithShape="0">
              <a:srgbClr val="808080">
                <a:alpha val="50000"/>
              </a:srgbClr>
            </a:outerShdw>
          </a:effectLst>
        </p:spPr>
        <p:txBody>
          <a:bodyPr lIns="91397" tIns="45698" rIns="91397" bIns="45698" anchor="ctr"/>
          <a:lstStyle/>
          <a:p>
            <a:pPr algn="ctr" fontAlgn="auto">
              <a:spcBef>
                <a:spcPts val="0"/>
              </a:spcBef>
              <a:spcAft>
                <a:spcPts val="0"/>
              </a:spcAft>
            </a:pPr>
            <a:r>
              <a:rPr lang="ru-RU" sz="1200" b="1" dirty="0" smtClean="0">
                <a:solidFill>
                  <a:srgbClr val="012167"/>
                </a:solidFill>
                <a:latin typeface="Arial Narrow" pitchFamily="34" charset="0"/>
              </a:rPr>
              <a:t>Учреждение </a:t>
            </a:r>
            <a:r>
              <a:rPr lang="ru-RU" sz="1200" b="1" dirty="0">
                <a:solidFill>
                  <a:srgbClr val="012167"/>
                </a:solidFill>
                <a:latin typeface="Arial Narrow" pitchFamily="34" charset="0"/>
              </a:rPr>
              <a:t>№ </a:t>
            </a:r>
            <a:r>
              <a:rPr lang="ru-RU" sz="1200" b="1" dirty="0" smtClean="0">
                <a:solidFill>
                  <a:srgbClr val="012167"/>
                </a:solidFill>
                <a:latin typeface="Arial Narrow" pitchFamily="34" charset="0"/>
              </a:rPr>
              <a:t>3</a:t>
            </a:r>
            <a:endParaRPr lang="ru-RU" sz="1200" b="1" dirty="0">
              <a:solidFill>
                <a:srgbClr val="012167"/>
              </a:solidFill>
              <a:latin typeface="Arial Narrow" pitchFamily="34" charset="0"/>
              <a:cs typeface="+mn-cs"/>
            </a:endParaRPr>
          </a:p>
        </p:txBody>
      </p:sp>
      <p:sp>
        <p:nvSpPr>
          <p:cNvPr id="82" name="Стрелка вниз 81"/>
          <p:cNvSpPr/>
          <p:nvPr/>
        </p:nvSpPr>
        <p:spPr>
          <a:xfrm>
            <a:off x="6485065" y="3341614"/>
            <a:ext cx="285750" cy="1856851"/>
          </a:xfrm>
          <a:prstGeom prst="downArrow">
            <a:avLst/>
          </a:prstGeom>
          <a:solidFill>
            <a:srgbClr val="C8C016"/>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3" name="Овал 82"/>
          <p:cNvSpPr/>
          <p:nvPr/>
        </p:nvSpPr>
        <p:spPr>
          <a:xfrm>
            <a:off x="5154521" y="3690800"/>
            <a:ext cx="2962273" cy="357187"/>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ru-RU" sz="1200" dirty="0" smtClean="0"/>
              <a:t>Государственное задание</a:t>
            </a:r>
            <a:endParaRPr lang="ru-RU" sz="1200" dirty="0"/>
          </a:p>
        </p:txBody>
      </p:sp>
      <p:sp>
        <p:nvSpPr>
          <p:cNvPr id="84" name="Овал 83"/>
          <p:cNvSpPr/>
          <p:nvPr/>
        </p:nvSpPr>
        <p:spPr>
          <a:xfrm>
            <a:off x="5138614" y="4453257"/>
            <a:ext cx="2968655" cy="357187"/>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ru-RU" sz="1200" dirty="0" smtClean="0"/>
              <a:t>Соглашение о предоставлении субсидии</a:t>
            </a:r>
            <a:endParaRPr lang="ru-RU" sz="1200" dirty="0"/>
          </a:p>
        </p:txBody>
      </p:sp>
      <p:sp>
        <p:nvSpPr>
          <p:cNvPr id="85" name="Прямоугольник 84"/>
          <p:cNvSpPr/>
          <p:nvPr/>
        </p:nvSpPr>
        <p:spPr bwMode="auto">
          <a:xfrm>
            <a:off x="5679611" y="2888460"/>
            <a:ext cx="1896658" cy="460859"/>
          </a:xfrm>
          <a:prstGeom prst="rect">
            <a:avLst/>
          </a:prstGeom>
          <a:solidFill>
            <a:srgbClr val="FFFFCC"/>
          </a:solidFill>
          <a:ln w="9525" algn="ctr">
            <a:solidFill>
              <a:srgbClr val="808080"/>
            </a:solidFill>
            <a:miter lim="800000"/>
            <a:headEnd/>
            <a:tailEnd/>
          </a:ln>
          <a:effectLst>
            <a:outerShdw dist="71842" dir="2700000" algn="ctr" rotWithShape="0">
              <a:srgbClr val="808080">
                <a:alpha val="50000"/>
              </a:srgbClr>
            </a:outerShdw>
          </a:effectLst>
        </p:spPr>
        <p:txBody>
          <a:bodyPr lIns="91397" tIns="45698" rIns="91397" bIns="45698" anchor="ctr"/>
          <a:lstStyle/>
          <a:p>
            <a:pPr algn="ctr" fontAlgn="auto">
              <a:spcBef>
                <a:spcPts val="0"/>
              </a:spcBef>
              <a:spcAft>
                <a:spcPts val="0"/>
              </a:spcAft>
            </a:pPr>
            <a:r>
              <a:rPr lang="ru-RU" sz="1200" b="1" dirty="0">
                <a:solidFill>
                  <a:srgbClr val="012167"/>
                </a:solidFill>
                <a:latin typeface="Arial Narrow" pitchFamily="34" charset="0"/>
              </a:rPr>
              <a:t>Ведомственный</a:t>
            </a:r>
            <a:r>
              <a:rPr lang="en-US" sz="1200" b="1" dirty="0">
                <a:solidFill>
                  <a:srgbClr val="012167"/>
                </a:solidFill>
                <a:latin typeface="Arial Narrow" pitchFamily="34" charset="0"/>
              </a:rPr>
              <a:t> </a:t>
            </a:r>
            <a:r>
              <a:rPr lang="ru-RU" sz="1200" b="1" dirty="0">
                <a:solidFill>
                  <a:srgbClr val="012167"/>
                </a:solidFill>
                <a:latin typeface="Arial Narrow" pitchFamily="34" charset="0"/>
              </a:rPr>
              <a:t>перечень услуг (работ) ГРБС ……</a:t>
            </a:r>
          </a:p>
        </p:txBody>
      </p:sp>
      <p:cxnSp>
        <p:nvCxnSpPr>
          <p:cNvPr id="28" name="Прямая со стрелкой 27"/>
          <p:cNvCxnSpPr>
            <a:stCxn id="79" idx="2"/>
            <a:endCxn id="78" idx="0"/>
          </p:cNvCxnSpPr>
          <p:nvPr/>
        </p:nvCxnSpPr>
        <p:spPr bwMode="auto">
          <a:xfrm flipH="1">
            <a:off x="4118227" y="2433411"/>
            <a:ext cx="2509713" cy="455049"/>
          </a:xfrm>
          <a:prstGeom prst="straightConnector1">
            <a:avLst/>
          </a:prstGeom>
          <a:solidFill>
            <a:schemeClr val="accent1"/>
          </a:solidFill>
          <a:ln w="28575" cap="flat" cmpd="sng" algn="ctr">
            <a:solidFill>
              <a:schemeClr val="accent1"/>
            </a:solidFill>
            <a:prstDash val="solid"/>
            <a:round/>
            <a:headEnd type="none" w="med" len="med"/>
            <a:tailEnd type="arrow"/>
          </a:ln>
          <a:effectLst/>
        </p:spPr>
      </p:cxnSp>
      <p:cxnSp>
        <p:nvCxnSpPr>
          <p:cNvPr id="31" name="Прямая со стрелкой 30"/>
          <p:cNvCxnSpPr>
            <a:stCxn id="72" idx="2"/>
          </p:cNvCxnSpPr>
          <p:nvPr/>
        </p:nvCxnSpPr>
        <p:spPr bwMode="auto">
          <a:xfrm>
            <a:off x="4118227" y="2433411"/>
            <a:ext cx="2504714" cy="440881"/>
          </a:xfrm>
          <a:prstGeom prst="straightConnector1">
            <a:avLst/>
          </a:prstGeom>
          <a:solidFill>
            <a:schemeClr val="accent1"/>
          </a:solidFill>
          <a:ln w="28575" cap="flat" cmpd="sng" algn="ctr">
            <a:solidFill>
              <a:schemeClr val="accent1"/>
            </a:solidFill>
            <a:prstDash val="solid"/>
            <a:round/>
            <a:headEnd type="none" w="med" len="med"/>
            <a:tailEnd type="arrow"/>
          </a:ln>
          <a:effectLst/>
        </p:spPr>
      </p:cxnSp>
      <p:cxnSp>
        <p:nvCxnSpPr>
          <p:cNvPr id="29" name="Прямая со стрелкой 28"/>
          <p:cNvCxnSpPr>
            <a:stCxn id="12" idx="2"/>
            <a:endCxn id="78" idx="0"/>
          </p:cNvCxnSpPr>
          <p:nvPr/>
        </p:nvCxnSpPr>
        <p:spPr bwMode="auto">
          <a:xfrm>
            <a:off x="1528171" y="2433411"/>
            <a:ext cx="2590056" cy="455049"/>
          </a:xfrm>
          <a:prstGeom prst="straightConnector1">
            <a:avLst/>
          </a:prstGeom>
          <a:solidFill>
            <a:schemeClr val="accent1"/>
          </a:solidFill>
          <a:ln w="28575" cap="flat" cmpd="sng" algn="ctr">
            <a:solidFill>
              <a:schemeClr val="accent1"/>
            </a:solidFill>
            <a:prstDash val="solid"/>
            <a:round/>
            <a:headEnd type="none" w="med" len="med"/>
            <a:tailEnd type="arrow"/>
          </a:ln>
          <a:effectLst/>
        </p:spPr>
      </p:cxnSp>
      <p:cxnSp>
        <p:nvCxnSpPr>
          <p:cNvPr id="30" name="Прямая со стрелкой 29"/>
          <p:cNvCxnSpPr>
            <a:stCxn id="79" idx="2"/>
            <a:endCxn id="13" idx="0"/>
          </p:cNvCxnSpPr>
          <p:nvPr/>
        </p:nvCxnSpPr>
        <p:spPr bwMode="auto">
          <a:xfrm flipH="1">
            <a:off x="1528171" y="2433411"/>
            <a:ext cx="5099769" cy="455049"/>
          </a:xfrm>
          <a:prstGeom prst="straightConnector1">
            <a:avLst/>
          </a:prstGeom>
          <a:solidFill>
            <a:schemeClr val="accent1"/>
          </a:solidFill>
          <a:ln w="28575" cap="flat" cmpd="sng" algn="ctr">
            <a:solidFill>
              <a:schemeClr val="accent1"/>
            </a:solidFill>
            <a:prstDash val="solid"/>
            <a:round/>
            <a:headEnd type="none" w="med" len="med"/>
            <a:tailEnd type="arrow"/>
          </a:ln>
          <a:effectLst/>
        </p:spPr>
      </p:cxnSp>
      <p:sp>
        <p:nvSpPr>
          <p:cNvPr id="95" name="Скругленный прямоугольник 94"/>
          <p:cNvSpPr/>
          <p:nvPr/>
        </p:nvSpPr>
        <p:spPr>
          <a:xfrm>
            <a:off x="8627447" y="4429250"/>
            <a:ext cx="1097579" cy="40520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ru-RU" sz="1100" dirty="0" smtClean="0"/>
              <a:t>Реестр соглашений</a:t>
            </a:r>
            <a:endParaRPr lang="ru-RU" sz="1100" dirty="0"/>
          </a:p>
        </p:txBody>
      </p:sp>
      <p:sp>
        <p:nvSpPr>
          <p:cNvPr id="96" name="Скругленный прямоугольник 95"/>
          <p:cNvSpPr/>
          <p:nvPr/>
        </p:nvSpPr>
        <p:spPr>
          <a:xfrm>
            <a:off x="8627447" y="3681400"/>
            <a:ext cx="1097579" cy="40520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ru-RU" sz="1100" dirty="0" smtClean="0"/>
              <a:t>Реестр </a:t>
            </a:r>
          </a:p>
          <a:p>
            <a:pPr algn="ctr"/>
            <a:r>
              <a:rPr lang="ru-RU" sz="1100" dirty="0" smtClean="0"/>
              <a:t>гос. заданий</a:t>
            </a:r>
            <a:endParaRPr lang="ru-RU" sz="1100" dirty="0"/>
          </a:p>
        </p:txBody>
      </p:sp>
      <p:sp>
        <p:nvSpPr>
          <p:cNvPr id="2" name="Номер слайда 1"/>
          <p:cNvSpPr>
            <a:spLocks noGrp="1"/>
          </p:cNvSpPr>
          <p:nvPr>
            <p:ph type="sldNum" sz="quarter" idx="11"/>
          </p:nvPr>
        </p:nvSpPr>
        <p:spPr/>
        <p:txBody>
          <a:bodyPr/>
          <a:lstStyle/>
          <a:p>
            <a:pPr>
              <a:defRPr/>
            </a:pPr>
            <a:fld id="{AF3417E0-D88E-41FA-96DB-420EFDC07C72}" type="slidenum">
              <a:rPr lang="ru-RU" smtClean="0"/>
              <a:pPr>
                <a:defRPr/>
              </a:pPr>
              <a:t>2</a:t>
            </a:fld>
            <a:endParaRPr lang="ru-RU"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Скругленный прямоугольник 15"/>
          <p:cNvSpPr/>
          <p:nvPr/>
        </p:nvSpPr>
        <p:spPr>
          <a:xfrm>
            <a:off x="2738402" y="5775645"/>
            <a:ext cx="7077403" cy="959621"/>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000" dirty="0" smtClean="0"/>
              <a:t>Определение значения идентичности и однородности - в порядке, установленном законодательством о контрактной системе Российской Федерации в сфере закупок товаров, работ, услуг для обеспечения государственных и муниципальных нужд </a:t>
            </a:r>
          </a:p>
          <a:p>
            <a:pPr algn="ctr"/>
            <a:r>
              <a:rPr lang="ru-RU" sz="1000" dirty="0" smtClean="0"/>
              <a:t>(</a:t>
            </a:r>
            <a:r>
              <a:rPr lang="ru-RU" sz="1000" b="1" dirty="0" smtClean="0">
                <a:solidFill>
                  <a:srgbClr val="FF0000"/>
                </a:solidFill>
              </a:rPr>
              <a:t>ст.22 Федерального закона № 44-ФЗ, </a:t>
            </a:r>
            <a:r>
              <a:rPr lang="ru-RU" sz="1000" dirty="0" smtClean="0"/>
              <a:t>приказ </a:t>
            </a:r>
            <a:r>
              <a:rPr lang="ru-RU" sz="1000" dirty="0"/>
              <a:t>Минэкономразвития России </a:t>
            </a:r>
            <a:r>
              <a:rPr lang="ru-RU" sz="1000" b="1" dirty="0">
                <a:solidFill>
                  <a:srgbClr val="FF0000"/>
                </a:solidFill>
              </a:rPr>
              <a:t>от 02.10.2013 </a:t>
            </a:r>
            <a:r>
              <a:rPr lang="ru-RU" sz="1000" b="1" dirty="0" smtClean="0">
                <a:solidFill>
                  <a:srgbClr val="FF0000"/>
                </a:solidFill>
              </a:rPr>
              <a:t>№ 567 </a:t>
            </a:r>
            <a:r>
              <a:rPr lang="ru-RU" sz="1000" dirty="0" smtClean="0"/>
              <a:t>«Об </a:t>
            </a:r>
            <a:r>
              <a:rPr lang="ru-RU" sz="1000" dirty="0"/>
              <a:t>утверждении Методических рекомендаций по применению методов определения начальной (максимальной) цены контракта, цены контракта, заключаемого с единственным поставщиком (подрядчиком, исполнителем</a:t>
            </a:r>
            <a:r>
              <a:rPr lang="ru-RU" sz="1000" dirty="0" smtClean="0"/>
              <a:t>)»)</a:t>
            </a:r>
          </a:p>
        </p:txBody>
      </p:sp>
      <p:sp>
        <p:nvSpPr>
          <p:cNvPr id="14" name="Заголовок 9"/>
          <p:cNvSpPr>
            <a:spLocks noGrp="1"/>
          </p:cNvSpPr>
          <p:nvPr>
            <p:ph type="title"/>
          </p:nvPr>
        </p:nvSpPr>
        <p:spPr>
          <a:xfrm>
            <a:off x="461963" y="142430"/>
            <a:ext cx="9080500" cy="1069975"/>
          </a:xfrm>
        </p:spPr>
        <p:txBody>
          <a:bodyPr/>
          <a:lstStyle/>
          <a:p>
            <a:pPr algn="ctr">
              <a:defRPr/>
            </a:pPr>
            <a:r>
              <a:rPr lang="ru-RU" sz="1600" b="1" dirty="0">
                <a:solidFill>
                  <a:srgbClr val="3E3F68"/>
                </a:solidFill>
                <a:latin typeface="Cambria" pitchFamily="18" charset="0"/>
                <a:cs typeface="Times New Roman" pitchFamily="18" charset="0"/>
              </a:rPr>
              <a:t>Базовые нормативы затрат и корректирующие коэффициенты к ним</a:t>
            </a:r>
            <a:endParaRPr lang="ru-RU" altLang="ru-RU" sz="1600" b="1" dirty="0">
              <a:solidFill>
                <a:srgbClr val="3E3F68"/>
              </a:solidFill>
              <a:latin typeface="Cambria" pitchFamily="18" charset="0"/>
              <a:ea typeface="+mn-ea"/>
              <a:cs typeface="Times New Roman" pitchFamily="18" charset="0"/>
            </a:endParaRPr>
          </a:p>
        </p:txBody>
      </p:sp>
      <p:sp>
        <p:nvSpPr>
          <p:cNvPr id="40" name="Скругленный прямоугольник 39"/>
          <p:cNvSpPr/>
          <p:nvPr/>
        </p:nvSpPr>
        <p:spPr>
          <a:xfrm>
            <a:off x="2658511" y="3593416"/>
            <a:ext cx="4588978" cy="47953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ru-RU" sz="1400" dirty="0"/>
              <a:t>Стоимость (цена, тариф</a:t>
            </a:r>
            <a:r>
              <a:rPr lang="ru-RU" sz="1400" dirty="0" smtClean="0"/>
              <a:t>)</a:t>
            </a:r>
          </a:p>
        </p:txBody>
      </p:sp>
      <p:sp>
        <p:nvSpPr>
          <p:cNvPr id="41" name="Скругленный прямоугольник 40"/>
          <p:cNvSpPr/>
          <p:nvPr/>
        </p:nvSpPr>
        <p:spPr bwMode="auto">
          <a:xfrm>
            <a:off x="2015410" y="1156115"/>
            <a:ext cx="5875178" cy="914838"/>
          </a:xfrm>
          <a:prstGeom prst="roundRect">
            <a:avLst/>
          </a:prstGeom>
          <a:ln>
            <a:headEnd type="none" w="med" len="med"/>
            <a:tailEnd type="triangl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eaLnBrk="0" hangingPunct="0"/>
            <a:r>
              <a:rPr kumimoji="0" lang="ru-RU" b="1" i="0" u="none" strike="noStrike" cap="none" normalizeH="0" baseline="0" dirty="0" smtClean="0">
                <a:ln>
                  <a:noFill/>
                </a:ln>
                <a:solidFill>
                  <a:schemeClr val="bg1"/>
                </a:solidFill>
                <a:effectLst/>
                <a:latin typeface="Times New Roman" pitchFamily="18" charset="0"/>
              </a:rPr>
              <a:t>Затраты, </a:t>
            </a:r>
            <a:r>
              <a:rPr lang="ru-RU" b="1" dirty="0">
                <a:solidFill>
                  <a:schemeClr val="bg1"/>
                </a:solidFill>
                <a:latin typeface="Times New Roman" pitchFamily="18" charset="0"/>
              </a:rPr>
              <a:t>рассчитываемые  </a:t>
            </a:r>
            <a:r>
              <a:rPr lang="ru-RU" b="1" dirty="0" smtClean="0">
                <a:solidFill>
                  <a:schemeClr val="bg1"/>
                </a:solidFill>
                <a:latin typeface="Times New Roman" pitchFamily="18" charset="0"/>
              </a:rPr>
              <a:t>для определения </a:t>
            </a:r>
          </a:p>
          <a:p>
            <a:pPr algn="ctr" eaLnBrk="0" hangingPunct="0"/>
            <a:r>
              <a:rPr lang="ru-RU" b="1" dirty="0" smtClean="0">
                <a:solidFill>
                  <a:schemeClr val="bg1"/>
                </a:solidFill>
                <a:latin typeface="Times New Roman" pitchFamily="18" charset="0"/>
              </a:rPr>
              <a:t>базового норматива затрат </a:t>
            </a:r>
          </a:p>
          <a:p>
            <a:pPr algn="ctr" eaLnBrk="0" hangingPunct="0"/>
            <a:r>
              <a:rPr lang="ru-RU" b="1" dirty="0" smtClean="0">
                <a:solidFill>
                  <a:schemeClr val="bg1"/>
                </a:solidFill>
                <a:latin typeface="Times New Roman" pitchFamily="18" charset="0"/>
              </a:rPr>
              <a:t>на </a:t>
            </a:r>
            <a:r>
              <a:rPr lang="ru-RU" b="1" dirty="0">
                <a:solidFill>
                  <a:schemeClr val="bg1"/>
                </a:solidFill>
                <a:latin typeface="Times New Roman" pitchFamily="18" charset="0"/>
              </a:rPr>
              <a:t>оказание </a:t>
            </a:r>
            <a:r>
              <a:rPr lang="en-US" b="1" dirty="0" err="1" smtClean="0">
                <a:solidFill>
                  <a:schemeClr val="bg1"/>
                </a:solidFill>
                <a:latin typeface="Times New Roman" pitchFamily="18" charset="0"/>
              </a:rPr>
              <a:t>i</a:t>
            </a:r>
            <a:r>
              <a:rPr lang="ru-RU" b="1" dirty="0">
                <a:solidFill>
                  <a:schemeClr val="bg1"/>
                </a:solidFill>
                <a:latin typeface="Times New Roman" pitchFamily="18" charset="0"/>
              </a:rPr>
              <a:t>-ой государственной </a:t>
            </a:r>
            <a:r>
              <a:rPr lang="ru-RU" b="1" dirty="0" smtClean="0">
                <a:solidFill>
                  <a:schemeClr val="bg1"/>
                </a:solidFill>
                <a:latin typeface="Times New Roman" pitchFamily="18" charset="0"/>
              </a:rPr>
              <a:t>услуги</a:t>
            </a:r>
            <a:endParaRPr lang="ru-RU" b="1" dirty="0">
              <a:solidFill>
                <a:schemeClr val="bg1"/>
              </a:solidFill>
              <a:latin typeface="Times New Roman" pitchFamily="18" charset="0"/>
            </a:endParaRPr>
          </a:p>
        </p:txBody>
      </p:sp>
      <p:sp>
        <p:nvSpPr>
          <p:cNvPr id="43" name="Скругленный прямоугольник 42"/>
          <p:cNvSpPr/>
          <p:nvPr/>
        </p:nvSpPr>
        <p:spPr>
          <a:xfrm>
            <a:off x="2658511" y="2654125"/>
            <a:ext cx="4588978" cy="47953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ru-RU" sz="1400" dirty="0" smtClean="0"/>
              <a:t>Значение </a:t>
            </a:r>
            <a:r>
              <a:rPr lang="ru-RU" sz="1400" dirty="0"/>
              <a:t>натуральной нормы </a:t>
            </a:r>
            <a:endParaRPr lang="ru-RU" sz="1400" dirty="0" smtClean="0"/>
          </a:p>
        </p:txBody>
      </p:sp>
      <p:sp>
        <p:nvSpPr>
          <p:cNvPr id="3" name="Равно 2"/>
          <p:cNvSpPr/>
          <p:nvPr/>
        </p:nvSpPr>
        <p:spPr>
          <a:xfrm>
            <a:off x="4617098" y="2078882"/>
            <a:ext cx="671803" cy="590846"/>
          </a:xfrm>
          <a:prstGeom prst="mathEqua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4" name="Умножение 3"/>
          <p:cNvSpPr/>
          <p:nvPr/>
        </p:nvSpPr>
        <p:spPr>
          <a:xfrm>
            <a:off x="4757057" y="3171946"/>
            <a:ext cx="391886" cy="391886"/>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Скругленный прямоугольник 10"/>
          <p:cNvSpPr/>
          <p:nvPr/>
        </p:nvSpPr>
        <p:spPr>
          <a:xfrm>
            <a:off x="110990" y="4511466"/>
            <a:ext cx="5124191" cy="891925"/>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000" dirty="0"/>
              <a:t>При утверждении значения базового норматива затрат на оказание </a:t>
            </a:r>
            <a:r>
              <a:rPr lang="en-US" sz="1000" dirty="0" err="1" smtClean="0"/>
              <a:t>i</a:t>
            </a:r>
            <a:r>
              <a:rPr lang="en-US" sz="1000" dirty="0" smtClean="0"/>
              <a:t>-</a:t>
            </a:r>
            <a:r>
              <a:rPr lang="ru-RU" sz="1000" dirty="0" smtClean="0"/>
              <a:t>ой государственной </a:t>
            </a:r>
            <a:r>
              <a:rPr lang="ru-RU" sz="1000" dirty="0"/>
              <a:t>услуги </a:t>
            </a:r>
            <a:r>
              <a:rPr lang="ru-RU" sz="1000" dirty="0" smtClean="0"/>
              <a:t>указывается </a:t>
            </a:r>
            <a:r>
              <a:rPr lang="ru-RU" sz="1000" b="1" dirty="0"/>
              <a:t>информация о натуральных нормах</a:t>
            </a:r>
            <a:r>
              <a:rPr lang="ru-RU" sz="1000" dirty="0"/>
              <a:t>, необходимых для определения базового </a:t>
            </a:r>
            <a:r>
              <a:rPr lang="ru-RU" sz="1000" dirty="0" smtClean="0"/>
              <a:t>норматива затрат на оказание государственной услуги, включающая </a:t>
            </a:r>
            <a:r>
              <a:rPr lang="ru-RU" sz="1000" u="sng" dirty="0" smtClean="0"/>
              <a:t>наименование</a:t>
            </a:r>
            <a:r>
              <a:rPr lang="ru-RU" sz="1000" dirty="0" smtClean="0"/>
              <a:t> </a:t>
            </a:r>
            <a:r>
              <a:rPr lang="ru-RU" sz="1000" dirty="0"/>
              <a:t>натуральной нормы, ее </a:t>
            </a:r>
            <a:r>
              <a:rPr lang="ru-RU" sz="1000" u="sng" dirty="0"/>
              <a:t>значение</a:t>
            </a:r>
            <a:r>
              <a:rPr lang="ru-RU" sz="1000" dirty="0"/>
              <a:t> и </a:t>
            </a:r>
            <a:r>
              <a:rPr lang="ru-RU" sz="1000" u="sng" dirty="0"/>
              <a:t>источник</a:t>
            </a:r>
            <a:r>
              <a:rPr lang="ru-RU" sz="1000" dirty="0"/>
              <a:t> указанного значения</a:t>
            </a:r>
            <a:endParaRPr lang="ru-RU" sz="1000" dirty="0" smtClean="0"/>
          </a:p>
        </p:txBody>
      </p:sp>
      <p:sp>
        <p:nvSpPr>
          <p:cNvPr id="12" name="Скругленный прямоугольник 11"/>
          <p:cNvSpPr/>
          <p:nvPr/>
        </p:nvSpPr>
        <p:spPr>
          <a:xfrm>
            <a:off x="76064" y="2682228"/>
            <a:ext cx="2303239" cy="1835919"/>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marL="177800" algn="ctr" eaLnBrk="0" hangingPunct="0">
              <a:tabLst>
                <a:tab pos="990600" algn="l"/>
              </a:tabLst>
            </a:pPr>
            <a:r>
              <a:rPr lang="ru-RU" sz="1000" b="1" dirty="0">
                <a:solidFill>
                  <a:schemeClr val="tx1"/>
                </a:solidFill>
              </a:rPr>
              <a:t>Нормативный метод:</a:t>
            </a:r>
          </a:p>
          <a:p>
            <a:pPr marL="177800" algn="ctr" eaLnBrk="0" hangingPunct="0">
              <a:tabLst>
                <a:tab pos="990600" algn="l"/>
              </a:tabLst>
            </a:pPr>
            <a:r>
              <a:rPr lang="ru-RU" sz="800" dirty="0">
                <a:solidFill>
                  <a:schemeClr val="tx1"/>
                </a:solidFill>
              </a:rPr>
              <a:t>При определении нормативных затрат </a:t>
            </a:r>
            <a:r>
              <a:rPr lang="ru-RU" sz="800" dirty="0" smtClean="0">
                <a:solidFill>
                  <a:schemeClr val="tx1"/>
                </a:solidFill>
              </a:rPr>
              <a:t>необходимо </a:t>
            </a:r>
            <a:r>
              <a:rPr lang="ru-RU" sz="800" dirty="0">
                <a:solidFill>
                  <a:schemeClr val="tx1"/>
                </a:solidFill>
              </a:rPr>
              <a:t>использовать </a:t>
            </a:r>
            <a:r>
              <a:rPr lang="ru-RU" sz="800" b="1" dirty="0">
                <a:solidFill>
                  <a:schemeClr val="tx1"/>
                </a:solidFill>
              </a:rPr>
              <a:t>нормы</a:t>
            </a:r>
            <a:r>
              <a:rPr lang="ru-RU" sz="800" dirty="0">
                <a:solidFill>
                  <a:schemeClr val="tx1"/>
                </a:solidFill>
              </a:rPr>
              <a:t>, выраженные в натуральных </a:t>
            </a:r>
            <a:r>
              <a:rPr lang="ru-RU" sz="800" dirty="0" smtClean="0">
                <a:solidFill>
                  <a:schemeClr val="tx1"/>
                </a:solidFill>
              </a:rPr>
              <a:t>показателях</a:t>
            </a:r>
            <a:r>
              <a:rPr lang="ru-RU" sz="800" dirty="0">
                <a:solidFill>
                  <a:schemeClr val="tx1"/>
                </a:solidFill>
              </a:rPr>
              <a:t>, </a:t>
            </a:r>
            <a:r>
              <a:rPr lang="ru-RU" sz="800" dirty="0" smtClean="0">
                <a:solidFill>
                  <a:schemeClr val="tx1"/>
                </a:solidFill>
              </a:rPr>
              <a:t>установленные </a:t>
            </a:r>
            <a:r>
              <a:rPr lang="ru-RU" sz="800" dirty="0">
                <a:solidFill>
                  <a:schemeClr val="tx1"/>
                </a:solidFill>
              </a:rPr>
              <a:t>федеральными законами, иными </a:t>
            </a:r>
            <a:r>
              <a:rPr lang="ru-RU" sz="800" dirty="0" smtClean="0">
                <a:solidFill>
                  <a:schemeClr val="tx1"/>
                </a:solidFill>
              </a:rPr>
              <a:t>нормативными </a:t>
            </a:r>
            <a:r>
              <a:rPr lang="ru-RU" sz="800" dirty="0">
                <a:solidFill>
                  <a:schemeClr val="tx1"/>
                </a:solidFill>
              </a:rPr>
              <a:t>правовыми актами, в том числе </a:t>
            </a:r>
            <a:r>
              <a:rPr lang="ru-RU" sz="800" dirty="0" smtClean="0">
                <a:solidFill>
                  <a:schemeClr val="tx1"/>
                </a:solidFill>
              </a:rPr>
              <a:t>федеральных </a:t>
            </a:r>
            <a:r>
              <a:rPr lang="ru-RU" sz="800" dirty="0">
                <a:solidFill>
                  <a:schemeClr val="tx1"/>
                </a:solidFill>
              </a:rPr>
              <a:t>органов исполнительной власти, </a:t>
            </a:r>
            <a:r>
              <a:rPr lang="ru-RU" sz="800" dirty="0" smtClean="0">
                <a:solidFill>
                  <a:schemeClr val="tx1"/>
                </a:solidFill>
              </a:rPr>
              <a:t>ГОСТами</a:t>
            </a:r>
            <a:r>
              <a:rPr lang="ru-RU" sz="800" dirty="0">
                <a:solidFill>
                  <a:schemeClr val="tx1"/>
                </a:solidFill>
              </a:rPr>
              <a:t>, СНиПами, СанПиНами, </a:t>
            </a:r>
            <a:r>
              <a:rPr lang="ru-RU" sz="800" dirty="0" smtClean="0">
                <a:solidFill>
                  <a:schemeClr val="tx1"/>
                </a:solidFill>
              </a:rPr>
              <a:t>федеральными стандартами и регламентами  (</a:t>
            </a:r>
            <a:r>
              <a:rPr lang="ru-RU" sz="800" dirty="0">
                <a:solidFill>
                  <a:schemeClr val="tx1"/>
                </a:solidFill>
              </a:rPr>
              <a:t>паспортами) оказания государственных услуг</a:t>
            </a:r>
          </a:p>
        </p:txBody>
      </p:sp>
      <p:sp>
        <p:nvSpPr>
          <p:cNvPr id="15" name="Скругленный прямоугольник 14"/>
          <p:cNvSpPr/>
          <p:nvPr/>
        </p:nvSpPr>
        <p:spPr>
          <a:xfrm>
            <a:off x="7559223" y="3600187"/>
            <a:ext cx="2256582" cy="2177137"/>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000" dirty="0" smtClean="0"/>
              <a:t>Определяется </a:t>
            </a:r>
            <a:r>
              <a:rPr lang="ru-RU" sz="1000" dirty="0"/>
              <a:t>на основании информации о рыночных ценах (тарифах) на идентичные планируемым к приобретению материальные запасы, объекты особо ценного движимого имущества, работы и услуги, а при их отсутствии – на однородные материальные запасы, объекты особо ценного движимого имущества, работы и </a:t>
            </a:r>
            <a:r>
              <a:rPr lang="ru-RU" sz="1000" dirty="0" smtClean="0"/>
              <a:t>услуги</a:t>
            </a:r>
          </a:p>
        </p:txBody>
      </p:sp>
      <p:cxnSp>
        <p:nvCxnSpPr>
          <p:cNvPr id="6" name="Прямая со стрелкой 5"/>
          <p:cNvCxnSpPr>
            <a:stCxn id="43" idx="1"/>
          </p:cNvCxnSpPr>
          <p:nvPr/>
        </p:nvCxnSpPr>
        <p:spPr>
          <a:xfrm flipH="1">
            <a:off x="2379303" y="2893890"/>
            <a:ext cx="279208"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18" name="Прямая со стрелкой 17"/>
          <p:cNvCxnSpPr>
            <a:stCxn id="40" idx="3"/>
          </p:cNvCxnSpPr>
          <p:nvPr/>
        </p:nvCxnSpPr>
        <p:spPr>
          <a:xfrm>
            <a:off x="7247489" y="3833181"/>
            <a:ext cx="311734"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2" name="Номер слайда 1"/>
          <p:cNvSpPr>
            <a:spLocks noGrp="1"/>
          </p:cNvSpPr>
          <p:nvPr>
            <p:ph type="sldNum" sz="quarter" idx="11"/>
          </p:nvPr>
        </p:nvSpPr>
        <p:spPr/>
        <p:txBody>
          <a:bodyPr/>
          <a:lstStyle/>
          <a:p>
            <a:pPr>
              <a:defRPr/>
            </a:pPr>
            <a:fld id="{600509AA-641A-4254-A23D-E1AAE0F50160}" type="slidenum">
              <a:rPr lang="ru-RU" smtClean="0"/>
              <a:pPr>
                <a:defRPr/>
              </a:pPr>
              <a:t>29</a:t>
            </a:fld>
            <a:endParaRPr lang="ru-RU" dirty="0"/>
          </a:p>
        </p:txBody>
      </p:sp>
    </p:spTree>
    <p:extLst>
      <p:ext uri="{BB962C8B-B14F-4D97-AF65-F5344CB8AC3E}">
        <p14:creationId xmlns:p14="http://schemas.microsoft.com/office/powerpoint/2010/main" val="252090776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Скругленный прямоугольник 15"/>
          <p:cNvSpPr/>
          <p:nvPr/>
        </p:nvSpPr>
        <p:spPr>
          <a:xfrm>
            <a:off x="1657350" y="4924426"/>
            <a:ext cx="7561848" cy="1438274"/>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200" u="sng" dirty="0" smtClean="0"/>
              <a:t>Определение значения идентичности и однородности </a:t>
            </a:r>
            <a:r>
              <a:rPr lang="ru-RU" sz="1200" dirty="0" smtClean="0"/>
              <a:t>- в порядке, установленном законодательством о контрактной системе Российской Федерации в сфере закупок товаров, работ, услуг для обеспечения государственных и муниципальных нужд </a:t>
            </a:r>
          </a:p>
          <a:p>
            <a:pPr algn="ctr"/>
            <a:r>
              <a:rPr lang="ru-RU" sz="1200" dirty="0" smtClean="0"/>
              <a:t>(</a:t>
            </a:r>
            <a:r>
              <a:rPr lang="ru-RU" sz="1200" b="1" dirty="0" smtClean="0">
                <a:solidFill>
                  <a:srgbClr val="FF0000"/>
                </a:solidFill>
              </a:rPr>
              <a:t>ст.22 Федерального закона № 44-ФЗ, </a:t>
            </a:r>
            <a:r>
              <a:rPr lang="ru-RU" sz="1200" dirty="0" smtClean="0"/>
              <a:t>приказ </a:t>
            </a:r>
            <a:r>
              <a:rPr lang="ru-RU" sz="1200" dirty="0"/>
              <a:t>Минэкономразвития России </a:t>
            </a:r>
            <a:r>
              <a:rPr lang="ru-RU" sz="1200" b="1" dirty="0">
                <a:solidFill>
                  <a:srgbClr val="FF0000"/>
                </a:solidFill>
              </a:rPr>
              <a:t>от 02.10.2013 </a:t>
            </a:r>
            <a:r>
              <a:rPr lang="ru-RU" sz="1200" b="1" dirty="0" smtClean="0">
                <a:solidFill>
                  <a:srgbClr val="FF0000"/>
                </a:solidFill>
              </a:rPr>
              <a:t>№ 567 </a:t>
            </a:r>
            <a:r>
              <a:rPr lang="ru-RU" sz="1200" dirty="0" smtClean="0"/>
              <a:t>«Об </a:t>
            </a:r>
            <a:r>
              <a:rPr lang="ru-RU" sz="1200" dirty="0"/>
              <a:t>утверждении Методических рекомендаций по применению методов определения начальной (максимальной) цены контракта, цены контракта, заключаемого с единственным поставщиком (подрядчиком, исполнителем</a:t>
            </a:r>
            <a:r>
              <a:rPr lang="ru-RU" sz="1200" dirty="0" smtClean="0"/>
              <a:t>)»)</a:t>
            </a:r>
          </a:p>
        </p:txBody>
      </p:sp>
      <p:sp>
        <p:nvSpPr>
          <p:cNvPr id="14" name="Заголовок 9"/>
          <p:cNvSpPr>
            <a:spLocks noGrp="1"/>
          </p:cNvSpPr>
          <p:nvPr>
            <p:ph type="title"/>
          </p:nvPr>
        </p:nvSpPr>
        <p:spPr>
          <a:xfrm>
            <a:off x="461963" y="142430"/>
            <a:ext cx="9080500" cy="1069975"/>
          </a:xfrm>
        </p:spPr>
        <p:txBody>
          <a:bodyPr/>
          <a:lstStyle/>
          <a:p>
            <a:pPr algn="ctr">
              <a:defRPr/>
            </a:pPr>
            <a:r>
              <a:rPr lang="ru-RU" sz="1600" b="1" dirty="0">
                <a:solidFill>
                  <a:srgbClr val="3E3F68"/>
                </a:solidFill>
                <a:latin typeface="Cambria" pitchFamily="18" charset="0"/>
                <a:cs typeface="Times New Roman" pitchFamily="18" charset="0"/>
              </a:rPr>
              <a:t>Базовые нормативы затрат и корректирующие коэффициенты к ним</a:t>
            </a:r>
            <a:endParaRPr lang="ru-RU" altLang="ru-RU" sz="1600" b="1" dirty="0">
              <a:solidFill>
                <a:srgbClr val="3E3F68"/>
              </a:solidFill>
              <a:latin typeface="Cambria" pitchFamily="18" charset="0"/>
              <a:ea typeface="+mn-ea"/>
              <a:cs typeface="Times New Roman" pitchFamily="18" charset="0"/>
            </a:endParaRPr>
          </a:p>
        </p:txBody>
      </p:sp>
      <p:sp>
        <p:nvSpPr>
          <p:cNvPr id="40" name="Скругленный прямоугольник 39"/>
          <p:cNvSpPr/>
          <p:nvPr/>
        </p:nvSpPr>
        <p:spPr>
          <a:xfrm>
            <a:off x="2652453" y="1040716"/>
            <a:ext cx="4588978" cy="47953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ru-RU" sz="1400" dirty="0"/>
              <a:t>Стоимость (цена, тариф</a:t>
            </a:r>
            <a:r>
              <a:rPr lang="ru-RU" sz="1400" dirty="0" smtClean="0"/>
              <a:t>)</a:t>
            </a:r>
          </a:p>
        </p:txBody>
      </p:sp>
      <p:sp>
        <p:nvSpPr>
          <p:cNvPr id="15" name="Скругленный прямоугольник 14"/>
          <p:cNvSpPr/>
          <p:nvPr/>
        </p:nvSpPr>
        <p:spPr>
          <a:xfrm>
            <a:off x="590550" y="1733287"/>
            <a:ext cx="8734425" cy="2333888"/>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200" b="1" dirty="0" smtClean="0"/>
              <a:t>Определяется</a:t>
            </a:r>
            <a:r>
              <a:rPr lang="ru-RU" sz="1200" dirty="0" smtClean="0"/>
              <a:t>: </a:t>
            </a:r>
          </a:p>
          <a:p>
            <a:pPr marL="171450" indent="-171450">
              <a:buFont typeface="Arial" panose="020B0604020202020204" pitchFamily="34" charset="0"/>
              <a:buChar char="•"/>
            </a:pPr>
            <a:r>
              <a:rPr lang="ru-RU" sz="1200" u="sng" dirty="0" smtClean="0"/>
              <a:t>на </a:t>
            </a:r>
            <a:r>
              <a:rPr lang="ru-RU" sz="1200" u="sng" dirty="0"/>
              <a:t>основании информации о рыночных ценах (тарифах)</a:t>
            </a:r>
            <a:r>
              <a:rPr lang="ru-RU" sz="1200" dirty="0"/>
              <a:t> на идентичные планируемым к приобретению материальные запасы, объекты особо ценного движимого имущества, работы и услуги, а при их отсутствии – на однородные материальные запасы, объекты особо ценного движимого имущества, работы и </a:t>
            </a:r>
            <a:r>
              <a:rPr lang="ru-RU" sz="1200" dirty="0" smtClean="0"/>
              <a:t>услуги</a:t>
            </a:r>
          </a:p>
          <a:p>
            <a:pPr marL="171450" indent="-171450">
              <a:buFont typeface="Arial" panose="020B0604020202020204" pitchFamily="34" charset="0"/>
              <a:buChar char="•"/>
            </a:pPr>
            <a:r>
              <a:rPr lang="ru-RU" sz="1200" u="sng" dirty="0"/>
              <a:t>иной способ </a:t>
            </a:r>
            <a:r>
              <a:rPr lang="ru-RU" sz="1200" dirty="0"/>
              <a:t>определения стоимости (цены, тарифа) материальных запасов, особо ценного движимого имущества, работ и услуг, учитываемых при определении базового норматива затрат на оказание i-ой государственной </a:t>
            </a:r>
            <a:r>
              <a:rPr lang="ru-RU" sz="1200" dirty="0" smtClean="0"/>
              <a:t>услуги</a:t>
            </a:r>
            <a:endParaRPr lang="ru-RU" sz="1200" dirty="0"/>
          </a:p>
        </p:txBody>
      </p:sp>
      <p:cxnSp>
        <p:nvCxnSpPr>
          <p:cNvPr id="8" name="Соединительная линия уступом 7"/>
          <p:cNvCxnSpPr/>
          <p:nvPr/>
        </p:nvCxnSpPr>
        <p:spPr>
          <a:xfrm flipV="1">
            <a:off x="9210675" y="2668070"/>
            <a:ext cx="105778" cy="2968783"/>
          </a:xfrm>
          <a:prstGeom prst="bentConnector3">
            <a:avLst>
              <a:gd name="adj1" fmla="val 406160"/>
            </a:avLst>
          </a:prstGeom>
          <a:ln w="28575">
            <a:solidFill>
              <a:schemeClr val="accent5"/>
            </a:solidFill>
            <a:tailEnd type="arrow"/>
          </a:ln>
        </p:spPr>
        <p:style>
          <a:lnRef idx="1">
            <a:schemeClr val="accent1"/>
          </a:lnRef>
          <a:fillRef idx="0">
            <a:schemeClr val="accent1"/>
          </a:fillRef>
          <a:effectRef idx="0">
            <a:schemeClr val="accent1"/>
          </a:effectRef>
          <a:fontRef idx="minor">
            <a:schemeClr val="tx1"/>
          </a:fontRef>
        </p:style>
      </p:cxnSp>
      <p:sp>
        <p:nvSpPr>
          <p:cNvPr id="2" name="Номер слайда 1"/>
          <p:cNvSpPr>
            <a:spLocks noGrp="1"/>
          </p:cNvSpPr>
          <p:nvPr>
            <p:ph type="sldNum" sz="quarter" idx="11"/>
          </p:nvPr>
        </p:nvSpPr>
        <p:spPr/>
        <p:txBody>
          <a:bodyPr/>
          <a:lstStyle/>
          <a:p>
            <a:pPr>
              <a:defRPr/>
            </a:pPr>
            <a:fld id="{600509AA-641A-4254-A23D-E1AAE0F50160}" type="slidenum">
              <a:rPr lang="ru-RU" smtClean="0"/>
              <a:pPr>
                <a:defRPr/>
              </a:pPr>
              <a:t>30</a:t>
            </a:fld>
            <a:endParaRPr lang="ru-RU" dirty="0"/>
          </a:p>
        </p:txBody>
      </p:sp>
    </p:spTree>
    <p:extLst>
      <p:ext uri="{BB962C8B-B14F-4D97-AF65-F5344CB8AC3E}">
        <p14:creationId xmlns:p14="http://schemas.microsoft.com/office/powerpoint/2010/main" val="345569212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Заголовок 9"/>
          <p:cNvSpPr>
            <a:spLocks noGrp="1"/>
          </p:cNvSpPr>
          <p:nvPr>
            <p:ph type="title"/>
          </p:nvPr>
        </p:nvSpPr>
        <p:spPr>
          <a:xfrm>
            <a:off x="461963" y="142430"/>
            <a:ext cx="9080500" cy="1069975"/>
          </a:xfrm>
        </p:spPr>
        <p:txBody>
          <a:bodyPr/>
          <a:lstStyle/>
          <a:p>
            <a:pPr algn="ctr">
              <a:defRPr/>
            </a:pPr>
            <a:r>
              <a:rPr lang="ru-RU" sz="1600" b="1" dirty="0">
                <a:solidFill>
                  <a:srgbClr val="3E3F68"/>
                </a:solidFill>
                <a:latin typeface="Cambria" pitchFamily="18" charset="0"/>
                <a:cs typeface="Times New Roman" pitchFamily="18" charset="0"/>
              </a:rPr>
              <a:t>Базовые нормативы затрат и корректирующие коэффициенты к ним</a:t>
            </a:r>
            <a:endParaRPr lang="ru-RU" altLang="ru-RU" sz="1600" b="1" dirty="0">
              <a:solidFill>
                <a:srgbClr val="3E3F68"/>
              </a:solidFill>
              <a:latin typeface="Cambria" pitchFamily="18" charset="0"/>
              <a:ea typeface="+mn-ea"/>
              <a:cs typeface="Times New Roman" pitchFamily="18" charset="0"/>
            </a:endParaRPr>
          </a:p>
        </p:txBody>
      </p:sp>
      <p:sp>
        <p:nvSpPr>
          <p:cNvPr id="40" name="Скругленный прямоугольник 39"/>
          <p:cNvSpPr/>
          <p:nvPr/>
        </p:nvSpPr>
        <p:spPr>
          <a:xfrm>
            <a:off x="1276738" y="1065089"/>
            <a:ext cx="5131837" cy="47953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ru-RU" sz="1600" dirty="0" smtClean="0"/>
              <a:t>Территориальный </a:t>
            </a:r>
            <a:r>
              <a:rPr lang="ru-RU" sz="1600" dirty="0"/>
              <a:t>корректирующий коэффициент</a:t>
            </a:r>
            <a:endParaRPr lang="ru-RU" sz="1600" dirty="0" smtClean="0"/>
          </a:p>
        </p:txBody>
      </p:sp>
      <p:sp>
        <p:nvSpPr>
          <p:cNvPr id="13" name="Скругленный прямоугольник 12"/>
          <p:cNvSpPr/>
          <p:nvPr/>
        </p:nvSpPr>
        <p:spPr>
          <a:xfrm>
            <a:off x="121298" y="2109254"/>
            <a:ext cx="4386877" cy="702733"/>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1200" dirty="0"/>
              <a:t>территориальный корректирующий коэффициент на оплату труда с начислениями на выплаты по оплате </a:t>
            </a:r>
            <a:r>
              <a:rPr lang="ru-RU" sz="1200" dirty="0" smtClean="0"/>
              <a:t>труда</a:t>
            </a:r>
            <a:endParaRPr lang="ru-RU" sz="1200" dirty="0"/>
          </a:p>
        </p:txBody>
      </p:sp>
      <p:sp>
        <p:nvSpPr>
          <p:cNvPr id="15" name="Скругленный прямоугольник 14"/>
          <p:cNvSpPr/>
          <p:nvPr/>
        </p:nvSpPr>
        <p:spPr>
          <a:xfrm>
            <a:off x="4693297" y="2093246"/>
            <a:ext cx="5094513" cy="702732"/>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1200" dirty="0"/>
              <a:t>территориальный корректирующий коэффициент на коммунальные услуги и на содержание недвижимого имущества</a:t>
            </a:r>
          </a:p>
        </p:txBody>
      </p:sp>
      <p:cxnSp>
        <p:nvCxnSpPr>
          <p:cNvPr id="23" name="Прямая со стрелкой 22"/>
          <p:cNvCxnSpPr>
            <a:stCxn id="40" idx="2"/>
            <a:endCxn id="13" idx="0"/>
          </p:cNvCxnSpPr>
          <p:nvPr/>
        </p:nvCxnSpPr>
        <p:spPr>
          <a:xfrm flipH="1">
            <a:off x="2314737" y="1544619"/>
            <a:ext cx="1527920" cy="564635"/>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29" name="Прямая со стрелкой 28"/>
          <p:cNvCxnSpPr>
            <a:stCxn id="40" idx="2"/>
            <a:endCxn id="15" idx="0"/>
          </p:cNvCxnSpPr>
          <p:nvPr/>
        </p:nvCxnSpPr>
        <p:spPr>
          <a:xfrm>
            <a:off x="3842657" y="1544619"/>
            <a:ext cx="3397897" cy="548627"/>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2" name="Прямоугольник 31"/>
              <p:cNvSpPr/>
              <p:nvPr/>
            </p:nvSpPr>
            <p:spPr>
              <a:xfrm>
                <a:off x="6783493" y="1271894"/>
                <a:ext cx="2525215" cy="647928"/>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14:m>
                  <m:oMathPara xmlns:m="http://schemas.openxmlformats.org/officeDocument/2006/math">
                    <m:oMathParaPr>
                      <m:jc m:val="centerGroup"/>
                    </m:oMathParaPr>
                    <m:oMath xmlns:m="http://schemas.openxmlformats.org/officeDocument/2006/math">
                      <m:sSubSup>
                        <m:sSubSupPr>
                          <m:ctrlPr>
                            <a:rPr lang="ru-RU" sz="1200" i="1">
                              <a:latin typeface="Cambria Math"/>
                            </a:rPr>
                          </m:ctrlPr>
                        </m:sSubSupPr>
                        <m:e>
                          <m:r>
                            <a:rPr lang="ru-RU" sz="1200" i="1">
                              <a:latin typeface="Cambria Math"/>
                            </a:rPr>
                            <m:t>𝐾</m:t>
                          </m:r>
                        </m:e>
                        <m:sub>
                          <m:r>
                            <a:rPr lang="ru-RU" sz="1200" i="1">
                              <a:latin typeface="Cambria Math"/>
                            </a:rPr>
                            <m:t>тер</m:t>
                          </m:r>
                        </m:sub>
                        <m:sup/>
                      </m:sSubSup>
                      <m:r>
                        <a:rPr lang="ru-RU" sz="1200" i="1">
                          <a:latin typeface="Cambria Math"/>
                        </a:rPr>
                        <m:t>=</m:t>
                      </m:r>
                      <m:f>
                        <m:fPr>
                          <m:ctrlPr>
                            <a:rPr lang="ru-RU" sz="1200" i="1">
                              <a:latin typeface="Cambria Math"/>
                            </a:rPr>
                          </m:ctrlPr>
                        </m:fPr>
                        <m:num>
                          <m:sSubSup>
                            <m:sSubSupPr>
                              <m:ctrlPr>
                                <a:rPr lang="ru-RU" sz="1200" i="1">
                                  <a:latin typeface="Cambria Math"/>
                                </a:rPr>
                              </m:ctrlPr>
                            </m:sSubSupPr>
                            <m:e>
                              <m:r>
                                <a:rPr lang="en-US" sz="1200" i="1">
                                  <a:latin typeface="Cambria Math"/>
                                </a:rPr>
                                <m:t>𝑁</m:t>
                              </m:r>
                            </m:e>
                            <m:sub>
                              <m:r>
                                <a:rPr lang="ru-RU" sz="1200" i="1">
                                  <a:latin typeface="Cambria Math"/>
                                </a:rPr>
                                <m:t>𝑖</m:t>
                              </m:r>
                              <m:r>
                                <a:rPr lang="ru-RU" sz="1200" i="1">
                                  <a:latin typeface="Cambria Math"/>
                                </a:rPr>
                                <m:t>баз</m:t>
                              </m:r>
                            </m:sub>
                            <m:sup>
                              <m:r>
                                <a:rPr lang="ru-RU" sz="1200" i="1">
                                  <a:latin typeface="Cambria Math"/>
                                </a:rPr>
                                <m:t>ОТ1</m:t>
                              </m:r>
                            </m:sup>
                          </m:sSubSup>
                        </m:num>
                        <m:den>
                          <m:sSubSup>
                            <m:sSubSupPr>
                              <m:ctrlPr>
                                <a:rPr lang="ru-RU" sz="1200" i="1">
                                  <a:latin typeface="Cambria Math"/>
                                </a:rPr>
                              </m:ctrlPr>
                            </m:sSubSupPr>
                            <m:e>
                              <m:r>
                                <a:rPr lang="ru-RU" sz="1200" i="1">
                                  <a:latin typeface="Cambria Math"/>
                                </a:rPr>
                                <m:t>𝑁</m:t>
                              </m:r>
                            </m:e>
                            <m:sub>
                              <m:r>
                                <a:rPr lang="ru-RU" sz="1200" i="1">
                                  <a:latin typeface="Cambria Math"/>
                                </a:rPr>
                                <m:t>𝑖</m:t>
                              </m:r>
                              <m:r>
                                <a:rPr lang="ru-RU" sz="1200" i="1">
                                  <a:latin typeface="Cambria Math"/>
                                </a:rPr>
                                <m:t>баз</m:t>
                              </m:r>
                            </m:sub>
                            <m:sup/>
                          </m:sSubSup>
                        </m:den>
                      </m:f>
                      <m:sSubSup>
                        <m:sSubSupPr>
                          <m:ctrlPr>
                            <a:rPr lang="ru-RU" sz="1200" i="1">
                              <a:latin typeface="Cambria Math"/>
                            </a:rPr>
                          </m:ctrlPr>
                        </m:sSubSupPr>
                        <m:e>
                          <m:r>
                            <a:rPr lang="ru-RU" sz="1200" i="1">
                              <a:latin typeface="Cambria Math"/>
                            </a:rPr>
                            <m:t>𝐾</m:t>
                          </m:r>
                        </m:e>
                        <m:sub>
                          <m:r>
                            <a:rPr lang="ru-RU" sz="1200" i="1">
                              <a:latin typeface="Cambria Math"/>
                            </a:rPr>
                            <m:t>тер</m:t>
                          </m:r>
                        </m:sub>
                        <m:sup>
                          <m:r>
                            <a:rPr lang="ru-RU" sz="1200" i="1">
                              <a:latin typeface="Cambria Math"/>
                            </a:rPr>
                            <m:t>ОТ</m:t>
                          </m:r>
                        </m:sup>
                      </m:sSubSup>
                      <m:r>
                        <a:rPr lang="ru-RU" sz="1200" i="1">
                          <a:latin typeface="Cambria Math"/>
                        </a:rPr>
                        <m:t>+(1−</m:t>
                      </m:r>
                      <m:f>
                        <m:fPr>
                          <m:ctrlPr>
                            <a:rPr lang="ru-RU" sz="1200" i="1">
                              <a:latin typeface="Cambria Math"/>
                            </a:rPr>
                          </m:ctrlPr>
                        </m:fPr>
                        <m:num>
                          <m:sSubSup>
                            <m:sSubSupPr>
                              <m:ctrlPr>
                                <a:rPr lang="ru-RU" sz="1200" i="1">
                                  <a:latin typeface="Cambria Math"/>
                                </a:rPr>
                              </m:ctrlPr>
                            </m:sSubSupPr>
                            <m:e>
                              <m:r>
                                <a:rPr lang="en-US" sz="1200" i="1">
                                  <a:latin typeface="Cambria Math"/>
                                </a:rPr>
                                <m:t>𝑁</m:t>
                              </m:r>
                            </m:e>
                            <m:sub>
                              <m:r>
                                <a:rPr lang="ru-RU" sz="1200" i="1">
                                  <a:latin typeface="Cambria Math"/>
                                </a:rPr>
                                <m:t>𝑖</m:t>
                              </m:r>
                              <m:r>
                                <a:rPr lang="ru-RU" sz="1200" i="1">
                                  <a:latin typeface="Cambria Math"/>
                                </a:rPr>
                                <m:t>баз</m:t>
                              </m:r>
                            </m:sub>
                            <m:sup>
                              <m:r>
                                <a:rPr lang="ru-RU" sz="1200" i="1">
                                  <a:latin typeface="Cambria Math"/>
                                </a:rPr>
                                <m:t>ОТ1</m:t>
                              </m:r>
                            </m:sup>
                          </m:sSubSup>
                        </m:num>
                        <m:den>
                          <m:sSubSup>
                            <m:sSubSupPr>
                              <m:ctrlPr>
                                <a:rPr lang="ru-RU" sz="1200" i="1">
                                  <a:latin typeface="Cambria Math"/>
                                </a:rPr>
                              </m:ctrlPr>
                            </m:sSubSupPr>
                            <m:e>
                              <m:r>
                                <a:rPr lang="ru-RU" sz="1200" i="1">
                                  <a:latin typeface="Cambria Math"/>
                                </a:rPr>
                                <m:t>𝑁</m:t>
                              </m:r>
                            </m:e>
                            <m:sub>
                              <m:r>
                                <a:rPr lang="ru-RU" sz="1200" i="1">
                                  <a:latin typeface="Cambria Math"/>
                                </a:rPr>
                                <m:t>𝑖</m:t>
                              </m:r>
                              <m:r>
                                <a:rPr lang="ru-RU" sz="1200" i="1">
                                  <a:latin typeface="Cambria Math"/>
                                </a:rPr>
                                <m:t>баз</m:t>
                              </m:r>
                            </m:sub>
                            <m:sup/>
                          </m:sSubSup>
                        </m:den>
                      </m:f>
                      <m:r>
                        <a:rPr lang="ru-RU" sz="1200" i="1">
                          <a:latin typeface="Cambria Math"/>
                        </a:rPr>
                        <m:t>)</m:t>
                      </m:r>
                      <m:sSubSup>
                        <m:sSubSupPr>
                          <m:ctrlPr>
                            <a:rPr lang="ru-RU" sz="1200" i="1">
                              <a:latin typeface="Cambria Math"/>
                            </a:rPr>
                          </m:ctrlPr>
                        </m:sSubSupPr>
                        <m:e>
                          <m:r>
                            <a:rPr lang="ru-RU" sz="1200" i="1">
                              <a:latin typeface="Cambria Math"/>
                            </a:rPr>
                            <m:t>𝐾</m:t>
                          </m:r>
                        </m:e>
                        <m:sub>
                          <m:r>
                            <a:rPr lang="ru-RU" sz="1200" i="1">
                              <a:latin typeface="Cambria Math"/>
                            </a:rPr>
                            <m:t>тер</m:t>
                          </m:r>
                        </m:sub>
                        <m:sup>
                          <m:r>
                            <a:rPr lang="ru-RU" sz="1200" i="1">
                              <a:latin typeface="Cambria Math"/>
                            </a:rPr>
                            <m:t>СИ</m:t>
                          </m:r>
                        </m:sup>
                      </m:sSubSup>
                    </m:oMath>
                  </m:oMathPara>
                </a14:m>
                <a:endParaRPr lang="ru-RU" sz="1200" dirty="0"/>
              </a:p>
            </p:txBody>
          </p:sp>
        </mc:Choice>
        <mc:Fallback xmlns="">
          <p:sp>
            <p:nvSpPr>
              <p:cNvPr id="32" name="Прямоугольник 31"/>
              <p:cNvSpPr>
                <a:spLocks noRot="1" noChangeAspect="1" noMove="1" noResize="1" noEditPoints="1" noAdjustHandles="1" noChangeArrowheads="1" noChangeShapeType="1" noTextEdit="1"/>
              </p:cNvSpPr>
              <p:nvPr/>
            </p:nvSpPr>
            <p:spPr>
              <a:xfrm>
                <a:off x="6783493" y="1271894"/>
                <a:ext cx="2525215" cy="647928"/>
              </a:xfrm>
              <a:prstGeom prst="rect">
                <a:avLst/>
              </a:prstGeom>
              <a:blipFill rotWithShape="1">
                <a:blip r:embed="rId3"/>
                <a:stretch>
                  <a:fillRect/>
                </a:stretch>
              </a:blipFill>
            </p:spPr>
            <p:txBody>
              <a:bodyPr/>
              <a:lstStyle/>
              <a:p>
                <a:r>
                  <a:rPr lang="ru-RU">
                    <a:noFill/>
                  </a:rPr>
                  <a:t> </a:t>
                </a:r>
              </a:p>
            </p:txBody>
          </p:sp>
        </mc:Fallback>
      </mc:AlternateContent>
      <p:sp>
        <p:nvSpPr>
          <p:cNvPr id="38" name="Скругленный прямоугольник 37"/>
          <p:cNvSpPr/>
          <p:nvPr/>
        </p:nvSpPr>
        <p:spPr>
          <a:xfrm>
            <a:off x="121298" y="3064681"/>
            <a:ext cx="4386877" cy="2031122"/>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r>
              <a:rPr lang="ru-RU" sz="1100" dirty="0" smtClean="0"/>
              <a:t>Рассчитывается как </a:t>
            </a:r>
            <a:r>
              <a:rPr lang="ru-RU" sz="1100" b="1" dirty="0"/>
              <a:t>соотношение</a:t>
            </a:r>
            <a:r>
              <a:rPr lang="ru-RU" sz="1100" dirty="0"/>
              <a:t> между </a:t>
            </a:r>
            <a:endParaRPr lang="ru-RU" sz="1100" dirty="0" smtClean="0"/>
          </a:p>
          <a:p>
            <a:pPr marL="171450" indent="-171450">
              <a:buFont typeface="Arial" panose="020B0604020202020204" pitchFamily="34" charset="0"/>
              <a:buChar char="•"/>
            </a:pPr>
            <a:r>
              <a:rPr lang="ru-RU" sz="1100" u="sng" dirty="0" smtClean="0"/>
              <a:t>среднемесячной </a:t>
            </a:r>
            <a:r>
              <a:rPr lang="ru-RU" sz="1100" u="sng" dirty="0"/>
              <a:t>начисленной заработной платой в целом по экономике по субъекту </a:t>
            </a:r>
            <a:r>
              <a:rPr lang="ru-RU" sz="1100" dirty="0"/>
              <a:t>Российской Федерации (федеральному округу, муниципальному образованию), на территории которого оказывается услуга, </a:t>
            </a:r>
            <a:endParaRPr lang="ru-RU" sz="1100" dirty="0" smtClean="0"/>
          </a:p>
          <a:p>
            <a:pPr marL="171450" indent="-171450">
              <a:buFont typeface="Arial" panose="020B0604020202020204" pitchFamily="34" charset="0"/>
              <a:buChar char="•"/>
            </a:pPr>
            <a:r>
              <a:rPr lang="ru-RU" sz="1100" dirty="0" smtClean="0"/>
              <a:t>и </a:t>
            </a:r>
            <a:r>
              <a:rPr lang="ru-RU" sz="1100" u="sng" dirty="0"/>
              <a:t>среднемесячной начисленной заработной платой в целом по экономике по субъекту </a:t>
            </a:r>
            <a:r>
              <a:rPr lang="ru-RU" sz="1100" dirty="0"/>
              <a:t>Российской Федерации (федеральному округу, муниципальному образованию), данные по которому использовались для определения базового норматива затрат на оказание </a:t>
            </a:r>
            <a:r>
              <a:rPr lang="en-US" sz="1100" dirty="0" err="1"/>
              <a:t>i</a:t>
            </a:r>
            <a:r>
              <a:rPr lang="ru-RU" sz="1100" dirty="0"/>
              <a:t>-ой государственной услуги</a:t>
            </a:r>
            <a:endParaRPr lang="ru-RU" sz="1100" dirty="0" smtClean="0"/>
          </a:p>
        </p:txBody>
      </p:sp>
      <mc:AlternateContent xmlns:mc="http://schemas.openxmlformats.org/markup-compatibility/2006" xmlns:a14="http://schemas.microsoft.com/office/drawing/2010/main">
        <mc:Choice Requires="a14">
          <p:sp>
            <p:nvSpPr>
              <p:cNvPr id="42" name="Скругленный прямоугольник 41"/>
              <p:cNvSpPr/>
              <p:nvPr/>
            </p:nvSpPr>
            <p:spPr>
              <a:xfrm>
                <a:off x="4693298" y="3064681"/>
                <a:ext cx="5094513" cy="2440380"/>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r>
                  <a:rPr lang="ru-RU" sz="1100" dirty="0" smtClean="0"/>
                  <a:t>Рассчитывается как </a:t>
                </a:r>
                <a:r>
                  <a:rPr lang="ru-RU" sz="1100" b="1" dirty="0"/>
                  <a:t>соотношение</a:t>
                </a:r>
                <a:r>
                  <a:rPr lang="ru-RU" sz="1100" dirty="0"/>
                  <a:t> между </a:t>
                </a:r>
                <a:endParaRPr lang="ru-RU" sz="1100" dirty="0" smtClean="0"/>
              </a:p>
              <a:p>
                <a:pPr marL="171450" indent="-171450">
                  <a:buFont typeface="Arial" panose="020B0604020202020204" pitchFamily="34" charset="0"/>
                  <a:buChar char="•"/>
                </a:pPr>
                <a:r>
                  <a:rPr lang="ru-RU" sz="1100" dirty="0" smtClean="0"/>
                  <a:t>суммой </a:t>
                </a:r>
                <a:r>
                  <a:rPr lang="ru-RU" sz="1100" u="sng" dirty="0"/>
                  <a:t>затрат на коммунальные услуги и на содержание объектов недвижимого имущества, </a:t>
                </a:r>
                <a:r>
                  <a:rPr lang="ru-RU" sz="1100" dirty="0"/>
                  <a:t>необходимого для выполнения государственного задания, определяемыми в соответствии с натуральными нормами, ценами и тарифами на данные услуги, в субъекте Российской Федерации (федеральном округе) и (или) муниципальном образовании, на территории которого оказывается услуга, </a:t>
                </a:r>
                <a:endParaRPr lang="ru-RU" sz="1100" dirty="0" smtClean="0"/>
              </a:p>
              <a:p>
                <a:pPr marL="171450" indent="-171450">
                  <a:buFont typeface="Arial" panose="020B0604020202020204" pitchFamily="34" charset="0"/>
                  <a:buChar char="•"/>
                </a:pPr>
                <a:r>
                  <a:rPr lang="ru-RU" sz="1100" dirty="0" smtClean="0"/>
                  <a:t>и </a:t>
                </a:r>
                <a:r>
                  <a:rPr lang="ru-RU" sz="1100" dirty="0"/>
                  <a:t>суммой </a:t>
                </a:r>
                <a:r>
                  <a:rPr lang="ru-RU" sz="1100" u="sng" dirty="0"/>
                  <a:t>затрат на коммунальные услуги </a:t>
                </a:r>
                <a14:m>
                  <m:oMath xmlns:m="http://schemas.openxmlformats.org/officeDocument/2006/math">
                    <m:r>
                      <a:rPr lang="ru-RU" sz="1100" i="1" u="sng">
                        <a:latin typeface="Cambria Math"/>
                      </a:rPr>
                      <m:t>(</m:t>
                    </m:r>
                    <m:sSubSup>
                      <m:sSubSupPr>
                        <m:ctrlPr>
                          <a:rPr lang="ru-RU" sz="1100" i="1" u="sng">
                            <a:latin typeface="Cambria Math"/>
                          </a:rPr>
                        </m:ctrlPr>
                      </m:sSubSupPr>
                      <m:e>
                        <m:r>
                          <m:rPr>
                            <m:sty m:val="p"/>
                          </m:rPr>
                          <a:rPr lang="ru-RU" sz="1100" u="sng">
                            <a:latin typeface="Cambria Math"/>
                          </a:rPr>
                          <m:t>N</m:t>
                        </m:r>
                      </m:e>
                      <m:sub>
                        <m:r>
                          <m:rPr>
                            <m:sty m:val="p"/>
                          </m:rPr>
                          <a:rPr lang="ru-RU" sz="1100" u="sng">
                            <a:latin typeface="Cambria Math"/>
                          </a:rPr>
                          <m:t>i</m:t>
                        </m:r>
                        <m:r>
                          <a:rPr lang="ru-RU" sz="1100" u="sng">
                            <a:latin typeface="Cambria Math"/>
                          </a:rPr>
                          <m:t>баз</m:t>
                        </m:r>
                      </m:sub>
                      <m:sup>
                        <m:r>
                          <a:rPr lang="ru-RU" sz="1100" u="sng">
                            <a:latin typeface="Cambria Math"/>
                          </a:rPr>
                          <m:t>КУ</m:t>
                        </m:r>
                      </m:sup>
                    </m:sSubSup>
                    <m:r>
                      <a:rPr lang="ru-RU" sz="1100" i="1" u="sng">
                        <a:latin typeface="Cambria Math"/>
                      </a:rPr>
                      <m:t>)</m:t>
                    </m:r>
                  </m:oMath>
                </a14:m>
                <a:r>
                  <a:rPr lang="ru-RU" sz="1100" u="sng" dirty="0"/>
                  <a:t> и на содержание объектов недвижимого имущества</a:t>
                </a:r>
                <a:r>
                  <a:rPr lang="ru-RU" sz="1100" dirty="0"/>
                  <a:t>, необходимого для выполнения государственного задания </a:t>
                </a:r>
                <a14:m>
                  <m:oMath xmlns:m="http://schemas.openxmlformats.org/officeDocument/2006/math">
                    <m:r>
                      <a:rPr lang="ru-RU" sz="1100" i="1">
                        <a:latin typeface="Cambria Math"/>
                      </a:rPr>
                      <m:t>(</m:t>
                    </m:r>
                    <m:sSubSup>
                      <m:sSubSupPr>
                        <m:ctrlPr>
                          <a:rPr lang="ru-RU" sz="1100" i="1">
                            <a:latin typeface="Cambria Math"/>
                          </a:rPr>
                        </m:ctrlPr>
                      </m:sSubSupPr>
                      <m:e>
                        <m:r>
                          <m:rPr>
                            <m:sty m:val="p"/>
                          </m:rPr>
                          <a:rPr lang="ru-RU" sz="1100">
                            <a:latin typeface="Cambria Math"/>
                          </a:rPr>
                          <m:t>N</m:t>
                        </m:r>
                      </m:e>
                      <m:sub>
                        <m:r>
                          <m:rPr>
                            <m:sty m:val="p"/>
                          </m:rPr>
                          <a:rPr lang="ru-RU" sz="1100">
                            <a:latin typeface="Cambria Math"/>
                          </a:rPr>
                          <m:t>i</m:t>
                        </m:r>
                        <m:r>
                          <a:rPr lang="ru-RU" sz="1100">
                            <a:latin typeface="Cambria Math"/>
                          </a:rPr>
                          <m:t>баз</m:t>
                        </m:r>
                      </m:sub>
                      <m:sup>
                        <m:r>
                          <a:rPr lang="ru-RU" sz="1100">
                            <a:latin typeface="Cambria Math"/>
                          </a:rPr>
                          <m:t>СНИ</m:t>
                        </m:r>
                      </m:sup>
                    </m:sSubSup>
                    <m:r>
                      <a:rPr lang="ru-RU" sz="1100" i="1">
                        <a:latin typeface="Cambria Math"/>
                      </a:rPr>
                      <m:t>)</m:t>
                    </m:r>
                  </m:oMath>
                </a14:m>
                <a:r>
                  <a:rPr lang="ru-RU" sz="1100" dirty="0"/>
                  <a:t>, в субъекте Российской Федерации (федеральному округу, муниципальному образованию), данные по которому использовались для определения базового норматива затрат на оказание </a:t>
                </a:r>
                <a:r>
                  <a:rPr lang="en-US" sz="1100" dirty="0" err="1"/>
                  <a:t>i</a:t>
                </a:r>
                <a:r>
                  <a:rPr lang="ru-RU" sz="1100" dirty="0"/>
                  <a:t>-ой государственной </a:t>
                </a:r>
                <a:r>
                  <a:rPr lang="ru-RU" sz="1100" dirty="0" smtClean="0"/>
                  <a:t>услуги</a:t>
                </a:r>
              </a:p>
            </p:txBody>
          </p:sp>
        </mc:Choice>
        <mc:Fallback xmlns="">
          <p:sp>
            <p:nvSpPr>
              <p:cNvPr id="42" name="Скругленный прямоугольник 41"/>
              <p:cNvSpPr>
                <a:spLocks noRot="1" noChangeAspect="1" noMove="1" noResize="1" noEditPoints="1" noAdjustHandles="1" noChangeArrowheads="1" noChangeShapeType="1" noTextEdit="1"/>
              </p:cNvSpPr>
              <p:nvPr/>
            </p:nvSpPr>
            <p:spPr>
              <a:xfrm>
                <a:off x="4693298" y="3064681"/>
                <a:ext cx="5094513" cy="2440380"/>
              </a:xfrm>
              <a:prstGeom prst="roundRect">
                <a:avLst/>
              </a:prstGeom>
              <a:blipFill rotWithShape="1">
                <a:blip r:embed="rId4"/>
                <a:stretch>
                  <a:fillRect/>
                </a:stretch>
              </a:blipFill>
            </p:spPr>
            <p:txBody>
              <a:bodyPr/>
              <a:lstStyle/>
              <a:p>
                <a:r>
                  <a:rPr lang="ru-RU">
                    <a:noFill/>
                  </a:rPr>
                  <a:t> </a:t>
                </a:r>
              </a:p>
            </p:txBody>
          </p:sp>
        </mc:Fallback>
      </mc:AlternateContent>
      <p:cxnSp>
        <p:nvCxnSpPr>
          <p:cNvPr id="34" name="Прямая со стрелкой 33"/>
          <p:cNvCxnSpPr>
            <a:stCxn id="38" idx="0"/>
            <a:endCxn id="13" idx="2"/>
          </p:cNvCxnSpPr>
          <p:nvPr/>
        </p:nvCxnSpPr>
        <p:spPr>
          <a:xfrm flipV="1">
            <a:off x="2314737" y="2811987"/>
            <a:ext cx="0" cy="252694"/>
          </a:xfrm>
          <a:prstGeom prst="straightConnector1">
            <a:avLst/>
          </a:prstGeom>
          <a:ln w="28575">
            <a:solidFill>
              <a:schemeClr val="accent4">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5" name="Прямая со стрелкой 44"/>
          <p:cNvCxnSpPr>
            <a:stCxn id="42" idx="0"/>
            <a:endCxn id="15" idx="2"/>
          </p:cNvCxnSpPr>
          <p:nvPr/>
        </p:nvCxnSpPr>
        <p:spPr>
          <a:xfrm flipH="1" flipV="1">
            <a:off x="7240554" y="2795978"/>
            <a:ext cx="1" cy="268703"/>
          </a:xfrm>
          <a:prstGeom prst="straightConnector1">
            <a:avLst/>
          </a:prstGeom>
          <a:ln w="28575">
            <a:solidFill>
              <a:schemeClr val="accent4">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6" name="Скругленный прямоугольник 15"/>
          <p:cNvSpPr/>
          <p:nvPr/>
        </p:nvSpPr>
        <p:spPr>
          <a:xfrm>
            <a:off x="2895600" y="5741629"/>
            <a:ext cx="5837073" cy="992546"/>
          </a:xfrm>
          <a:prstGeom prst="roundRect">
            <a:avLst/>
          </a:prstGeom>
          <a:ln w="28575">
            <a:solidFill>
              <a:srgbClr val="FF0000"/>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400" b="1" dirty="0" smtClean="0">
                <a:solidFill>
                  <a:srgbClr val="FF0000"/>
                </a:solidFill>
              </a:rPr>
              <a:t>!!! </a:t>
            </a:r>
            <a:r>
              <a:rPr lang="ru-RU" sz="1100" dirty="0" smtClean="0"/>
              <a:t>В </a:t>
            </a:r>
            <a:r>
              <a:rPr lang="ru-RU" sz="1100" dirty="0"/>
              <a:t>случае если </a:t>
            </a:r>
            <a:r>
              <a:rPr lang="ru-RU" sz="1100" b="1" dirty="0"/>
              <a:t>географические особенности </a:t>
            </a:r>
            <a:r>
              <a:rPr lang="ru-RU" sz="1100" dirty="0"/>
              <a:t>субъекта Российской Федерации, на территории которого оказывается государственная услуга, влияют на значения натуральных норм, определенных </a:t>
            </a:r>
            <a:r>
              <a:rPr lang="ru-RU" sz="1100" dirty="0" smtClean="0"/>
              <a:t>в соответствии с Общими требованиями, </a:t>
            </a:r>
            <a:r>
              <a:rPr lang="ru-RU" sz="1100" dirty="0"/>
              <a:t>то </a:t>
            </a:r>
            <a:r>
              <a:rPr lang="ru-RU" sz="1100" dirty="0" smtClean="0"/>
              <a:t>орган-учредитель учреждения</a:t>
            </a:r>
            <a:r>
              <a:rPr lang="ru-RU" sz="1100" dirty="0"/>
              <a:t>, вправе учесть указанные особенности при определении территориального корректирующего коэффициента.</a:t>
            </a:r>
            <a:endParaRPr lang="ru-RU" sz="1100" u="sng" dirty="0" smtClean="0"/>
          </a:p>
        </p:txBody>
      </p:sp>
      <p:cxnSp>
        <p:nvCxnSpPr>
          <p:cNvPr id="17" name="Соединительная линия уступом 16"/>
          <p:cNvCxnSpPr>
            <a:stCxn id="16" idx="3"/>
          </p:cNvCxnSpPr>
          <p:nvPr/>
        </p:nvCxnSpPr>
        <p:spPr>
          <a:xfrm flipV="1">
            <a:off x="8732673" y="5505062"/>
            <a:ext cx="621132" cy="732840"/>
          </a:xfrm>
          <a:prstGeom prst="bentConnector2">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9" name="Номер слайда 18"/>
          <p:cNvSpPr>
            <a:spLocks noGrp="1"/>
          </p:cNvSpPr>
          <p:nvPr>
            <p:ph type="sldNum" sz="quarter" idx="11"/>
          </p:nvPr>
        </p:nvSpPr>
        <p:spPr/>
        <p:txBody>
          <a:bodyPr/>
          <a:lstStyle/>
          <a:p>
            <a:pPr>
              <a:defRPr/>
            </a:pPr>
            <a:fld id="{600509AA-641A-4254-A23D-E1AAE0F50160}" type="slidenum">
              <a:rPr lang="ru-RU" smtClean="0"/>
              <a:pPr>
                <a:defRPr/>
              </a:pPr>
              <a:t>31</a:t>
            </a:fld>
            <a:endParaRPr lang="ru-RU" dirty="0"/>
          </a:p>
        </p:txBody>
      </p:sp>
    </p:spTree>
    <p:extLst>
      <p:ext uri="{BB962C8B-B14F-4D97-AF65-F5344CB8AC3E}">
        <p14:creationId xmlns:p14="http://schemas.microsoft.com/office/powerpoint/2010/main" val="55495764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Заголовок 9"/>
          <p:cNvSpPr>
            <a:spLocks noGrp="1"/>
          </p:cNvSpPr>
          <p:nvPr>
            <p:ph type="title"/>
          </p:nvPr>
        </p:nvSpPr>
        <p:spPr>
          <a:xfrm>
            <a:off x="461963" y="142430"/>
            <a:ext cx="9080500" cy="1069975"/>
          </a:xfrm>
        </p:spPr>
        <p:txBody>
          <a:bodyPr/>
          <a:lstStyle/>
          <a:p>
            <a:pPr algn="ctr">
              <a:defRPr/>
            </a:pPr>
            <a:r>
              <a:rPr lang="ru-RU" sz="1600" b="1" dirty="0">
                <a:solidFill>
                  <a:srgbClr val="3E3F68"/>
                </a:solidFill>
                <a:latin typeface="Cambria" pitchFamily="18" charset="0"/>
                <a:cs typeface="Times New Roman" pitchFamily="18" charset="0"/>
              </a:rPr>
              <a:t>Базовые нормативы затрат и корректирующие коэффициенты к ним</a:t>
            </a:r>
            <a:endParaRPr lang="ru-RU" altLang="ru-RU" sz="1600" b="1" dirty="0">
              <a:solidFill>
                <a:srgbClr val="3E3F68"/>
              </a:solidFill>
              <a:latin typeface="Cambria" pitchFamily="18" charset="0"/>
              <a:ea typeface="+mn-ea"/>
              <a:cs typeface="Times New Roman" pitchFamily="18" charset="0"/>
            </a:endParaRPr>
          </a:p>
        </p:txBody>
      </p:sp>
      <p:sp>
        <p:nvSpPr>
          <p:cNvPr id="43" name="Скругленный прямоугольник 42"/>
          <p:cNvSpPr/>
          <p:nvPr/>
        </p:nvSpPr>
        <p:spPr>
          <a:xfrm>
            <a:off x="2712939" y="1028474"/>
            <a:ext cx="4480121" cy="47953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ru-RU" sz="1600" dirty="0" smtClean="0"/>
              <a:t>Отраслевой </a:t>
            </a:r>
            <a:r>
              <a:rPr lang="ru-RU" sz="1600" dirty="0"/>
              <a:t>корректирующий коэффициент</a:t>
            </a:r>
            <a:endParaRPr lang="ru-RU" sz="1600" dirty="0" smtClean="0"/>
          </a:p>
        </p:txBody>
      </p:sp>
      <p:sp>
        <p:nvSpPr>
          <p:cNvPr id="11" name="Скругленный прямоугольник 10"/>
          <p:cNvSpPr/>
          <p:nvPr/>
        </p:nvSpPr>
        <p:spPr>
          <a:xfrm>
            <a:off x="2311631" y="2854043"/>
            <a:ext cx="5264085" cy="1782709"/>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400" dirty="0" smtClean="0"/>
              <a:t>Рассчитывается </a:t>
            </a:r>
            <a:r>
              <a:rPr lang="ru-RU" sz="1400" dirty="0"/>
              <a:t>к базовому нормативу затрат на оказание </a:t>
            </a:r>
            <a:r>
              <a:rPr lang="en-US" sz="1400" dirty="0" err="1"/>
              <a:t>i</a:t>
            </a:r>
            <a:r>
              <a:rPr lang="ru-RU" sz="1400" dirty="0"/>
              <a:t>-ой государственной услуги, исходя из </a:t>
            </a:r>
            <a:r>
              <a:rPr lang="ru-RU" sz="1400" dirty="0" smtClean="0"/>
              <a:t>соответствующих показателей</a:t>
            </a:r>
            <a:r>
              <a:rPr lang="ru-RU" sz="1400" dirty="0"/>
              <a:t>, отражающих содержание государственной </a:t>
            </a:r>
            <a:r>
              <a:rPr lang="ru-RU" sz="1400" dirty="0" smtClean="0"/>
              <a:t>услуги и </a:t>
            </a:r>
            <a:r>
              <a:rPr lang="ru-RU" sz="1400" dirty="0"/>
              <a:t>(или) условия (формы) оказания </a:t>
            </a:r>
            <a:r>
              <a:rPr lang="ru-RU" sz="1400" dirty="0" smtClean="0"/>
              <a:t>государственной услуги (</a:t>
            </a:r>
            <a:r>
              <a:rPr lang="ru-RU" sz="1400" b="1" dirty="0" smtClean="0"/>
              <a:t>показатели </a:t>
            </a:r>
            <a:r>
              <a:rPr lang="ru-RU" sz="1400" b="1" dirty="0"/>
              <a:t>отраслевой специфики </a:t>
            </a:r>
            <a:r>
              <a:rPr lang="ru-RU" sz="1400" dirty="0" smtClean="0"/>
              <a:t>)</a:t>
            </a:r>
            <a:endParaRPr lang="ru-RU" sz="1400" dirty="0"/>
          </a:p>
          <a:p>
            <a:pPr algn="ctr"/>
            <a:r>
              <a:rPr lang="ru-RU" sz="1400" dirty="0" smtClean="0"/>
              <a:t>с указанием </a:t>
            </a:r>
            <a:r>
              <a:rPr lang="ru-RU" sz="1400" b="1" dirty="0" smtClean="0"/>
              <a:t>порядка </a:t>
            </a:r>
            <a:r>
              <a:rPr lang="ru-RU" sz="1400" b="1" dirty="0"/>
              <a:t>расчета </a:t>
            </a:r>
            <a:r>
              <a:rPr lang="ru-RU" sz="1400" dirty="0"/>
              <a:t>отраслевого корректирующего </a:t>
            </a:r>
            <a:r>
              <a:rPr lang="ru-RU" sz="1400" dirty="0" smtClean="0"/>
              <a:t>коэффициента</a:t>
            </a:r>
          </a:p>
        </p:txBody>
      </p:sp>
      <p:cxnSp>
        <p:nvCxnSpPr>
          <p:cNvPr id="3" name="Прямая со стрелкой 2"/>
          <p:cNvCxnSpPr>
            <a:stCxn id="43" idx="2"/>
            <a:endCxn id="11" idx="0"/>
          </p:cNvCxnSpPr>
          <p:nvPr/>
        </p:nvCxnSpPr>
        <p:spPr>
          <a:xfrm flipH="1">
            <a:off x="4943674" y="1508004"/>
            <a:ext cx="9326" cy="1346039"/>
          </a:xfrm>
          <a:prstGeom prst="straightConnector1">
            <a:avLst/>
          </a:prstGeom>
          <a:ln w="28575">
            <a:solidFill>
              <a:schemeClr val="accent4"/>
            </a:solidFill>
            <a:tailEnd type="arrow"/>
          </a:ln>
        </p:spPr>
        <p:style>
          <a:lnRef idx="1">
            <a:schemeClr val="accent1"/>
          </a:lnRef>
          <a:fillRef idx="0">
            <a:schemeClr val="accent1"/>
          </a:fillRef>
          <a:effectRef idx="0">
            <a:schemeClr val="accent1"/>
          </a:effectRef>
          <a:fontRef idx="minor">
            <a:schemeClr val="tx1"/>
          </a:fontRef>
        </p:style>
      </p:cxnSp>
      <p:sp>
        <p:nvSpPr>
          <p:cNvPr id="2" name="Номер слайда 1"/>
          <p:cNvSpPr>
            <a:spLocks noGrp="1"/>
          </p:cNvSpPr>
          <p:nvPr>
            <p:ph type="sldNum" sz="quarter" idx="11"/>
          </p:nvPr>
        </p:nvSpPr>
        <p:spPr/>
        <p:txBody>
          <a:bodyPr/>
          <a:lstStyle/>
          <a:p>
            <a:pPr>
              <a:defRPr/>
            </a:pPr>
            <a:fld id="{600509AA-641A-4254-A23D-E1AAE0F50160}" type="slidenum">
              <a:rPr lang="ru-RU" smtClean="0"/>
              <a:pPr>
                <a:defRPr/>
              </a:pPr>
              <a:t>32</a:t>
            </a:fld>
            <a:endParaRPr lang="ru-RU" dirty="0"/>
          </a:p>
        </p:txBody>
      </p:sp>
    </p:spTree>
    <p:extLst>
      <p:ext uri="{BB962C8B-B14F-4D97-AF65-F5344CB8AC3E}">
        <p14:creationId xmlns:p14="http://schemas.microsoft.com/office/powerpoint/2010/main" val="176494539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Заголовок 9"/>
          <p:cNvSpPr>
            <a:spLocks noGrp="1"/>
          </p:cNvSpPr>
          <p:nvPr>
            <p:ph type="title"/>
          </p:nvPr>
        </p:nvSpPr>
        <p:spPr>
          <a:xfrm>
            <a:off x="461963" y="142430"/>
            <a:ext cx="9080500" cy="1069975"/>
          </a:xfrm>
        </p:spPr>
        <p:txBody>
          <a:bodyPr/>
          <a:lstStyle/>
          <a:p>
            <a:pPr algn="ctr">
              <a:defRPr/>
            </a:pPr>
            <a:r>
              <a:rPr lang="ru-RU" sz="1600" b="1" dirty="0" smtClean="0">
                <a:solidFill>
                  <a:srgbClr val="3E3F68"/>
                </a:solidFill>
                <a:latin typeface="Cambria" pitchFamily="18" charset="0"/>
                <a:ea typeface="+mn-ea"/>
                <a:cs typeface="Times New Roman" pitchFamily="18" charset="0"/>
              </a:rPr>
              <a:t>Нормативные затраты на выполнение работ</a:t>
            </a:r>
            <a:endParaRPr lang="ru-RU" altLang="ru-RU" sz="1600" b="1" dirty="0">
              <a:solidFill>
                <a:srgbClr val="3E3F68"/>
              </a:solidFill>
              <a:latin typeface="Cambria" pitchFamily="18" charset="0"/>
              <a:ea typeface="+mn-ea"/>
              <a:cs typeface="Times New Roman" pitchFamily="18" charset="0"/>
            </a:endParaRPr>
          </a:p>
        </p:txBody>
      </p:sp>
      <p:sp>
        <p:nvSpPr>
          <p:cNvPr id="39" name="Скругленный прямоугольник 38"/>
          <p:cNvSpPr/>
          <p:nvPr/>
        </p:nvSpPr>
        <p:spPr>
          <a:xfrm>
            <a:off x="2658511" y="4918389"/>
            <a:ext cx="4588978" cy="47953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ru-RU" sz="1400" dirty="0"/>
              <a:t>Территориальный корректирующий коэффициент</a:t>
            </a:r>
          </a:p>
        </p:txBody>
      </p:sp>
      <p:sp>
        <p:nvSpPr>
          <p:cNvPr id="40" name="Скругленный прямоугольник 39"/>
          <p:cNvSpPr/>
          <p:nvPr/>
        </p:nvSpPr>
        <p:spPr>
          <a:xfrm>
            <a:off x="2658511" y="4013311"/>
            <a:ext cx="4588978" cy="47953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ru-RU" sz="1400" dirty="0"/>
              <a:t>Отраслевой корректирующий </a:t>
            </a:r>
            <a:r>
              <a:rPr lang="ru-RU" sz="1400" dirty="0" smtClean="0"/>
              <a:t>коэффициент</a:t>
            </a:r>
            <a:endParaRPr lang="ru-RU" sz="1400" dirty="0"/>
          </a:p>
        </p:txBody>
      </p:sp>
      <p:sp>
        <p:nvSpPr>
          <p:cNvPr id="41" name="Скругленный прямоугольник 40"/>
          <p:cNvSpPr/>
          <p:nvPr/>
        </p:nvSpPr>
        <p:spPr bwMode="auto">
          <a:xfrm>
            <a:off x="2839614" y="1305848"/>
            <a:ext cx="4226770" cy="1157215"/>
          </a:xfrm>
          <a:prstGeom prst="roundRect">
            <a:avLst/>
          </a:prstGeom>
          <a:ln>
            <a:headEnd type="none" w="med" len="med"/>
            <a:tailEnd type="triangl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ru-RU" b="1" i="0" u="none" strike="noStrike" cap="none" normalizeH="0" baseline="0" dirty="0" smtClean="0">
                <a:ln>
                  <a:noFill/>
                </a:ln>
                <a:solidFill>
                  <a:schemeClr val="bg1"/>
                </a:solidFill>
                <a:effectLst/>
                <a:latin typeface="Times New Roman" pitchFamily="18" charset="0"/>
              </a:rPr>
              <a:t>Нормативные затраты на </a:t>
            </a:r>
          </a:p>
          <a:p>
            <a:pPr marL="0" marR="0" indent="0" algn="ctr" defTabSz="914400" rtl="0" eaLnBrk="0" fontAlgn="base" latinLnBrk="0" hangingPunct="0">
              <a:lnSpc>
                <a:spcPct val="100000"/>
              </a:lnSpc>
              <a:spcBef>
                <a:spcPct val="0"/>
              </a:spcBef>
              <a:spcAft>
                <a:spcPct val="0"/>
              </a:spcAft>
              <a:buClrTx/>
              <a:buSzTx/>
              <a:buFontTx/>
              <a:buNone/>
              <a:tabLst/>
            </a:pPr>
            <a:r>
              <a:rPr kumimoji="0" lang="ru-RU" b="1" i="0" u="none" strike="noStrike" cap="none" normalizeH="0" baseline="0" dirty="0" smtClean="0">
                <a:ln>
                  <a:noFill/>
                </a:ln>
                <a:solidFill>
                  <a:schemeClr val="bg1"/>
                </a:solidFill>
                <a:effectLst/>
                <a:latin typeface="Times New Roman" pitchFamily="18" charset="0"/>
              </a:rPr>
              <a:t>выполнение работ</a:t>
            </a:r>
          </a:p>
        </p:txBody>
      </p:sp>
      <p:sp>
        <p:nvSpPr>
          <p:cNvPr id="43" name="Скругленный прямоугольник 42"/>
          <p:cNvSpPr/>
          <p:nvPr/>
        </p:nvSpPr>
        <p:spPr>
          <a:xfrm>
            <a:off x="2658511" y="3074020"/>
            <a:ext cx="4588978" cy="47953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ru-RU" sz="1400" dirty="0"/>
              <a:t>Базовый норматив затрат на </a:t>
            </a:r>
            <a:r>
              <a:rPr lang="ru-RU" sz="1400" dirty="0" smtClean="0"/>
              <a:t>выполнение работы</a:t>
            </a:r>
            <a:endParaRPr lang="ru-RU" sz="1400" dirty="0"/>
          </a:p>
        </p:txBody>
      </p:sp>
      <p:sp>
        <p:nvSpPr>
          <p:cNvPr id="3" name="Равно 2"/>
          <p:cNvSpPr/>
          <p:nvPr/>
        </p:nvSpPr>
        <p:spPr>
          <a:xfrm>
            <a:off x="4617098" y="2498777"/>
            <a:ext cx="671803" cy="590846"/>
          </a:xfrm>
          <a:prstGeom prst="mathEqua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4" name="Умножение 3"/>
          <p:cNvSpPr/>
          <p:nvPr/>
        </p:nvSpPr>
        <p:spPr>
          <a:xfrm>
            <a:off x="4757057" y="3591841"/>
            <a:ext cx="391886" cy="391886"/>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4" name="Умножение 43"/>
          <p:cNvSpPr/>
          <p:nvPr/>
        </p:nvSpPr>
        <p:spPr>
          <a:xfrm>
            <a:off x="4757057" y="4515402"/>
            <a:ext cx="391886" cy="391886"/>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mc:AlternateContent xmlns:mc="http://schemas.openxmlformats.org/markup-compatibility/2006" xmlns:a14="http://schemas.microsoft.com/office/drawing/2010/main">
        <mc:Choice Requires="a14">
          <p:sp>
            <p:nvSpPr>
              <p:cNvPr id="5" name="Овал 4"/>
              <p:cNvSpPr/>
              <p:nvPr/>
            </p:nvSpPr>
            <p:spPr>
              <a:xfrm>
                <a:off x="251926" y="5691674"/>
                <a:ext cx="3769568" cy="970384"/>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14:m>
                  <m:oMathPara xmlns:m="http://schemas.openxmlformats.org/officeDocument/2006/math">
                    <m:oMathParaPr>
                      <m:jc m:val="centerGroup"/>
                    </m:oMathParaPr>
                    <m:oMath xmlns:m="http://schemas.openxmlformats.org/officeDocument/2006/math">
                      <m:sSubSup>
                        <m:sSubSupPr>
                          <m:ctrlPr>
                            <a:rPr lang="ru-RU" i="1">
                              <a:latin typeface="Cambria Math"/>
                            </a:rPr>
                          </m:ctrlPr>
                        </m:sSubSupPr>
                        <m:e>
                          <m:r>
                            <a:rPr lang="ru-RU" i="1">
                              <a:latin typeface="Cambria Math"/>
                            </a:rPr>
                            <m:t>𝑁</m:t>
                          </m:r>
                        </m:e>
                        <m:sub>
                          <m:r>
                            <a:rPr lang="ru-RU" i="1">
                              <a:latin typeface="Cambria Math"/>
                            </a:rPr>
                            <m:t>𝑖</m:t>
                          </m:r>
                        </m:sub>
                        <m:sup/>
                      </m:sSubSup>
                      <m:r>
                        <a:rPr lang="ru-RU" i="1">
                          <a:latin typeface="Cambria Math"/>
                        </a:rPr>
                        <m:t>=</m:t>
                      </m:r>
                      <m:sSubSup>
                        <m:sSubSupPr>
                          <m:ctrlPr>
                            <a:rPr lang="ru-RU" i="1">
                              <a:latin typeface="Cambria Math"/>
                            </a:rPr>
                          </m:ctrlPr>
                        </m:sSubSupPr>
                        <m:e>
                          <m:r>
                            <a:rPr lang="ru-RU" i="1">
                              <a:latin typeface="Cambria Math"/>
                            </a:rPr>
                            <m:t>𝑁</m:t>
                          </m:r>
                        </m:e>
                        <m:sub>
                          <m:r>
                            <a:rPr lang="en-US" i="1">
                              <a:latin typeface="Cambria Math"/>
                            </a:rPr>
                            <m:t>𝑖</m:t>
                          </m:r>
                          <m:r>
                            <a:rPr lang="ru-RU" i="1">
                              <a:latin typeface="Cambria Math"/>
                            </a:rPr>
                            <m:t>баз</m:t>
                          </m:r>
                        </m:sub>
                        <m:sup/>
                      </m:sSubSup>
                      <m:r>
                        <a:rPr lang="ru-RU" i="1">
                          <a:latin typeface="Cambria Math"/>
                        </a:rPr>
                        <m:t>×</m:t>
                      </m:r>
                      <m:sSubSup>
                        <m:sSubSupPr>
                          <m:ctrlPr>
                            <a:rPr lang="ru-RU" i="1">
                              <a:latin typeface="Cambria Math"/>
                            </a:rPr>
                          </m:ctrlPr>
                        </m:sSubSupPr>
                        <m:e>
                          <m:r>
                            <a:rPr lang="ru-RU" i="1">
                              <a:latin typeface="Cambria Math"/>
                            </a:rPr>
                            <m:t>𝐾</m:t>
                          </m:r>
                        </m:e>
                        <m:sub>
                          <m:r>
                            <a:rPr lang="ru-RU" i="1">
                              <a:latin typeface="Cambria Math"/>
                            </a:rPr>
                            <m:t>отр</m:t>
                          </m:r>
                        </m:sub>
                        <m:sup/>
                      </m:sSubSup>
                      <m:r>
                        <a:rPr lang="ru-RU" i="1">
                          <a:latin typeface="Cambria Math"/>
                        </a:rPr>
                        <m:t>×</m:t>
                      </m:r>
                      <m:sSubSup>
                        <m:sSubSupPr>
                          <m:ctrlPr>
                            <a:rPr lang="ru-RU" i="1">
                              <a:latin typeface="Cambria Math"/>
                            </a:rPr>
                          </m:ctrlPr>
                        </m:sSubSupPr>
                        <m:e>
                          <m:r>
                            <a:rPr lang="ru-RU" i="1">
                              <a:latin typeface="Cambria Math"/>
                            </a:rPr>
                            <m:t>𝐾</m:t>
                          </m:r>
                        </m:e>
                        <m:sub>
                          <m:r>
                            <a:rPr lang="ru-RU" i="1">
                              <a:latin typeface="Cambria Math"/>
                            </a:rPr>
                            <m:t>тер</m:t>
                          </m:r>
                        </m:sub>
                        <m:sup/>
                      </m:sSubSup>
                    </m:oMath>
                  </m:oMathPara>
                </a14:m>
                <a:endParaRPr lang="ru-RU" dirty="0"/>
              </a:p>
            </p:txBody>
          </p:sp>
        </mc:Choice>
        <mc:Fallback xmlns="">
          <p:sp>
            <p:nvSpPr>
              <p:cNvPr id="5" name="Овал 4"/>
              <p:cNvSpPr>
                <a:spLocks noRot="1" noChangeAspect="1" noMove="1" noResize="1" noEditPoints="1" noAdjustHandles="1" noChangeArrowheads="1" noChangeShapeType="1" noTextEdit="1"/>
              </p:cNvSpPr>
              <p:nvPr/>
            </p:nvSpPr>
            <p:spPr>
              <a:xfrm>
                <a:off x="251926" y="5691674"/>
                <a:ext cx="3769568" cy="970384"/>
              </a:xfrm>
              <a:prstGeom prst="ellipse">
                <a:avLst/>
              </a:prstGeom>
              <a:blipFill rotWithShape="1">
                <a:blip r:embed="rId3"/>
                <a:stretch>
                  <a:fillRect/>
                </a:stretch>
              </a:blipFill>
            </p:spPr>
            <p:txBody>
              <a:bodyPr/>
              <a:lstStyle/>
              <a:p>
                <a:r>
                  <a:rPr lang="ru-RU">
                    <a:noFill/>
                  </a:rPr>
                  <a:t> </a:t>
                </a:r>
              </a:p>
            </p:txBody>
          </p:sp>
        </mc:Fallback>
      </mc:AlternateContent>
      <p:sp>
        <p:nvSpPr>
          <p:cNvPr id="2" name="Номер слайда 1"/>
          <p:cNvSpPr>
            <a:spLocks noGrp="1"/>
          </p:cNvSpPr>
          <p:nvPr>
            <p:ph type="sldNum" sz="quarter" idx="11"/>
          </p:nvPr>
        </p:nvSpPr>
        <p:spPr/>
        <p:txBody>
          <a:bodyPr/>
          <a:lstStyle/>
          <a:p>
            <a:pPr>
              <a:defRPr/>
            </a:pPr>
            <a:fld id="{600509AA-641A-4254-A23D-E1AAE0F50160}" type="slidenum">
              <a:rPr lang="ru-RU" smtClean="0"/>
              <a:pPr>
                <a:defRPr/>
              </a:pPr>
              <a:t>33</a:t>
            </a:fld>
            <a:endParaRPr lang="ru-RU" dirty="0"/>
          </a:p>
        </p:txBody>
      </p:sp>
    </p:spTree>
    <p:extLst>
      <p:ext uri="{BB962C8B-B14F-4D97-AF65-F5344CB8AC3E}">
        <p14:creationId xmlns:p14="http://schemas.microsoft.com/office/powerpoint/2010/main" val="100101845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1" name="Picture 56" descr="C:\Users\Albina\Desktop\Без имени-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63" y="317500"/>
            <a:ext cx="9906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Заголовок 9"/>
          <p:cNvSpPr>
            <a:spLocks noGrp="1"/>
          </p:cNvSpPr>
          <p:nvPr>
            <p:ph type="title"/>
          </p:nvPr>
        </p:nvSpPr>
        <p:spPr>
          <a:xfrm>
            <a:off x="461963" y="142430"/>
            <a:ext cx="9080500" cy="1069975"/>
          </a:xfrm>
        </p:spPr>
        <p:txBody>
          <a:bodyPr/>
          <a:lstStyle/>
          <a:p>
            <a:pPr algn="ctr">
              <a:defRPr/>
            </a:pPr>
            <a:r>
              <a:rPr lang="ru-RU" sz="1600" b="1" dirty="0" smtClean="0">
                <a:solidFill>
                  <a:srgbClr val="3E3F68"/>
                </a:solidFill>
                <a:latin typeface="Cambria" pitchFamily="18" charset="0"/>
                <a:ea typeface="+mn-ea"/>
                <a:cs typeface="Times New Roman" pitchFamily="18" charset="0"/>
              </a:rPr>
              <a:t>Нормативные затраты на выполнение работ</a:t>
            </a:r>
            <a:endParaRPr lang="ru-RU" altLang="ru-RU" sz="1600" b="1" dirty="0">
              <a:solidFill>
                <a:srgbClr val="3E3F68"/>
              </a:solidFill>
              <a:latin typeface="Cambria" pitchFamily="18" charset="0"/>
              <a:ea typeface="+mn-ea"/>
              <a:cs typeface="Times New Roman" pitchFamily="18" charset="0"/>
            </a:endParaRPr>
          </a:p>
        </p:txBody>
      </p:sp>
      <p:sp>
        <p:nvSpPr>
          <p:cNvPr id="37914" name="Прямоугольник 95"/>
          <p:cNvSpPr>
            <a:spLocks noChangeArrowheads="1"/>
          </p:cNvSpPr>
          <p:nvPr/>
        </p:nvSpPr>
        <p:spPr bwMode="auto">
          <a:xfrm>
            <a:off x="8972021" y="2982914"/>
            <a:ext cx="24077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ru-RU" sz="2000">
                <a:solidFill>
                  <a:srgbClr val="783A7A"/>
                </a:solidFill>
                <a:latin typeface="Cambria" pitchFamily="18" charset="0"/>
              </a:rPr>
              <a:t> </a:t>
            </a:r>
          </a:p>
          <a:p>
            <a:pPr algn="ctr"/>
            <a:endParaRPr lang="ru-RU" sz="2000" b="1">
              <a:solidFill>
                <a:srgbClr val="783A7A"/>
              </a:solidFill>
            </a:endParaRPr>
          </a:p>
        </p:txBody>
      </p:sp>
      <p:sp>
        <p:nvSpPr>
          <p:cNvPr id="37" name="Скругленный прямоугольник 36"/>
          <p:cNvSpPr/>
          <p:nvPr/>
        </p:nvSpPr>
        <p:spPr>
          <a:xfrm>
            <a:off x="740532" y="1194522"/>
            <a:ext cx="8424936" cy="103549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fontAlgn="auto">
              <a:spcBef>
                <a:spcPts val="0"/>
              </a:spcBef>
              <a:spcAft>
                <a:spcPts val="0"/>
              </a:spcAft>
            </a:pPr>
            <a:r>
              <a:rPr lang="ru-RU" sz="1600" b="1" dirty="0" smtClean="0"/>
              <a:t>Проект постановления правительства РФ «О </a:t>
            </a:r>
            <a:r>
              <a:rPr lang="ru-RU" sz="1600" b="1" dirty="0"/>
              <a:t>порядке формирования государственного задания на оказание государственных услуг (выполнение работ) в отношении федеральных государственных учреждений и финансового обеспечения выполнения государственного </a:t>
            </a:r>
            <a:r>
              <a:rPr lang="ru-RU" sz="1600" b="1" dirty="0" smtClean="0"/>
              <a:t>задания»</a:t>
            </a:r>
            <a:endParaRPr lang="ru-RU" sz="1600" dirty="0">
              <a:solidFill>
                <a:prstClr val="white"/>
              </a:solidFill>
              <a:latin typeface="Calibri" pitchFamily="34" charset="0"/>
            </a:endParaRPr>
          </a:p>
        </p:txBody>
      </p:sp>
      <p:sp>
        <p:nvSpPr>
          <p:cNvPr id="39" name="Скругленный прямоугольник 38"/>
          <p:cNvSpPr/>
          <p:nvPr/>
        </p:nvSpPr>
        <p:spPr>
          <a:xfrm>
            <a:off x="125794" y="2559516"/>
            <a:ext cx="4680520" cy="2497698"/>
          </a:xfrm>
          <a:prstGeom prst="roundRect">
            <a:avLst/>
          </a:prstGeom>
          <a:ln w="19050"/>
        </p:spPr>
        <p:style>
          <a:lnRef idx="1">
            <a:schemeClr val="accent3"/>
          </a:lnRef>
          <a:fillRef idx="2">
            <a:schemeClr val="accent3"/>
          </a:fillRef>
          <a:effectRef idx="1">
            <a:schemeClr val="accent3"/>
          </a:effectRef>
          <a:fontRef idx="minor">
            <a:schemeClr val="dk1"/>
          </a:fontRef>
        </p:style>
        <p:txBody>
          <a:bodyPr rtlCol="0" anchor="ctr"/>
          <a:lstStyle/>
          <a:p>
            <a:pPr fontAlgn="auto">
              <a:spcBef>
                <a:spcPts val="0"/>
              </a:spcBef>
              <a:spcAft>
                <a:spcPts val="0"/>
              </a:spcAft>
            </a:pPr>
            <a:r>
              <a:rPr lang="ru-RU" sz="1400" dirty="0" smtClean="0">
                <a:solidFill>
                  <a:prstClr val="black"/>
                </a:solidFill>
                <a:latin typeface="Calibri" pitchFamily="34" charset="0"/>
              </a:rPr>
              <a:t>объем </a:t>
            </a:r>
            <a:r>
              <a:rPr lang="ru-RU" sz="1400" dirty="0">
                <a:solidFill>
                  <a:prstClr val="black"/>
                </a:solidFill>
                <a:latin typeface="Calibri" pitchFamily="34" charset="0"/>
              </a:rPr>
              <a:t>финансового обеспечения выполнения государственного (муниципального) задания рассчитывается на основании </a:t>
            </a:r>
            <a:r>
              <a:rPr lang="ru-RU" sz="1400" u="sng" dirty="0">
                <a:solidFill>
                  <a:prstClr val="black"/>
                </a:solidFill>
                <a:latin typeface="Calibri" pitchFamily="34" charset="0"/>
              </a:rPr>
              <a:t>нормативных затрат на </a:t>
            </a:r>
            <a:r>
              <a:rPr lang="ru-RU" sz="1400" u="sng" dirty="0" smtClean="0">
                <a:solidFill>
                  <a:prstClr val="black"/>
                </a:solidFill>
                <a:latin typeface="Calibri" pitchFamily="34" charset="0"/>
              </a:rPr>
              <a:t>выполнение работ </a:t>
            </a:r>
            <a:r>
              <a:rPr lang="ru-RU" sz="1400" dirty="0">
                <a:solidFill>
                  <a:prstClr val="black"/>
                </a:solidFill>
                <a:latin typeface="Calibri" pitchFamily="34" charset="0"/>
              </a:rPr>
              <a:t>в порядке, установленном органом, осуществляющим функции и полномочия учредителя федеральных бюджетных или автономных учреждений, а также по решению главного распорядителя средств федерального бюджета, в ведении которого находятся федеральные казенные </a:t>
            </a:r>
            <a:r>
              <a:rPr lang="ru-RU" sz="1400" dirty="0" smtClean="0">
                <a:solidFill>
                  <a:prstClr val="black"/>
                </a:solidFill>
                <a:latin typeface="Calibri" pitchFamily="34" charset="0"/>
              </a:rPr>
              <a:t>учреждения</a:t>
            </a:r>
            <a:endParaRPr lang="ru-RU" sz="1400" dirty="0">
              <a:solidFill>
                <a:prstClr val="black"/>
              </a:solidFill>
              <a:latin typeface="Calibri" pitchFamily="34" charset="0"/>
            </a:endParaRPr>
          </a:p>
        </p:txBody>
      </p:sp>
      <p:sp>
        <p:nvSpPr>
          <p:cNvPr id="2" name="Овал 1"/>
          <p:cNvSpPr/>
          <p:nvPr/>
        </p:nvSpPr>
        <p:spPr>
          <a:xfrm>
            <a:off x="3323851" y="5314868"/>
            <a:ext cx="6202729" cy="1403148"/>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ru-RU" sz="1400" dirty="0">
                <a:solidFill>
                  <a:schemeClr val="tx1"/>
                </a:solidFill>
              </a:rPr>
              <a:t>положение применяется при расчете объема финансового обеспечения </a:t>
            </a:r>
            <a:r>
              <a:rPr lang="ru-RU" sz="1400" dirty="0" smtClean="0">
                <a:solidFill>
                  <a:schemeClr val="tx1"/>
                </a:solidFill>
              </a:rPr>
              <a:t>выполнения </a:t>
            </a:r>
            <a:r>
              <a:rPr lang="ru-RU" sz="1400" dirty="0">
                <a:solidFill>
                  <a:schemeClr val="tx1"/>
                </a:solidFill>
              </a:rPr>
              <a:t>государственного </a:t>
            </a:r>
            <a:r>
              <a:rPr lang="ru-RU" sz="1400" dirty="0" smtClean="0">
                <a:solidFill>
                  <a:schemeClr val="tx1"/>
                </a:solidFill>
              </a:rPr>
              <a:t>задания на </a:t>
            </a:r>
            <a:r>
              <a:rPr lang="ru-RU" sz="1400" dirty="0" smtClean="0">
                <a:solidFill>
                  <a:srgbClr val="FF0000"/>
                </a:solidFill>
              </a:rPr>
              <a:t>выполнение работ </a:t>
            </a:r>
            <a:r>
              <a:rPr lang="ru-RU" sz="1400" b="1" dirty="0">
                <a:solidFill>
                  <a:schemeClr val="tx1"/>
                </a:solidFill>
              </a:rPr>
              <a:t>начиная с государственных </a:t>
            </a:r>
            <a:r>
              <a:rPr lang="ru-RU" sz="1400" b="1" dirty="0" smtClean="0">
                <a:solidFill>
                  <a:schemeClr val="tx1"/>
                </a:solidFill>
              </a:rPr>
              <a:t>заданий </a:t>
            </a:r>
            <a:r>
              <a:rPr lang="ru-RU" sz="1400" b="1" dirty="0">
                <a:solidFill>
                  <a:srgbClr val="FF0000"/>
                </a:solidFill>
              </a:rPr>
              <a:t>на </a:t>
            </a:r>
            <a:r>
              <a:rPr lang="ru-RU" sz="1400" b="1" dirty="0" smtClean="0">
                <a:solidFill>
                  <a:srgbClr val="FF0000"/>
                </a:solidFill>
              </a:rPr>
              <a:t>2017 </a:t>
            </a:r>
            <a:r>
              <a:rPr lang="ru-RU" sz="1400" b="1" dirty="0">
                <a:solidFill>
                  <a:srgbClr val="FF0000"/>
                </a:solidFill>
              </a:rPr>
              <a:t>год (на </a:t>
            </a:r>
            <a:r>
              <a:rPr lang="ru-RU" sz="1400" b="1" dirty="0" smtClean="0">
                <a:solidFill>
                  <a:srgbClr val="FF0000"/>
                </a:solidFill>
              </a:rPr>
              <a:t>2017 </a:t>
            </a:r>
            <a:r>
              <a:rPr lang="ru-RU" sz="1400" b="1" dirty="0">
                <a:solidFill>
                  <a:srgbClr val="FF0000"/>
                </a:solidFill>
              </a:rPr>
              <a:t>год и на плановый период </a:t>
            </a:r>
            <a:r>
              <a:rPr lang="ru-RU" sz="1400" b="1" dirty="0" smtClean="0">
                <a:solidFill>
                  <a:srgbClr val="FF0000"/>
                </a:solidFill>
              </a:rPr>
              <a:t>2018 </a:t>
            </a:r>
            <a:r>
              <a:rPr lang="ru-RU" sz="1400" b="1" dirty="0">
                <a:solidFill>
                  <a:srgbClr val="FF0000"/>
                </a:solidFill>
              </a:rPr>
              <a:t>и </a:t>
            </a:r>
            <a:r>
              <a:rPr lang="ru-RU" sz="1400" b="1" dirty="0" smtClean="0">
                <a:solidFill>
                  <a:srgbClr val="FF0000"/>
                </a:solidFill>
              </a:rPr>
              <a:t>2019 </a:t>
            </a:r>
            <a:r>
              <a:rPr lang="ru-RU" sz="1400" b="1" dirty="0">
                <a:solidFill>
                  <a:srgbClr val="FF0000"/>
                </a:solidFill>
              </a:rPr>
              <a:t>годов</a:t>
            </a:r>
            <a:r>
              <a:rPr lang="ru-RU" sz="1400" b="1" dirty="0" smtClean="0">
                <a:solidFill>
                  <a:srgbClr val="FF0000"/>
                </a:solidFill>
              </a:rPr>
              <a:t>)</a:t>
            </a:r>
            <a:endParaRPr lang="ru-RU" sz="1400" b="1" dirty="0">
              <a:solidFill>
                <a:srgbClr val="FF0000"/>
              </a:solidFill>
              <a:latin typeface="Calibri" pitchFamily="34" charset="0"/>
            </a:endParaRPr>
          </a:p>
        </p:txBody>
      </p:sp>
      <p:cxnSp>
        <p:nvCxnSpPr>
          <p:cNvPr id="6" name="Скругленная соединительная линия 5"/>
          <p:cNvCxnSpPr>
            <a:stCxn id="39" idx="2"/>
            <a:endCxn id="2" idx="2"/>
          </p:cNvCxnSpPr>
          <p:nvPr/>
        </p:nvCxnSpPr>
        <p:spPr>
          <a:xfrm rot="16200000" flipH="1">
            <a:off x="2415338" y="5107929"/>
            <a:ext cx="959228" cy="857797"/>
          </a:xfrm>
          <a:prstGeom prst="curvedConnector2">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3" name="Номер слайда 2"/>
          <p:cNvSpPr>
            <a:spLocks noGrp="1"/>
          </p:cNvSpPr>
          <p:nvPr>
            <p:ph type="sldNum" sz="quarter" idx="11"/>
          </p:nvPr>
        </p:nvSpPr>
        <p:spPr/>
        <p:txBody>
          <a:bodyPr/>
          <a:lstStyle/>
          <a:p>
            <a:pPr>
              <a:defRPr/>
            </a:pPr>
            <a:fld id="{600509AA-641A-4254-A23D-E1AAE0F50160}" type="slidenum">
              <a:rPr lang="ru-RU" smtClean="0"/>
              <a:pPr>
                <a:defRPr/>
              </a:pPr>
              <a:t>34</a:t>
            </a:fld>
            <a:endParaRPr lang="ru-RU" dirty="0"/>
          </a:p>
        </p:txBody>
      </p:sp>
    </p:spTree>
    <p:extLst>
      <p:ext uri="{BB962C8B-B14F-4D97-AF65-F5344CB8AC3E}">
        <p14:creationId xmlns:p14="http://schemas.microsoft.com/office/powerpoint/2010/main" val="226422345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Заголовок 9"/>
          <p:cNvSpPr>
            <a:spLocks noGrp="1"/>
          </p:cNvSpPr>
          <p:nvPr>
            <p:ph type="title"/>
          </p:nvPr>
        </p:nvSpPr>
        <p:spPr>
          <a:xfrm>
            <a:off x="461963" y="142430"/>
            <a:ext cx="9080500" cy="1069975"/>
          </a:xfrm>
        </p:spPr>
        <p:txBody>
          <a:bodyPr/>
          <a:lstStyle/>
          <a:p>
            <a:pPr algn="ctr">
              <a:defRPr/>
            </a:pPr>
            <a:r>
              <a:rPr lang="ru-RU" sz="1600" b="1" dirty="0" smtClean="0">
                <a:solidFill>
                  <a:srgbClr val="3E3F68"/>
                </a:solidFill>
                <a:latin typeface="Cambria" pitchFamily="18" charset="0"/>
                <a:ea typeface="+mn-ea"/>
                <a:cs typeface="Times New Roman" pitchFamily="18" charset="0"/>
              </a:rPr>
              <a:t>Нормативные затраты на выполнение работ</a:t>
            </a:r>
            <a:endParaRPr lang="ru-RU" altLang="ru-RU" sz="1600" b="1" dirty="0">
              <a:solidFill>
                <a:srgbClr val="3E3F68"/>
              </a:solidFill>
              <a:latin typeface="Cambria" pitchFamily="18" charset="0"/>
              <a:ea typeface="+mn-ea"/>
              <a:cs typeface="Times New Roman" pitchFamily="18" charset="0"/>
            </a:endParaRPr>
          </a:p>
        </p:txBody>
      </p:sp>
      <p:sp>
        <p:nvSpPr>
          <p:cNvPr id="10" name="Скругленный прямоугольник 9"/>
          <p:cNvSpPr/>
          <p:nvPr/>
        </p:nvSpPr>
        <p:spPr>
          <a:xfrm>
            <a:off x="251927" y="991037"/>
            <a:ext cx="9454763" cy="47953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ru-RU" dirty="0" smtClean="0"/>
              <a:t>Нормативные затраты на выполнение работ</a:t>
            </a:r>
          </a:p>
        </p:txBody>
      </p:sp>
      <p:sp>
        <p:nvSpPr>
          <p:cNvPr id="7" name="Скругленный прямоугольник 6"/>
          <p:cNvSpPr/>
          <p:nvPr/>
        </p:nvSpPr>
        <p:spPr>
          <a:xfrm>
            <a:off x="570848" y="1739466"/>
            <a:ext cx="4260850" cy="495639"/>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1100" dirty="0"/>
              <a:t>затраты на оплату труда с начислениями на выплаты по оплате труда работников, непосредственно связанных с </a:t>
            </a:r>
            <a:r>
              <a:rPr lang="ru-RU" sz="1100" dirty="0" smtClean="0"/>
              <a:t>выполнением работы</a:t>
            </a:r>
            <a:endParaRPr lang="ru-RU" sz="1100" dirty="0"/>
          </a:p>
        </p:txBody>
      </p:sp>
      <p:sp>
        <p:nvSpPr>
          <p:cNvPr id="8" name="Скругленный прямоугольник 7"/>
          <p:cNvSpPr/>
          <p:nvPr/>
        </p:nvSpPr>
        <p:spPr>
          <a:xfrm>
            <a:off x="570848" y="2387504"/>
            <a:ext cx="4260850" cy="855309"/>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1100" dirty="0"/>
              <a:t>затраты на приобретение материальных запасов и особо ценного движимого имущества, потребляемого (используемого) в </a:t>
            </a:r>
            <a:r>
              <a:rPr lang="ru-RU" sz="1100" dirty="0" smtClean="0"/>
              <a:t>процессе выполнения работы (</a:t>
            </a:r>
            <a:r>
              <a:rPr lang="ru-RU" sz="1100" dirty="0"/>
              <a:t>в том числе затраты на арендные платежи</a:t>
            </a:r>
            <a:r>
              <a:rPr lang="ru-RU" sz="1100" dirty="0" smtClean="0"/>
              <a:t>)</a:t>
            </a:r>
            <a:endParaRPr lang="ru-RU" sz="1100" dirty="0"/>
          </a:p>
        </p:txBody>
      </p:sp>
      <p:sp>
        <p:nvSpPr>
          <p:cNvPr id="9" name="Скругленный прямоугольник 8"/>
          <p:cNvSpPr/>
          <p:nvPr/>
        </p:nvSpPr>
        <p:spPr>
          <a:xfrm>
            <a:off x="570848" y="3392100"/>
            <a:ext cx="4260850" cy="326575"/>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1100" dirty="0"/>
              <a:t>иные затраты, непосредственно связанные с </a:t>
            </a:r>
            <a:r>
              <a:rPr lang="ru-RU" sz="1100" dirty="0" smtClean="0"/>
              <a:t>выполнением работы</a:t>
            </a:r>
            <a:endParaRPr lang="ru-RU" sz="1100" dirty="0"/>
          </a:p>
        </p:txBody>
      </p:sp>
      <p:sp>
        <p:nvSpPr>
          <p:cNvPr id="11" name="Скругленный прямоугольник 10"/>
          <p:cNvSpPr/>
          <p:nvPr/>
        </p:nvSpPr>
        <p:spPr>
          <a:xfrm>
            <a:off x="5445841" y="1739466"/>
            <a:ext cx="4260850" cy="24782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1100" dirty="0"/>
              <a:t>затраты на коммунальные услуги</a:t>
            </a:r>
          </a:p>
        </p:txBody>
      </p:sp>
      <p:sp>
        <p:nvSpPr>
          <p:cNvPr id="12" name="Скругленный прямоугольник 11"/>
          <p:cNvSpPr/>
          <p:nvPr/>
        </p:nvSpPr>
        <p:spPr>
          <a:xfrm>
            <a:off x="5445841" y="2107574"/>
            <a:ext cx="4260850" cy="427654"/>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1100" dirty="0"/>
              <a:t>затраты на содержание объектов недвижимого имущества (в том числе затраты на арендные платежи)</a:t>
            </a:r>
          </a:p>
        </p:txBody>
      </p:sp>
      <p:sp>
        <p:nvSpPr>
          <p:cNvPr id="13" name="Скругленный прямоугольник 12"/>
          <p:cNvSpPr/>
          <p:nvPr/>
        </p:nvSpPr>
        <p:spPr>
          <a:xfrm>
            <a:off x="5445841" y="2673612"/>
            <a:ext cx="4260850" cy="326575"/>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1100" dirty="0"/>
              <a:t>затраты на содержание объектов особо ценного движимого имущества </a:t>
            </a:r>
            <a:r>
              <a:rPr lang="ru-RU" sz="1100" dirty="0" smtClean="0"/>
              <a:t>(</a:t>
            </a:r>
            <a:r>
              <a:rPr lang="ru-RU" sz="1100" dirty="0"/>
              <a:t>в том числе затраты на арендные платежи</a:t>
            </a:r>
            <a:r>
              <a:rPr lang="ru-RU" sz="1100" dirty="0" smtClean="0"/>
              <a:t>)</a:t>
            </a:r>
            <a:endParaRPr lang="ru-RU" sz="1100" dirty="0"/>
          </a:p>
        </p:txBody>
      </p:sp>
      <p:sp>
        <p:nvSpPr>
          <p:cNvPr id="15" name="Скругленный прямоугольник 14"/>
          <p:cNvSpPr/>
          <p:nvPr/>
        </p:nvSpPr>
        <p:spPr>
          <a:xfrm>
            <a:off x="5445840" y="3957512"/>
            <a:ext cx="4260850" cy="24782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1100" dirty="0"/>
              <a:t>затраты на приобретение услуг связи</a:t>
            </a:r>
          </a:p>
        </p:txBody>
      </p:sp>
      <p:sp>
        <p:nvSpPr>
          <p:cNvPr id="16" name="Скругленный прямоугольник 15"/>
          <p:cNvSpPr/>
          <p:nvPr/>
        </p:nvSpPr>
        <p:spPr>
          <a:xfrm>
            <a:off x="5445840" y="4325620"/>
            <a:ext cx="4260850" cy="214652"/>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1100" dirty="0"/>
              <a:t>затраты на приобретение транспортных услуг</a:t>
            </a:r>
          </a:p>
        </p:txBody>
      </p:sp>
      <p:sp>
        <p:nvSpPr>
          <p:cNvPr id="17" name="Скругленный прямоугольник 16"/>
          <p:cNvSpPr/>
          <p:nvPr/>
        </p:nvSpPr>
        <p:spPr>
          <a:xfrm>
            <a:off x="5445840" y="4667714"/>
            <a:ext cx="4260850" cy="65632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1100" dirty="0"/>
              <a:t>затраты на оплату труда с начислениями на выплаты по оплате труда работников, которые не принимают непосредственного участия в </a:t>
            </a:r>
            <a:r>
              <a:rPr lang="ru-RU" sz="1100" dirty="0" smtClean="0"/>
              <a:t>выполнении работы</a:t>
            </a:r>
            <a:endParaRPr lang="ru-RU" sz="1100" dirty="0"/>
          </a:p>
        </p:txBody>
      </p:sp>
      <p:sp>
        <p:nvSpPr>
          <p:cNvPr id="18" name="Скругленный прямоугольник 17"/>
          <p:cNvSpPr/>
          <p:nvPr/>
        </p:nvSpPr>
        <p:spPr>
          <a:xfrm>
            <a:off x="5445840" y="5458801"/>
            <a:ext cx="4260850" cy="214652"/>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1100" dirty="0" smtClean="0"/>
              <a:t>затраты на прочие общехозяйственные нужды</a:t>
            </a:r>
            <a:endParaRPr lang="ru-RU" sz="1100" dirty="0"/>
          </a:p>
        </p:txBody>
      </p:sp>
      <p:cxnSp>
        <p:nvCxnSpPr>
          <p:cNvPr id="3" name="Соединительная линия уступом 2"/>
          <p:cNvCxnSpPr>
            <a:endCxn id="18" idx="1"/>
          </p:cNvCxnSpPr>
          <p:nvPr/>
        </p:nvCxnSpPr>
        <p:spPr>
          <a:xfrm rot="16200000" flipH="1">
            <a:off x="3721272" y="3841559"/>
            <a:ext cx="3284422" cy="164713"/>
          </a:xfrm>
          <a:prstGeom prst="bentConnector2">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19" name="Соединительная линия уступом 18"/>
          <p:cNvCxnSpPr>
            <a:endCxn id="17" idx="1"/>
          </p:cNvCxnSpPr>
          <p:nvPr/>
        </p:nvCxnSpPr>
        <p:spPr>
          <a:xfrm rot="16200000" flipH="1">
            <a:off x="4006400" y="3556433"/>
            <a:ext cx="2714167" cy="164713"/>
          </a:xfrm>
          <a:prstGeom prst="bentConnector2">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22" name="Соединительная линия уступом 21"/>
          <p:cNvCxnSpPr>
            <a:endCxn id="16" idx="1"/>
          </p:cNvCxnSpPr>
          <p:nvPr/>
        </p:nvCxnSpPr>
        <p:spPr>
          <a:xfrm rot="16200000" flipH="1">
            <a:off x="4325465" y="3312570"/>
            <a:ext cx="2076037" cy="164714"/>
          </a:xfrm>
          <a:prstGeom prst="bentConnector2">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25" name="Соединительная линия уступом 24"/>
          <p:cNvCxnSpPr>
            <a:endCxn id="15" idx="1"/>
          </p:cNvCxnSpPr>
          <p:nvPr/>
        </p:nvCxnSpPr>
        <p:spPr>
          <a:xfrm rot="16200000" flipH="1">
            <a:off x="4501229" y="3136810"/>
            <a:ext cx="1724513" cy="164710"/>
          </a:xfrm>
          <a:prstGeom prst="bentConnector2">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28" name="Соединительная линия уступом 27"/>
          <p:cNvCxnSpPr>
            <a:endCxn id="13" idx="1"/>
          </p:cNvCxnSpPr>
          <p:nvPr/>
        </p:nvCxnSpPr>
        <p:spPr>
          <a:xfrm rot="16200000" flipH="1">
            <a:off x="4675089" y="2066147"/>
            <a:ext cx="1376793" cy="164712"/>
          </a:xfrm>
          <a:prstGeom prst="bentConnector2">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32" name="Соединительная линия уступом 31"/>
          <p:cNvCxnSpPr>
            <a:endCxn id="12" idx="1"/>
          </p:cNvCxnSpPr>
          <p:nvPr/>
        </p:nvCxnSpPr>
        <p:spPr>
          <a:xfrm rot="16200000" flipH="1">
            <a:off x="4932839" y="1808399"/>
            <a:ext cx="861292" cy="164712"/>
          </a:xfrm>
          <a:prstGeom prst="bentConnector2">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35" name="Соединительная линия уступом 34"/>
          <p:cNvCxnSpPr>
            <a:endCxn id="11" idx="1"/>
          </p:cNvCxnSpPr>
          <p:nvPr/>
        </p:nvCxnSpPr>
        <p:spPr>
          <a:xfrm rot="16200000" flipH="1">
            <a:off x="5199454" y="1616988"/>
            <a:ext cx="328065" cy="164710"/>
          </a:xfrm>
          <a:prstGeom prst="bentConnector2">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38" name="Соединительная линия уступом 37"/>
          <p:cNvCxnSpPr>
            <a:endCxn id="7" idx="1"/>
          </p:cNvCxnSpPr>
          <p:nvPr/>
        </p:nvCxnSpPr>
        <p:spPr>
          <a:xfrm rot="16200000" flipH="1">
            <a:off x="203783" y="1620220"/>
            <a:ext cx="527177" cy="206953"/>
          </a:xfrm>
          <a:prstGeom prst="bentConnector2">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41" name="Соединительная линия уступом 40"/>
          <p:cNvCxnSpPr>
            <a:endCxn id="8" idx="1"/>
          </p:cNvCxnSpPr>
          <p:nvPr/>
        </p:nvCxnSpPr>
        <p:spPr>
          <a:xfrm rot="16200000" flipH="1">
            <a:off x="-210154" y="2034157"/>
            <a:ext cx="1355050" cy="206953"/>
          </a:xfrm>
          <a:prstGeom prst="bentConnector2">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44" name="Соединительная линия уступом 43"/>
          <p:cNvCxnSpPr>
            <a:endCxn id="9" idx="1"/>
          </p:cNvCxnSpPr>
          <p:nvPr/>
        </p:nvCxnSpPr>
        <p:spPr>
          <a:xfrm rot="16200000" flipH="1">
            <a:off x="-542668" y="2441871"/>
            <a:ext cx="2020079" cy="206954"/>
          </a:xfrm>
          <a:prstGeom prst="bentConnector2">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48" name="Скругленный прямоугольник 47"/>
          <p:cNvSpPr/>
          <p:nvPr/>
        </p:nvSpPr>
        <p:spPr>
          <a:xfrm>
            <a:off x="3553273" y="5971599"/>
            <a:ext cx="5124191" cy="793099"/>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r>
              <a:rPr lang="ru-RU" sz="1000" b="1" dirty="0"/>
              <a:t>Значения нормативных затрат </a:t>
            </a:r>
            <a:r>
              <a:rPr lang="ru-RU" sz="1000" dirty="0"/>
              <a:t>на выполнение работ </a:t>
            </a:r>
            <a:r>
              <a:rPr lang="ru-RU" sz="1000" dirty="0" smtClean="0"/>
              <a:t>утверждаются:</a:t>
            </a:r>
          </a:p>
          <a:p>
            <a:pPr marL="171450" indent="-171450">
              <a:buFont typeface="Arial" panose="020B0604020202020204" pitchFamily="34" charset="0"/>
              <a:buChar char="•"/>
            </a:pPr>
            <a:r>
              <a:rPr lang="ru-RU" sz="1000" dirty="0" smtClean="0"/>
              <a:t>органом</a:t>
            </a:r>
            <a:r>
              <a:rPr lang="ru-RU" sz="1000" dirty="0"/>
              <a:t>, осуществляющим функции и полномочия учредителя, </a:t>
            </a:r>
            <a:endParaRPr lang="ru-RU" sz="1000" dirty="0" smtClean="0"/>
          </a:p>
          <a:p>
            <a:pPr marL="171450" indent="-171450">
              <a:buFont typeface="Arial" panose="020B0604020202020204" pitchFamily="34" charset="0"/>
              <a:buChar char="•"/>
            </a:pPr>
            <a:r>
              <a:rPr lang="ru-RU" sz="1000" dirty="0" smtClean="0"/>
              <a:t>главным </a:t>
            </a:r>
            <a:r>
              <a:rPr lang="ru-RU" sz="1000" dirty="0"/>
              <a:t>распорядителем средств федерального бюджета, в ведении которого находятся федеральные казенные учреждения (по его  решению).</a:t>
            </a:r>
          </a:p>
        </p:txBody>
      </p:sp>
      <p:sp>
        <p:nvSpPr>
          <p:cNvPr id="49" name="Скругленный прямоугольник 48"/>
          <p:cNvSpPr/>
          <p:nvPr/>
        </p:nvSpPr>
        <p:spPr>
          <a:xfrm>
            <a:off x="141381" y="4924964"/>
            <a:ext cx="3254961" cy="1835919"/>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marL="177800" algn="ctr" eaLnBrk="0" hangingPunct="0">
              <a:tabLst>
                <a:tab pos="990600" algn="l"/>
              </a:tabLst>
            </a:pPr>
            <a:r>
              <a:rPr lang="ru-RU" sz="1100" b="1" dirty="0">
                <a:solidFill>
                  <a:schemeClr val="tx1"/>
                </a:solidFill>
              </a:rPr>
              <a:t>Нормативный метод:</a:t>
            </a:r>
          </a:p>
          <a:p>
            <a:pPr marL="177800" algn="ctr" eaLnBrk="0" hangingPunct="0">
              <a:tabLst>
                <a:tab pos="990600" algn="l"/>
              </a:tabLst>
            </a:pPr>
            <a:r>
              <a:rPr lang="ru-RU" sz="1000" dirty="0">
                <a:solidFill>
                  <a:schemeClr val="tx1"/>
                </a:solidFill>
              </a:rPr>
              <a:t>При определении нормативных затрат </a:t>
            </a:r>
            <a:r>
              <a:rPr lang="ru-RU" sz="1000" dirty="0" smtClean="0">
                <a:solidFill>
                  <a:schemeClr val="tx1"/>
                </a:solidFill>
              </a:rPr>
              <a:t>необходимо </a:t>
            </a:r>
            <a:r>
              <a:rPr lang="ru-RU" sz="1000" dirty="0">
                <a:solidFill>
                  <a:schemeClr val="tx1"/>
                </a:solidFill>
              </a:rPr>
              <a:t>использовать </a:t>
            </a:r>
            <a:r>
              <a:rPr lang="ru-RU" sz="1000" b="1" dirty="0">
                <a:solidFill>
                  <a:schemeClr val="tx1"/>
                </a:solidFill>
              </a:rPr>
              <a:t>нормы</a:t>
            </a:r>
            <a:r>
              <a:rPr lang="ru-RU" sz="1000" dirty="0">
                <a:solidFill>
                  <a:schemeClr val="tx1"/>
                </a:solidFill>
              </a:rPr>
              <a:t>, выраженные в натуральных </a:t>
            </a:r>
            <a:r>
              <a:rPr lang="ru-RU" sz="1000" dirty="0" smtClean="0">
                <a:solidFill>
                  <a:schemeClr val="tx1"/>
                </a:solidFill>
              </a:rPr>
              <a:t>показателях</a:t>
            </a:r>
            <a:r>
              <a:rPr lang="ru-RU" sz="1000" dirty="0">
                <a:solidFill>
                  <a:schemeClr val="tx1"/>
                </a:solidFill>
              </a:rPr>
              <a:t>, </a:t>
            </a:r>
            <a:r>
              <a:rPr lang="ru-RU" sz="1000" dirty="0" smtClean="0">
                <a:solidFill>
                  <a:schemeClr val="tx1"/>
                </a:solidFill>
              </a:rPr>
              <a:t>установленные </a:t>
            </a:r>
            <a:r>
              <a:rPr lang="ru-RU" sz="1000" dirty="0">
                <a:solidFill>
                  <a:schemeClr val="tx1"/>
                </a:solidFill>
              </a:rPr>
              <a:t>федеральными законами, иными </a:t>
            </a:r>
            <a:r>
              <a:rPr lang="ru-RU" sz="1000" dirty="0" smtClean="0">
                <a:solidFill>
                  <a:schemeClr val="tx1"/>
                </a:solidFill>
              </a:rPr>
              <a:t>нормативными </a:t>
            </a:r>
            <a:r>
              <a:rPr lang="ru-RU" sz="1000" dirty="0">
                <a:solidFill>
                  <a:schemeClr val="tx1"/>
                </a:solidFill>
              </a:rPr>
              <a:t>правовыми актами, в том числе </a:t>
            </a:r>
            <a:r>
              <a:rPr lang="ru-RU" sz="1000" dirty="0" smtClean="0">
                <a:solidFill>
                  <a:schemeClr val="tx1"/>
                </a:solidFill>
              </a:rPr>
              <a:t>федеральных </a:t>
            </a:r>
            <a:r>
              <a:rPr lang="ru-RU" sz="1000" dirty="0">
                <a:solidFill>
                  <a:schemeClr val="tx1"/>
                </a:solidFill>
              </a:rPr>
              <a:t>органов исполнительной власти, </a:t>
            </a:r>
            <a:r>
              <a:rPr lang="ru-RU" sz="1000" dirty="0" smtClean="0">
                <a:solidFill>
                  <a:schemeClr val="tx1"/>
                </a:solidFill>
              </a:rPr>
              <a:t>ГОСТами</a:t>
            </a:r>
            <a:r>
              <a:rPr lang="ru-RU" sz="1000" dirty="0">
                <a:solidFill>
                  <a:schemeClr val="tx1"/>
                </a:solidFill>
              </a:rPr>
              <a:t>, СНиПами, СанПиНами, </a:t>
            </a:r>
            <a:r>
              <a:rPr lang="ru-RU" sz="1000" dirty="0" smtClean="0">
                <a:solidFill>
                  <a:schemeClr val="tx1"/>
                </a:solidFill>
              </a:rPr>
              <a:t>федеральными стандартами и регламентами  (</a:t>
            </a:r>
            <a:r>
              <a:rPr lang="ru-RU" sz="1000" dirty="0">
                <a:solidFill>
                  <a:schemeClr val="tx1"/>
                </a:solidFill>
              </a:rPr>
              <a:t>паспортами) </a:t>
            </a:r>
            <a:r>
              <a:rPr lang="ru-RU" sz="1000" dirty="0" smtClean="0">
                <a:solidFill>
                  <a:schemeClr val="tx1"/>
                </a:solidFill>
              </a:rPr>
              <a:t>выполнения работ</a:t>
            </a:r>
            <a:endParaRPr lang="ru-RU" sz="1000" dirty="0">
              <a:solidFill>
                <a:schemeClr val="tx1"/>
              </a:solidFill>
            </a:endParaRPr>
          </a:p>
        </p:txBody>
      </p:sp>
      <p:sp>
        <p:nvSpPr>
          <p:cNvPr id="29" name="Скругленный прямоугольник 28"/>
          <p:cNvSpPr/>
          <p:nvPr/>
        </p:nvSpPr>
        <p:spPr>
          <a:xfrm>
            <a:off x="5445840" y="3124525"/>
            <a:ext cx="4260850" cy="70608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1100" dirty="0"/>
              <a:t>суммы резерва на полное восстановление состава объектов особо ценного движимого </a:t>
            </a:r>
            <a:r>
              <a:rPr lang="ru-RU" sz="1100" dirty="0" smtClean="0"/>
              <a:t>имущества, </a:t>
            </a:r>
            <a:r>
              <a:rPr lang="ru-RU" sz="1100" dirty="0"/>
              <a:t>формируемого в установленном порядке в размере начисленной годовой суммы амортизации по указанному имуществу</a:t>
            </a:r>
          </a:p>
        </p:txBody>
      </p:sp>
      <p:cxnSp>
        <p:nvCxnSpPr>
          <p:cNvPr id="30" name="Соединительная линия уступом 29"/>
          <p:cNvCxnSpPr>
            <a:endCxn id="29" idx="1"/>
          </p:cNvCxnSpPr>
          <p:nvPr/>
        </p:nvCxnSpPr>
        <p:spPr>
          <a:xfrm rot="16200000" flipH="1">
            <a:off x="4392357" y="2424081"/>
            <a:ext cx="1942257" cy="164710"/>
          </a:xfrm>
          <a:prstGeom prst="bentConnector2">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2" name="Номер слайда 1"/>
          <p:cNvSpPr>
            <a:spLocks noGrp="1"/>
          </p:cNvSpPr>
          <p:nvPr>
            <p:ph type="sldNum" sz="quarter" idx="11"/>
          </p:nvPr>
        </p:nvSpPr>
        <p:spPr/>
        <p:txBody>
          <a:bodyPr/>
          <a:lstStyle/>
          <a:p>
            <a:pPr>
              <a:defRPr/>
            </a:pPr>
            <a:fld id="{600509AA-641A-4254-A23D-E1AAE0F50160}" type="slidenum">
              <a:rPr lang="ru-RU" smtClean="0"/>
              <a:pPr>
                <a:defRPr/>
              </a:pPr>
              <a:t>35</a:t>
            </a:fld>
            <a:endParaRPr lang="ru-RU" dirty="0"/>
          </a:p>
        </p:txBody>
      </p:sp>
    </p:spTree>
    <p:extLst>
      <p:ext uri="{BB962C8B-B14F-4D97-AF65-F5344CB8AC3E}">
        <p14:creationId xmlns:p14="http://schemas.microsoft.com/office/powerpoint/2010/main" val="353851791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9" name="Picture 56" descr="C:\Users\Albina\Desktop\Без имени-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63" y="254000"/>
            <a:ext cx="9906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54" name="Прямоугольник 95"/>
          <p:cNvSpPr>
            <a:spLocks noChangeArrowheads="1"/>
          </p:cNvSpPr>
          <p:nvPr/>
        </p:nvSpPr>
        <p:spPr bwMode="auto">
          <a:xfrm>
            <a:off x="8972021" y="2982914"/>
            <a:ext cx="24077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ru-RU" sz="2000">
                <a:solidFill>
                  <a:srgbClr val="783A7A"/>
                </a:solidFill>
                <a:latin typeface="Cambria" pitchFamily="18" charset="0"/>
              </a:rPr>
              <a:t> </a:t>
            </a:r>
          </a:p>
          <a:p>
            <a:pPr algn="ctr"/>
            <a:endParaRPr lang="ru-RU" sz="2000" b="1">
              <a:solidFill>
                <a:srgbClr val="783A7A"/>
              </a:solidFill>
            </a:endParaRPr>
          </a:p>
        </p:txBody>
      </p:sp>
      <p:sp>
        <p:nvSpPr>
          <p:cNvPr id="39955" name="Прямоугольник 88"/>
          <p:cNvSpPr>
            <a:spLocks noChangeArrowheads="1"/>
          </p:cNvSpPr>
          <p:nvPr/>
        </p:nvSpPr>
        <p:spPr bwMode="auto">
          <a:xfrm>
            <a:off x="1093258" y="4141789"/>
            <a:ext cx="24077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ru-RU" altLang="ru-RU" sz="2000">
                <a:solidFill>
                  <a:srgbClr val="5A7F29"/>
                </a:solidFill>
                <a:latin typeface="Cambria" pitchFamily="18" charset="0"/>
                <a:cs typeface="Times New Roman" pitchFamily="18" charset="0"/>
              </a:rPr>
              <a:t> </a:t>
            </a:r>
          </a:p>
          <a:p>
            <a:pPr algn="ctr"/>
            <a:endParaRPr lang="ru-RU" altLang="ru-RU" sz="2000" b="1">
              <a:solidFill>
                <a:srgbClr val="5A7F29"/>
              </a:solidFill>
              <a:latin typeface="Times New Roman" pitchFamily="18" charset="0"/>
              <a:cs typeface="Times New Roman" pitchFamily="18" charset="0"/>
            </a:endParaRPr>
          </a:p>
        </p:txBody>
      </p:sp>
      <p:sp>
        <p:nvSpPr>
          <p:cNvPr id="14" name="Заголовок 9"/>
          <p:cNvSpPr>
            <a:spLocks noGrp="1"/>
          </p:cNvSpPr>
          <p:nvPr>
            <p:ph type="title"/>
          </p:nvPr>
        </p:nvSpPr>
        <p:spPr>
          <a:xfrm>
            <a:off x="461963" y="142430"/>
            <a:ext cx="9080500" cy="1069975"/>
          </a:xfrm>
        </p:spPr>
        <p:txBody>
          <a:bodyPr/>
          <a:lstStyle/>
          <a:p>
            <a:pPr algn="ctr">
              <a:defRPr/>
            </a:pPr>
            <a:r>
              <a:rPr lang="ru-RU" sz="1600" b="1" dirty="0" smtClean="0">
                <a:solidFill>
                  <a:srgbClr val="3E3F68"/>
                </a:solidFill>
                <a:latin typeface="Cambria" pitchFamily="18" charset="0"/>
                <a:ea typeface="+mn-ea"/>
                <a:cs typeface="Times New Roman" pitchFamily="18" charset="0"/>
              </a:rPr>
              <a:t>Переходные положения</a:t>
            </a:r>
            <a:endParaRPr lang="ru-RU" altLang="ru-RU" sz="1600" b="1" dirty="0">
              <a:solidFill>
                <a:srgbClr val="3E3F68"/>
              </a:solidFill>
              <a:latin typeface="Cambria" pitchFamily="18" charset="0"/>
              <a:ea typeface="+mn-ea"/>
              <a:cs typeface="Times New Roman" pitchFamily="18" charset="0"/>
            </a:endParaRPr>
          </a:p>
        </p:txBody>
      </p:sp>
      <p:sp>
        <p:nvSpPr>
          <p:cNvPr id="2" name="Скругленный прямоугольник 1"/>
          <p:cNvSpPr/>
          <p:nvPr/>
        </p:nvSpPr>
        <p:spPr>
          <a:xfrm>
            <a:off x="240242" y="882651"/>
            <a:ext cx="9410700" cy="812800"/>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ru-RU" sz="1400" dirty="0" smtClean="0">
                <a:solidFill>
                  <a:prstClr val="black"/>
                </a:solidFill>
              </a:rPr>
              <a:t>Порядок применяется </a:t>
            </a:r>
            <a:r>
              <a:rPr lang="ru-RU" sz="1400" dirty="0">
                <a:solidFill>
                  <a:prstClr val="black"/>
                </a:solidFill>
              </a:rPr>
              <a:t>при расчете объема финансового обеспечения на выполнение государственного (муниципального) задания </a:t>
            </a:r>
            <a:r>
              <a:rPr lang="ru-RU" sz="1400" b="1" dirty="0" smtClean="0">
                <a:solidFill>
                  <a:prstClr val="black"/>
                </a:solidFill>
              </a:rPr>
              <a:t>начиная </a:t>
            </a:r>
            <a:r>
              <a:rPr lang="ru-RU" sz="1400" b="1" dirty="0">
                <a:solidFill>
                  <a:prstClr val="black"/>
                </a:solidFill>
              </a:rPr>
              <a:t>с государственных (муниципальных) заданий </a:t>
            </a:r>
            <a:endParaRPr lang="ru-RU" sz="1400" b="1" dirty="0" smtClean="0">
              <a:solidFill>
                <a:prstClr val="black"/>
              </a:solidFill>
            </a:endParaRPr>
          </a:p>
          <a:p>
            <a:pPr algn="ctr"/>
            <a:r>
              <a:rPr lang="ru-RU" sz="1400" b="1" dirty="0" smtClean="0">
                <a:solidFill>
                  <a:srgbClr val="FF0000"/>
                </a:solidFill>
              </a:rPr>
              <a:t>на </a:t>
            </a:r>
            <a:r>
              <a:rPr lang="ru-RU" sz="1400" b="1" dirty="0">
                <a:solidFill>
                  <a:srgbClr val="FF0000"/>
                </a:solidFill>
              </a:rPr>
              <a:t>2016 год (на 2016 год и на плановый период 2017 и 2018 годов)</a:t>
            </a:r>
            <a:endParaRPr lang="ru-RU" sz="1400" b="1" dirty="0">
              <a:solidFill>
                <a:srgbClr val="FF0000"/>
              </a:solidFill>
              <a:latin typeface="Calibri" pitchFamily="34" charset="0"/>
            </a:endParaRPr>
          </a:p>
        </p:txBody>
      </p:sp>
      <p:sp>
        <p:nvSpPr>
          <p:cNvPr id="15" name="Скругленный прямоугольник 14"/>
          <p:cNvSpPr/>
          <p:nvPr/>
        </p:nvSpPr>
        <p:spPr>
          <a:xfrm>
            <a:off x="895350" y="1778001"/>
            <a:ext cx="8755592" cy="812800"/>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ru-RU" sz="1400" b="1" dirty="0" smtClean="0">
                <a:solidFill>
                  <a:prstClr val="black"/>
                </a:solidFill>
              </a:rPr>
              <a:t>Нормативные затраты, связанные </a:t>
            </a:r>
            <a:r>
              <a:rPr lang="ru-RU" sz="1400" b="1" dirty="0">
                <a:solidFill>
                  <a:prstClr val="black"/>
                </a:solidFill>
              </a:rPr>
              <a:t>с выполнением работ </a:t>
            </a:r>
            <a:r>
              <a:rPr lang="ru-RU" sz="1400" dirty="0">
                <a:solidFill>
                  <a:prstClr val="black"/>
                </a:solidFill>
              </a:rPr>
              <a:t>в рамках государственного задания, </a:t>
            </a:r>
            <a:r>
              <a:rPr lang="ru-RU" sz="1400" dirty="0" smtClean="0">
                <a:solidFill>
                  <a:prstClr val="black"/>
                </a:solidFill>
              </a:rPr>
              <a:t>применяются </a:t>
            </a:r>
            <a:r>
              <a:rPr lang="ru-RU" sz="1400" dirty="0">
                <a:solidFill>
                  <a:prstClr val="black"/>
                </a:solidFill>
              </a:rPr>
              <a:t>при расчете объема финансового обеспечения выполнения государственного задания, начиная с государственного задания </a:t>
            </a:r>
            <a:r>
              <a:rPr lang="ru-RU" sz="1400" b="1" dirty="0">
                <a:solidFill>
                  <a:srgbClr val="FF0000"/>
                </a:solidFill>
              </a:rPr>
              <a:t>на 2017 год и на плановый период 2018 и 2019 </a:t>
            </a:r>
            <a:r>
              <a:rPr lang="ru-RU" sz="1400" b="1" dirty="0" smtClean="0">
                <a:solidFill>
                  <a:srgbClr val="FF0000"/>
                </a:solidFill>
              </a:rPr>
              <a:t>годов</a:t>
            </a:r>
            <a:endParaRPr lang="ru-RU" sz="1400" b="1" dirty="0">
              <a:solidFill>
                <a:srgbClr val="FF0000"/>
              </a:solidFill>
              <a:latin typeface="Calibri" pitchFamily="34" charset="0"/>
            </a:endParaRPr>
          </a:p>
        </p:txBody>
      </p:sp>
      <p:sp>
        <p:nvSpPr>
          <p:cNvPr id="17" name="Скругленный прямоугольник 16"/>
          <p:cNvSpPr/>
          <p:nvPr/>
        </p:nvSpPr>
        <p:spPr>
          <a:xfrm>
            <a:off x="895350" y="2673282"/>
            <a:ext cx="8755592" cy="908049"/>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ru-RU" sz="1400" b="1" dirty="0" smtClean="0">
                <a:solidFill>
                  <a:prstClr val="black"/>
                </a:solidFill>
              </a:rPr>
              <a:t>Нормативные затраты </a:t>
            </a:r>
            <a:r>
              <a:rPr lang="ru-RU" sz="1400" b="1" dirty="0">
                <a:solidFill>
                  <a:prstClr val="black"/>
                </a:solidFill>
              </a:rPr>
              <a:t>на содержание неиспользуемого для выполнения государственного задания имущества</a:t>
            </a:r>
            <a:r>
              <a:rPr lang="ru-RU" sz="1400" dirty="0">
                <a:solidFill>
                  <a:prstClr val="black"/>
                </a:solidFill>
              </a:rPr>
              <a:t>, </a:t>
            </a:r>
            <a:r>
              <a:rPr lang="ru-RU" sz="1400" b="1" u="sng" dirty="0" smtClean="0">
                <a:solidFill>
                  <a:prstClr val="black"/>
                </a:solidFill>
              </a:rPr>
              <a:t>не</a:t>
            </a:r>
            <a:r>
              <a:rPr lang="ru-RU" sz="1400" dirty="0" smtClean="0">
                <a:solidFill>
                  <a:prstClr val="black"/>
                </a:solidFill>
              </a:rPr>
              <a:t> </a:t>
            </a:r>
            <a:r>
              <a:rPr lang="ru-RU" sz="1400" dirty="0">
                <a:solidFill>
                  <a:prstClr val="black"/>
                </a:solidFill>
              </a:rPr>
              <a:t>применяются при расчете объема финансового обеспечения выполнения государственного задания, </a:t>
            </a:r>
            <a:r>
              <a:rPr lang="ru-RU" sz="1400" dirty="0" smtClean="0">
                <a:solidFill>
                  <a:prstClr val="black"/>
                </a:solidFill>
              </a:rPr>
              <a:t>начиная  </a:t>
            </a:r>
            <a:r>
              <a:rPr lang="ru-RU" sz="1400" dirty="0">
                <a:solidFill>
                  <a:prstClr val="black"/>
                </a:solidFill>
              </a:rPr>
              <a:t>с государственного задания </a:t>
            </a:r>
            <a:endParaRPr lang="ru-RU" sz="1400" dirty="0" smtClean="0">
              <a:solidFill>
                <a:prstClr val="black"/>
              </a:solidFill>
            </a:endParaRPr>
          </a:p>
          <a:p>
            <a:pPr algn="ctr"/>
            <a:r>
              <a:rPr lang="ru-RU" sz="1400" b="1" dirty="0" smtClean="0">
                <a:solidFill>
                  <a:srgbClr val="FF0000"/>
                </a:solidFill>
              </a:rPr>
              <a:t>на 2019 </a:t>
            </a:r>
            <a:r>
              <a:rPr lang="ru-RU" sz="1400" b="1" dirty="0">
                <a:solidFill>
                  <a:srgbClr val="FF0000"/>
                </a:solidFill>
              </a:rPr>
              <a:t>год и на плановый период </a:t>
            </a:r>
            <a:r>
              <a:rPr lang="ru-RU" sz="1400" b="1" dirty="0" smtClean="0">
                <a:solidFill>
                  <a:srgbClr val="FF0000"/>
                </a:solidFill>
              </a:rPr>
              <a:t>2020 </a:t>
            </a:r>
            <a:r>
              <a:rPr lang="ru-RU" sz="1400" b="1" dirty="0">
                <a:solidFill>
                  <a:srgbClr val="FF0000"/>
                </a:solidFill>
              </a:rPr>
              <a:t>и </a:t>
            </a:r>
            <a:r>
              <a:rPr lang="ru-RU" sz="1400" b="1" dirty="0" smtClean="0">
                <a:solidFill>
                  <a:srgbClr val="FF0000"/>
                </a:solidFill>
              </a:rPr>
              <a:t>2021 </a:t>
            </a:r>
            <a:r>
              <a:rPr lang="ru-RU" sz="1400" b="1" dirty="0">
                <a:solidFill>
                  <a:srgbClr val="FF0000"/>
                </a:solidFill>
              </a:rPr>
              <a:t>годов</a:t>
            </a:r>
            <a:endParaRPr lang="ru-RU" sz="1400" b="1" dirty="0">
              <a:solidFill>
                <a:srgbClr val="FF0000"/>
              </a:solidFill>
              <a:latin typeface="Calibri" pitchFamily="34" charset="0"/>
            </a:endParaRPr>
          </a:p>
        </p:txBody>
      </p:sp>
      <p:sp>
        <p:nvSpPr>
          <p:cNvPr id="18" name="Скругленный прямоугольник 17"/>
          <p:cNvSpPr/>
          <p:nvPr/>
        </p:nvSpPr>
        <p:spPr>
          <a:xfrm>
            <a:off x="895350" y="3681276"/>
            <a:ext cx="8755592" cy="908049"/>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r>
              <a:rPr lang="ru-RU" sz="1400" dirty="0" smtClean="0">
                <a:solidFill>
                  <a:prstClr val="black"/>
                </a:solidFill>
              </a:rPr>
              <a:t>Суммы </a:t>
            </a:r>
            <a:r>
              <a:rPr lang="ru-RU" sz="1400" b="1" dirty="0">
                <a:solidFill>
                  <a:prstClr val="black"/>
                </a:solidFill>
              </a:rPr>
              <a:t>резерва на полное восстановление</a:t>
            </a:r>
            <a:r>
              <a:rPr lang="ru-RU" sz="1400" dirty="0">
                <a:solidFill>
                  <a:prstClr val="black"/>
                </a:solidFill>
              </a:rPr>
              <a:t> состава объектов особо ценного движимого </a:t>
            </a:r>
            <a:r>
              <a:rPr lang="ru-RU" sz="1400" dirty="0" smtClean="0">
                <a:solidFill>
                  <a:prstClr val="black"/>
                </a:solidFill>
              </a:rPr>
              <a:t>имущества, </a:t>
            </a:r>
            <a:r>
              <a:rPr lang="ru-RU" sz="1400" dirty="0">
                <a:solidFill>
                  <a:prstClr val="black"/>
                </a:solidFill>
              </a:rPr>
              <a:t>формируемого в установленном порядке в размере начисленной годовой суммы амортизации по указанному </a:t>
            </a:r>
            <a:r>
              <a:rPr lang="ru-RU" sz="1400" dirty="0" smtClean="0">
                <a:solidFill>
                  <a:prstClr val="black"/>
                </a:solidFill>
              </a:rPr>
              <a:t>имуществу, </a:t>
            </a:r>
            <a:r>
              <a:rPr lang="ru-RU" sz="1400" dirty="0">
                <a:solidFill>
                  <a:prstClr val="black"/>
                </a:solidFill>
              </a:rPr>
              <a:t>применяется при расчете объема финансового обеспечения выполнения государственного задания </a:t>
            </a:r>
            <a:r>
              <a:rPr lang="ru-RU" sz="1400" b="1" dirty="0">
                <a:solidFill>
                  <a:srgbClr val="FF0000"/>
                </a:solidFill>
              </a:rPr>
              <a:t>на 2017 год и на плановый период 2018 и 2019 годов</a:t>
            </a:r>
          </a:p>
        </p:txBody>
      </p:sp>
      <p:sp>
        <p:nvSpPr>
          <p:cNvPr id="19" name="Скругленный прямоугольник 18"/>
          <p:cNvSpPr/>
          <p:nvPr/>
        </p:nvSpPr>
        <p:spPr>
          <a:xfrm>
            <a:off x="895350" y="4692650"/>
            <a:ext cx="8755592" cy="1079500"/>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r>
              <a:rPr lang="ru-RU" sz="1400" dirty="0">
                <a:solidFill>
                  <a:prstClr val="black"/>
                </a:solidFill>
              </a:rPr>
              <a:t>До принятия </a:t>
            </a:r>
            <a:r>
              <a:rPr lang="ru-RU" sz="1400" b="1" dirty="0" smtClean="0">
                <a:solidFill>
                  <a:prstClr val="black"/>
                </a:solidFill>
              </a:rPr>
              <a:t>НПА, устанавливающих стандарты оказания услуги</a:t>
            </a:r>
            <a:r>
              <a:rPr lang="ru-RU" sz="1400" dirty="0" smtClean="0">
                <a:solidFill>
                  <a:prstClr val="black"/>
                </a:solidFill>
              </a:rPr>
              <a:t>, но </a:t>
            </a:r>
            <a:r>
              <a:rPr lang="ru-RU" sz="1400" b="1" dirty="0">
                <a:solidFill>
                  <a:srgbClr val="FF0000"/>
                </a:solidFill>
              </a:rPr>
              <a:t>не позднее срока формирования государственных заданий на 2019 год и на плановый период 2020 и 2021 годов</a:t>
            </a:r>
            <a:r>
              <a:rPr lang="ru-RU" sz="1400" dirty="0">
                <a:solidFill>
                  <a:prstClr val="black"/>
                </a:solidFill>
              </a:rPr>
              <a:t>, нормы затрат, выраженные в натуральных показателях, определяются с указанием наименования нормы, ее значения и источника, указанного значения </a:t>
            </a:r>
            <a:endParaRPr lang="ru-RU" sz="1400" b="1" dirty="0">
              <a:solidFill>
                <a:srgbClr val="FF0000"/>
              </a:solidFill>
            </a:endParaRPr>
          </a:p>
        </p:txBody>
      </p:sp>
      <p:sp>
        <p:nvSpPr>
          <p:cNvPr id="22" name="Скругленный прямоугольник 21"/>
          <p:cNvSpPr/>
          <p:nvPr/>
        </p:nvSpPr>
        <p:spPr>
          <a:xfrm>
            <a:off x="895350" y="5908676"/>
            <a:ext cx="8755592" cy="812800"/>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ru-RU" sz="1400" dirty="0" smtClean="0">
                <a:solidFill>
                  <a:prstClr val="black"/>
                </a:solidFill>
              </a:rPr>
              <a:t>Применяются </a:t>
            </a:r>
            <a:r>
              <a:rPr lang="ru-RU" sz="1400" b="1" dirty="0">
                <a:solidFill>
                  <a:prstClr val="black"/>
                </a:solidFill>
              </a:rPr>
              <a:t>коэффициенты </a:t>
            </a:r>
            <a:r>
              <a:rPr lang="ru-RU" sz="1400" b="1" dirty="0" smtClean="0">
                <a:solidFill>
                  <a:prstClr val="black"/>
                </a:solidFill>
              </a:rPr>
              <a:t>выравнивания </a:t>
            </a:r>
            <a:r>
              <a:rPr lang="ru-RU" sz="1400" dirty="0" smtClean="0">
                <a:solidFill>
                  <a:prstClr val="black"/>
                </a:solidFill>
              </a:rPr>
              <a:t>при </a:t>
            </a:r>
            <a:r>
              <a:rPr lang="ru-RU" sz="1400" dirty="0">
                <a:solidFill>
                  <a:prstClr val="black"/>
                </a:solidFill>
              </a:rPr>
              <a:t>необходимости, </a:t>
            </a:r>
            <a:r>
              <a:rPr lang="ru-RU" sz="1400" dirty="0" smtClean="0">
                <a:solidFill>
                  <a:prstClr val="black"/>
                </a:solidFill>
              </a:rPr>
              <a:t>в период до начала формирования </a:t>
            </a:r>
            <a:r>
              <a:rPr lang="ru-RU" sz="1400" dirty="0">
                <a:solidFill>
                  <a:prstClr val="black"/>
                </a:solidFill>
              </a:rPr>
              <a:t>государственных заданий </a:t>
            </a:r>
            <a:r>
              <a:rPr lang="ru-RU" sz="1400" b="1" dirty="0">
                <a:solidFill>
                  <a:srgbClr val="FF0000"/>
                </a:solidFill>
              </a:rPr>
              <a:t>на 2019 год и на плановый период 2020 и 2021 </a:t>
            </a:r>
            <a:r>
              <a:rPr lang="ru-RU" sz="1400" b="1" dirty="0" smtClean="0">
                <a:solidFill>
                  <a:srgbClr val="FF0000"/>
                </a:solidFill>
              </a:rPr>
              <a:t>годов</a:t>
            </a:r>
            <a:endParaRPr lang="ru-RU" sz="1400" b="1" dirty="0">
              <a:solidFill>
                <a:srgbClr val="FF0000"/>
              </a:solidFill>
              <a:latin typeface="Calibri" pitchFamily="34" charset="0"/>
            </a:endParaRPr>
          </a:p>
        </p:txBody>
      </p:sp>
      <p:sp>
        <p:nvSpPr>
          <p:cNvPr id="3" name="Номер слайда 2"/>
          <p:cNvSpPr>
            <a:spLocks noGrp="1"/>
          </p:cNvSpPr>
          <p:nvPr>
            <p:ph type="sldNum" sz="quarter" idx="11"/>
          </p:nvPr>
        </p:nvSpPr>
        <p:spPr/>
        <p:txBody>
          <a:bodyPr/>
          <a:lstStyle/>
          <a:p>
            <a:pPr>
              <a:defRPr/>
            </a:pPr>
            <a:fld id="{600509AA-641A-4254-A23D-E1AAE0F50160}" type="slidenum">
              <a:rPr lang="ru-RU" smtClean="0"/>
              <a:pPr>
                <a:defRPr/>
              </a:pPr>
              <a:t>36</a:t>
            </a:fld>
            <a:endParaRPr lang="ru-RU" dirty="0"/>
          </a:p>
        </p:txBody>
      </p:sp>
    </p:spTree>
    <p:extLst>
      <p:ext uri="{BB962C8B-B14F-4D97-AF65-F5344CB8AC3E}">
        <p14:creationId xmlns:p14="http://schemas.microsoft.com/office/powerpoint/2010/main" val="191515121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14" name="Прямоугольник 95"/>
          <p:cNvSpPr>
            <a:spLocks noChangeArrowheads="1"/>
          </p:cNvSpPr>
          <p:nvPr/>
        </p:nvSpPr>
        <p:spPr bwMode="auto">
          <a:xfrm>
            <a:off x="8972550" y="2982913"/>
            <a:ext cx="2397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ru-RU" sz="2000">
                <a:solidFill>
                  <a:srgbClr val="783A7A"/>
                </a:solidFill>
                <a:latin typeface="Cambria" pitchFamily="18" charset="0"/>
              </a:rPr>
              <a:t> </a:t>
            </a:r>
          </a:p>
          <a:p>
            <a:pPr algn="ctr"/>
            <a:endParaRPr lang="ru-RU" sz="2000" b="1">
              <a:solidFill>
                <a:srgbClr val="783A7A"/>
              </a:solidFill>
            </a:endParaRPr>
          </a:p>
        </p:txBody>
      </p:sp>
      <p:sp>
        <p:nvSpPr>
          <p:cNvPr id="37" name="Скругленный прямоугольник 36"/>
          <p:cNvSpPr/>
          <p:nvPr/>
        </p:nvSpPr>
        <p:spPr>
          <a:xfrm>
            <a:off x="872388" y="2571380"/>
            <a:ext cx="8424936" cy="1531089"/>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b="1" dirty="0" smtClean="0">
              <a:solidFill>
                <a:srgbClr val="002060"/>
              </a:solidFill>
            </a:endParaRPr>
          </a:p>
          <a:p>
            <a:pPr lvl="0" algn="ctr" eaLnBrk="1" hangingPunct="1">
              <a:lnSpc>
                <a:spcPct val="70000"/>
              </a:lnSpc>
            </a:pPr>
            <a:r>
              <a:rPr lang="ru-RU" sz="4000" b="1" dirty="0" smtClean="0">
                <a:solidFill>
                  <a:srgbClr val="514185"/>
                </a:solidFill>
                <a:ea typeface="Arial Unicode MS" pitchFamily="34" charset="-128"/>
              </a:rPr>
              <a:t>Спасибо за внимание!</a:t>
            </a:r>
            <a:endParaRPr lang="ru-RU" sz="4000" dirty="0">
              <a:solidFill>
                <a:srgbClr val="002060"/>
              </a:solidFill>
            </a:endParaRPr>
          </a:p>
        </p:txBody>
      </p:sp>
    </p:spTree>
    <p:extLst>
      <p:ext uri="{BB962C8B-B14F-4D97-AF65-F5344CB8AC3E}">
        <p14:creationId xmlns:p14="http://schemas.microsoft.com/office/powerpoint/2010/main" val="18987477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1" name="Picture 56" descr="C:\Users\Albina\Desktop\Без имени-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63" y="254000"/>
            <a:ext cx="9906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Заголовок 9"/>
          <p:cNvSpPr>
            <a:spLocks noGrp="1"/>
          </p:cNvSpPr>
          <p:nvPr>
            <p:ph type="title"/>
          </p:nvPr>
        </p:nvSpPr>
        <p:spPr>
          <a:xfrm>
            <a:off x="461963" y="238125"/>
            <a:ext cx="9080500" cy="1069975"/>
          </a:xfrm>
        </p:spPr>
        <p:txBody>
          <a:bodyPr/>
          <a:lstStyle/>
          <a:p>
            <a:pPr algn="ctr">
              <a:defRPr/>
            </a:pPr>
            <a:r>
              <a:rPr lang="ru-RU" sz="1600" b="1" dirty="0">
                <a:solidFill>
                  <a:srgbClr val="3E3F68"/>
                </a:solidFill>
                <a:latin typeface="Cambria" pitchFamily="18" charset="0"/>
                <a:cs typeface="Times New Roman" pitchFamily="18" charset="0"/>
              </a:rPr>
              <a:t>Новое в формировании государственного (муниципального) задания на оказание государственных (муниципальных) услуг</a:t>
            </a:r>
            <a:endParaRPr lang="ru-RU" altLang="ru-RU" sz="1600" b="1" dirty="0">
              <a:solidFill>
                <a:srgbClr val="3E3F68"/>
              </a:solidFill>
              <a:latin typeface="Cambria" pitchFamily="18" charset="0"/>
              <a:ea typeface="+mn-ea"/>
              <a:cs typeface="Times New Roman" pitchFamily="18" charset="0"/>
            </a:endParaRPr>
          </a:p>
        </p:txBody>
      </p:sp>
      <p:sp>
        <p:nvSpPr>
          <p:cNvPr id="37914" name="Прямоугольник 95"/>
          <p:cNvSpPr>
            <a:spLocks noChangeArrowheads="1"/>
          </p:cNvSpPr>
          <p:nvPr/>
        </p:nvSpPr>
        <p:spPr bwMode="auto">
          <a:xfrm>
            <a:off x="8972550" y="2982913"/>
            <a:ext cx="2397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ru-RU" sz="2000">
                <a:solidFill>
                  <a:srgbClr val="783A7A"/>
                </a:solidFill>
                <a:latin typeface="Cambria" pitchFamily="18" charset="0"/>
              </a:rPr>
              <a:t> </a:t>
            </a:r>
          </a:p>
          <a:p>
            <a:pPr algn="ctr"/>
            <a:endParaRPr lang="ru-RU" sz="2000" b="1">
              <a:solidFill>
                <a:srgbClr val="783A7A"/>
              </a:solidFill>
            </a:endParaRPr>
          </a:p>
        </p:txBody>
      </p:sp>
      <p:sp>
        <p:nvSpPr>
          <p:cNvPr id="37" name="Скругленный прямоугольник 36"/>
          <p:cNvSpPr/>
          <p:nvPr/>
        </p:nvSpPr>
        <p:spPr>
          <a:xfrm>
            <a:off x="740532" y="1116534"/>
            <a:ext cx="8424936" cy="432048"/>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fontAlgn="auto">
              <a:spcBef>
                <a:spcPts val="0"/>
              </a:spcBef>
              <a:spcAft>
                <a:spcPts val="0"/>
              </a:spcAft>
            </a:pPr>
            <a:r>
              <a:rPr lang="ru-RU" dirty="0" smtClean="0">
                <a:solidFill>
                  <a:prstClr val="white"/>
                </a:solidFill>
              </a:rPr>
              <a:t>Пункты </a:t>
            </a:r>
            <a:r>
              <a:rPr lang="ru-RU" dirty="0" smtClean="0">
                <a:solidFill>
                  <a:srgbClr val="FF0000"/>
                </a:solidFill>
              </a:rPr>
              <a:t>3 и 3.1 </a:t>
            </a:r>
            <a:r>
              <a:rPr lang="ru-RU" dirty="0" smtClean="0">
                <a:solidFill>
                  <a:prstClr val="white"/>
                </a:solidFill>
              </a:rPr>
              <a:t>статьи </a:t>
            </a:r>
            <a:r>
              <a:rPr lang="ru-RU" dirty="0">
                <a:solidFill>
                  <a:srgbClr val="FF0000"/>
                </a:solidFill>
              </a:rPr>
              <a:t>69.2</a:t>
            </a:r>
            <a:r>
              <a:rPr lang="ru-RU" dirty="0">
                <a:solidFill>
                  <a:prstClr val="white"/>
                </a:solidFill>
              </a:rPr>
              <a:t> </a:t>
            </a:r>
            <a:r>
              <a:rPr lang="ru-RU" b="1" dirty="0">
                <a:solidFill>
                  <a:prstClr val="white"/>
                </a:solidFill>
              </a:rPr>
              <a:t>Бюджетного кодекса Российской Федерации</a:t>
            </a:r>
            <a:r>
              <a:rPr lang="ru-RU" dirty="0">
                <a:solidFill>
                  <a:prstClr val="white"/>
                </a:solidFill>
              </a:rPr>
              <a:t>:</a:t>
            </a:r>
          </a:p>
        </p:txBody>
      </p:sp>
      <p:sp>
        <p:nvSpPr>
          <p:cNvPr id="11" name="Скругленный прямоугольник 10"/>
          <p:cNvSpPr/>
          <p:nvPr/>
        </p:nvSpPr>
        <p:spPr>
          <a:xfrm>
            <a:off x="194471" y="1707998"/>
            <a:ext cx="3816424" cy="4341928"/>
          </a:xfrm>
          <a:prstGeom prst="roundRect">
            <a:avLst/>
          </a:prstGeom>
          <a:ln w="19050"/>
        </p:spPr>
        <p:style>
          <a:lnRef idx="1">
            <a:schemeClr val="accent3"/>
          </a:lnRef>
          <a:fillRef idx="2">
            <a:schemeClr val="accent3"/>
          </a:fillRef>
          <a:effectRef idx="1">
            <a:schemeClr val="accent3"/>
          </a:effectRef>
          <a:fontRef idx="minor">
            <a:schemeClr val="dk1"/>
          </a:fontRef>
        </p:style>
        <p:txBody>
          <a:bodyPr rtlCol="0" anchor="ctr"/>
          <a:lstStyle/>
          <a:p>
            <a:pPr algn="ctr"/>
            <a:r>
              <a:rPr lang="ru-RU" sz="1600" b="1" dirty="0" smtClean="0"/>
              <a:t>Базовые (отраслевые) перечни</a:t>
            </a:r>
          </a:p>
          <a:p>
            <a:pPr algn="ctr"/>
            <a:r>
              <a:rPr lang="ru-RU" sz="1600" b="1" dirty="0" smtClean="0"/>
              <a:t>государственных и муниципальных услуг и работ </a:t>
            </a:r>
            <a:endParaRPr lang="ru-RU" sz="1100" dirty="0"/>
          </a:p>
          <a:p>
            <a:pPr algn="ctr"/>
            <a:endParaRPr lang="ru-RU" sz="1100" dirty="0" smtClean="0"/>
          </a:p>
          <a:p>
            <a:pPr algn="ctr"/>
            <a:r>
              <a:rPr lang="ru-RU" sz="1100" b="1" dirty="0" smtClean="0"/>
              <a:t>Перечень видов деятельности, по которым федеральными органами исполнительной власти, осуществляющими функции по выработке государственной политики и нормативно-правовому регулированию в установленных сферах деятельности, формируются базовые (отраслевые) перечни государственных и муниципальных услуг и работ                                                               </a:t>
            </a:r>
          </a:p>
          <a:p>
            <a:pPr algn="ctr"/>
            <a:r>
              <a:rPr lang="ru-RU" sz="1100" dirty="0" smtClean="0"/>
              <a:t>утвержден приказом Минфина </a:t>
            </a:r>
            <a:r>
              <a:rPr lang="ru-RU" sz="1100" dirty="0"/>
              <a:t>Р</a:t>
            </a:r>
            <a:r>
              <a:rPr lang="ru-RU" sz="1100" dirty="0" smtClean="0"/>
              <a:t>оссии от </a:t>
            </a:r>
            <a:r>
              <a:rPr lang="ru-RU" sz="1100" dirty="0" smtClean="0">
                <a:solidFill>
                  <a:srgbClr val="FF0000"/>
                </a:solidFill>
              </a:rPr>
              <a:t>16.06.2014 № 49н</a:t>
            </a:r>
            <a:r>
              <a:rPr lang="ru-RU" sz="1100" dirty="0">
                <a:solidFill>
                  <a:srgbClr val="FF0000"/>
                </a:solidFill>
              </a:rPr>
              <a:t> </a:t>
            </a:r>
            <a:r>
              <a:rPr lang="ru-RU" sz="1100" dirty="0" smtClean="0">
                <a:solidFill>
                  <a:srgbClr val="FF0000"/>
                </a:solidFill>
              </a:rPr>
              <a:t>  </a:t>
            </a:r>
          </a:p>
          <a:p>
            <a:pPr algn="ctr"/>
            <a:r>
              <a:rPr lang="ru-RU" sz="1100" i="1" dirty="0" smtClean="0"/>
              <a:t>За Минфином </a:t>
            </a:r>
            <a:r>
              <a:rPr lang="ru-RU" sz="1100" i="1" dirty="0"/>
              <a:t>России </a:t>
            </a:r>
            <a:r>
              <a:rPr lang="ru-RU" sz="1100" i="1" dirty="0" smtClean="0"/>
              <a:t>закреплено формирование базового </a:t>
            </a:r>
            <a:r>
              <a:rPr lang="ru-RU" sz="1100" i="1" dirty="0"/>
              <a:t>(</a:t>
            </a:r>
            <a:r>
              <a:rPr lang="ru-RU" sz="1100" i="1" dirty="0" smtClean="0"/>
              <a:t>отраслевого) перечня </a:t>
            </a:r>
            <a:r>
              <a:rPr lang="ru-RU" sz="1100" b="1" i="1" dirty="0" smtClean="0">
                <a:solidFill>
                  <a:srgbClr val="FF0000"/>
                </a:solidFill>
              </a:rPr>
              <a:t>по </a:t>
            </a:r>
            <a:r>
              <a:rPr lang="ru-RU" sz="1100" b="1" i="1" dirty="0">
                <a:solidFill>
                  <a:srgbClr val="FF0000"/>
                </a:solidFill>
              </a:rPr>
              <a:t>14 виду деятельности </a:t>
            </a:r>
            <a:r>
              <a:rPr lang="ru-RU" sz="1100" i="1" dirty="0"/>
              <a:t>«Государственные (муниципальные) услуги (работы), осуществление которых предусмотрено бюджетным законодательством Российской Федерации и не отнесенные к иным видам деятельности</a:t>
            </a:r>
            <a:r>
              <a:rPr lang="ru-RU" sz="1100" i="1" dirty="0" smtClean="0"/>
              <a:t>»</a:t>
            </a:r>
            <a:endParaRPr lang="ru-RU" sz="1100" i="1" dirty="0"/>
          </a:p>
          <a:p>
            <a:pPr algn="ctr"/>
            <a:endParaRPr lang="ru-RU" sz="1100" dirty="0">
              <a:solidFill>
                <a:srgbClr val="FF0000"/>
              </a:solidFill>
            </a:endParaRPr>
          </a:p>
        </p:txBody>
      </p:sp>
      <p:sp>
        <p:nvSpPr>
          <p:cNvPr id="14" name="Скругленный прямоугольник 13"/>
          <p:cNvSpPr/>
          <p:nvPr/>
        </p:nvSpPr>
        <p:spPr>
          <a:xfrm>
            <a:off x="4747767" y="1707998"/>
            <a:ext cx="4464496" cy="4256867"/>
          </a:xfrm>
          <a:prstGeom prst="roundRect">
            <a:avLst/>
          </a:prstGeom>
          <a:ln w="19050"/>
        </p:spPr>
        <p:style>
          <a:lnRef idx="1">
            <a:schemeClr val="accent3"/>
          </a:lnRef>
          <a:fillRef idx="2">
            <a:schemeClr val="accent3"/>
          </a:fillRef>
          <a:effectRef idx="1">
            <a:schemeClr val="accent3"/>
          </a:effectRef>
          <a:fontRef idx="minor">
            <a:schemeClr val="dk1"/>
          </a:fontRef>
        </p:style>
        <p:txBody>
          <a:bodyPr rtlCol="0" anchor="ctr"/>
          <a:lstStyle/>
          <a:p>
            <a:r>
              <a:rPr lang="ru-RU" sz="1400" b="1" dirty="0"/>
              <a:t>По состоянию на </a:t>
            </a:r>
            <a:r>
              <a:rPr lang="ru-RU" sz="1400" b="1" dirty="0" smtClean="0">
                <a:solidFill>
                  <a:srgbClr val="FF0000"/>
                </a:solidFill>
              </a:rPr>
              <a:t>01.03.2015</a:t>
            </a:r>
            <a:r>
              <a:rPr lang="ru-RU" sz="1400" b="1" dirty="0" smtClean="0"/>
              <a:t> утверждены:</a:t>
            </a:r>
          </a:p>
          <a:p>
            <a:pPr marL="171450" indent="-171450">
              <a:buFontTx/>
              <a:buChar char="-"/>
            </a:pPr>
            <a:r>
              <a:rPr lang="ru-RU" sz="1400" b="1" dirty="0" smtClean="0">
                <a:solidFill>
                  <a:srgbClr val="FF0000"/>
                </a:solidFill>
              </a:rPr>
              <a:t>29</a:t>
            </a:r>
            <a:r>
              <a:rPr lang="ru-RU" sz="1400" dirty="0" smtClean="0">
                <a:solidFill>
                  <a:srgbClr val="FF0000"/>
                </a:solidFill>
              </a:rPr>
              <a:t> </a:t>
            </a:r>
            <a:r>
              <a:rPr lang="ru-RU" sz="1400" dirty="0"/>
              <a:t>базовых (отраслевых) </a:t>
            </a:r>
            <a:r>
              <a:rPr lang="ru-RU" sz="1400" dirty="0" smtClean="0"/>
              <a:t>перечней из </a:t>
            </a:r>
            <a:r>
              <a:rPr lang="ru-RU" sz="1400" b="1" dirty="0" smtClean="0">
                <a:solidFill>
                  <a:srgbClr val="FF0000"/>
                </a:solidFill>
              </a:rPr>
              <a:t>30;</a:t>
            </a:r>
          </a:p>
          <a:p>
            <a:pPr marL="171450" indent="-171450">
              <a:buFontTx/>
              <a:buChar char="-"/>
            </a:pPr>
            <a:r>
              <a:rPr lang="ru-RU" sz="1400" b="1" dirty="0" smtClean="0">
                <a:solidFill>
                  <a:srgbClr val="FF0000"/>
                </a:solidFill>
              </a:rPr>
              <a:t>1</a:t>
            </a:r>
            <a:r>
              <a:rPr lang="ru-RU" sz="1400" dirty="0" smtClean="0"/>
              <a:t> базовый </a:t>
            </a:r>
            <a:r>
              <a:rPr lang="ru-RU" sz="1400" dirty="0"/>
              <a:t>(отраслевой) перечень </a:t>
            </a:r>
            <a:r>
              <a:rPr lang="ru-RU" sz="1400" dirty="0" smtClean="0"/>
              <a:t>(отв. ФОИВ Минэнерго России) в настоящее не формируется, </a:t>
            </a:r>
            <a:r>
              <a:rPr lang="ru-RU" sz="1400" dirty="0"/>
              <a:t>так как реестровые записи соответствуют реестровым записям по базовому (отраслевому) </a:t>
            </a:r>
            <a:r>
              <a:rPr lang="ru-RU" sz="1400" dirty="0" smtClean="0"/>
              <a:t>перечню, </a:t>
            </a:r>
            <a:r>
              <a:rPr lang="ru-RU" sz="1400" dirty="0"/>
              <a:t>формируемому Минфином России по </a:t>
            </a:r>
            <a:r>
              <a:rPr lang="ru-RU" sz="1400" b="1" dirty="0">
                <a:solidFill>
                  <a:srgbClr val="FF0000"/>
                </a:solidFill>
              </a:rPr>
              <a:t>14</a:t>
            </a:r>
            <a:r>
              <a:rPr lang="ru-RU" sz="1400" dirty="0"/>
              <a:t> </a:t>
            </a:r>
            <a:r>
              <a:rPr lang="ru-RU" sz="1400" b="1" dirty="0">
                <a:solidFill>
                  <a:srgbClr val="FF0000"/>
                </a:solidFill>
              </a:rPr>
              <a:t>виду деятельности </a:t>
            </a:r>
            <a:r>
              <a:rPr lang="ru-RU" sz="1400" dirty="0"/>
              <a:t>«Государственные (муниципальные) услуги (работы), осуществление которых предусмотрено бюджетным законодательством Российской Федерации и не отнесенные к иным видам деятельности</a:t>
            </a:r>
            <a:r>
              <a:rPr lang="ru-RU" sz="1400" dirty="0" smtClean="0"/>
              <a:t>». </a:t>
            </a:r>
            <a:endParaRPr lang="ru-RU" sz="1400" dirty="0"/>
          </a:p>
        </p:txBody>
      </p:sp>
      <p:pic>
        <p:nvPicPr>
          <p:cNvPr id="1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4375941" y="1699886"/>
            <a:ext cx="274638" cy="1004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Номер слайда 1"/>
          <p:cNvSpPr>
            <a:spLocks noGrp="1"/>
          </p:cNvSpPr>
          <p:nvPr>
            <p:ph type="sldNum" sz="quarter" idx="11"/>
          </p:nvPr>
        </p:nvSpPr>
        <p:spPr>
          <a:xfrm>
            <a:off x="8855075" y="1588"/>
            <a:ext cx="825500" cy="366712"/>
          </a:xfrm>
        </p:spPr>
        <p:txBody>
          <a:bodyPr/>
          <a:lstStyle/>
          <a:p>
            <a:pPr>
              <a:defRPr/>
            </a:pPr>
            <a:fld id="{AF3417E0-D88E-41FA-96DB-420EFDC07C72}" type="slidenum">
              <a:rPr lang="ru-RU" smtClean="0"/>
              <a:pPr>
                <a:defRPr/>
              </a:pPr>
              <a:t>3</a:t>
            </a:fld>
            <a:endParaRPr lang="ru-RU" dirty="0"/>
          </a:p>
        </p:txBody>
      </p:sp>
    </p:spTree>
    <p:extLst>
      <p:ext uri="{BB962C8B-B14F-4D97-AF65-F5344CB8AC3E}">
        <p14:creationId xmlns:p14="http://schemas.microsoft.com/office/powerpoint/2010/main" val="14702021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9" name="Picture 56" descr="C:\Users\Albina\Desktop\Без имени-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63" y="320675"/>
            <a:ext cx="9906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55" name="Прямоугольник 88"/>
          <p:cNvSpPr>
            <a:spLocks noChangeArrowheads="1"/>
          </p:cNvSpPr>
          <p:nvPr/>
        </p:nvSpPr>
        <p:spPr bwMode="auto">
          <a:xfrm>
            <a:off x="1093258" y="4141789"/>
            <a:ext cx="24077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ru-RU" altLang="ru-RU" sz="2000">
                <a:solidFill>
                  <a:srgbClr val="5A7F29"/>
                </a:solidFill>
                <a:latin typeface="Cambria" pitchFamily="18" charset="0"/>
                <a:cs typeface="Times New Roman" pitchFamily="18" charset="0"/>
              </a:rPr>
              <a:t> </a:t>
            </a:r>
          </a:p>
          <a:p>
            <a:pPr algn="ctr"/>
            <a:endParaRPr lang="ru-RU" altLang="ru-RU" sz="2000" b="1">
              <a:solidFill>
                <a:srgbClr val="5A7F29"/>
              </a:solidFill>
              <a:latin typeface="Times New Roman" pitchFamily="18" charset="0"/>
              <a:cs typeface="Times New Roman" pitchFamily="18" charset="0"/>
            </a:endParaRPr>
          </a:p>
        </p:txBody>
      </p:sp>
      <p:sp>
        <p:nvSpPr>
          <p:cNvPr id="14" name="Заголовок 9"/>
          <p:cNvSpPr>
            <a:spLocks noGrp="1"/>
          </p:cNvSpPr>
          <p:nvPr>
            <p:ph type="title"/>
          </p:nvPr>
        </p:nvSpPr>
        <p:spPr>
          <a:xfrm>
            <a:off x="430213" y="1"/>
            <a:ext cx="9123362" cy="819150"/>
          </a:xfrm>
        </p:spPr>
        <p:txBody>
          <a:bodyPr/>
          <a:lstStyle/>
          <a:p>
            <a:pPr algn="ctr">
              <a:defRPr/>
            </a:pPr>
            <a:r>
              <a:rPr lang="ru-RU" sz="1400" b="1" dirty="0" smtClean="0">
                <a:solidFill>
                  <a:srgbClr val="3E3F68"/>
                </a:solidFill>
                <a:latin typeface="Cambria" pitchFamily="18" charset="0"/>
                <a:cs typeface="Times New Roman" pitchFamily="18" charset="0"/>
              </a:rPr>
              <a:t/>
            </a:r>
            <a:br>
              <a:rPr lang="ru-RU" sz="1400" b="1" dirty="0" smtClean="0">
                <a:solidFill>
                  <a:srgbClr val="3E3F68"/>
                </a:solidFill>
                <a:latin typeface="Cambria" pitchFamily="18" charset="0"/>
                <a:cs typeface="Times New Roman" pitchFamily="18" charset="0"/>
              </a:rPr>
            </a:br>
            <a:r>
              <a:rPr lang="ru-RU" sz="1400" b="1" dirty="0" smtClean="0">
                <a:solidFill>
                  <a:srgbClr val="3E3F68"/>
                </a:solidFill>
                <a:latin typeface="Cambria" pitchFamily="18" charset="0"/>
                <a:cs typeface="Times New Roman" pitchFamily="18" charset="0"/>
              </a:rPr>
              <a:t>Новое </a:t>
            </a:r>
            <a:r>
              <a:rPr lang="ru-RU" sz="1400" b="1" dirty="0">
                <a:solidFill>
                  <a:srgbClr val="3E3F68"/>
                </a:solidFill>
                <a:latin typeface="Cambria" pitchFamily="18" charset="0"/>
                <a:cs typeface="Times New Roman" pitchFamily="18" charset="0"/>
              </a:rPr>
              <a:t>в формировании государственного (муниципального) задания на оказание государственных (муниципальных) услуг</a:t>
            </a:r>
            <a:endParaRPr lang="ru-RU" altLang="ru-RU" sz="1400" b="1" dirty="0">
              <a:solidFill>
                <a:srgbClr val="3E3F68"/>
              </a:solidFill>
              <a:latin typeface="Cambria" pitchFamily="18" charset="0"/>
              <a:ea typeface="+mn-ea"/>
              <a:cs typeface="Times New Roman"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2222888290"/>
              </p:ext>
            </p:extLst>
          </p:nvPr>
        </p:nvGraphicFramePr>
        <p:xfrm>
          <a:off x="552450" y="843413"/>
          <a:ext cx="9115425" cy="6132095"/>
        </p:xfrm>
        <a:graphic>
          <a:graphicData uri="http://schemas.openxmlformats.org/drawingml/2006/table">
            <a:tbl>
              <a:tblPr firstRow="1" firstCol="1" bandRow="1">
                <a:tableStyleId>{5C22544A-7EE6-4342-B048-85BDC9FD1C3A}</a:tableStyleId>
              </a:tblPr>
              <a:tblGrid>
                <a:gridCol w="1666875"/>
                <a:gridCol w="3185714"/>
                <a:gridCol w="2557861"/>
                <a:gridCol w="1704975"/>
              </a:tblGrid>
              <a:tr h="172052">
                <a:tc rowSpan="2">
                  <a:txBody>
                    <a:bodyPr/>
                    <a:lstStyle/>
                    <a:p>
                      <a:pPr algn="ctr">
                        <a:lnSpc>
                          <a:spcPct val="115000"/>
                        </a:lnSpc>
                        <a:spcAft>
                          <a:spcPts val="0"/>
                        </a:spcAft>
                      </a:pPr>
                      <a:r>
                        <a:rPr lang="ru-RU" sz="1000" b="1" dirty="0">
                          <a:effectLst/>
                        </a:rPr>
                        <a:t>Федеральный орган исполнительной власти</a:t>
                      </a:r>
                      <a:endParaRPr lang="ru-RU" sz="1000" b="1" dirty="0">
                        <a:effectLst/>
                        <a:latin typeface="Calibri"/>
                        <a:ea typeface="Calibri"/>
                        <a:cs typeface="Times New Roman"/>
                      </a:endParaRPr>
                    </a:p>
                  </a:txBody>
                  <a:tcPr marL="24427" marR="24427" marT="0" marB="0" anchor="ctr"/>
                </a:tc>
                <a:tc rowSpan="2">
                  <a:txBody>
                    <a:bodyPr/>
                    <a:lstStyle/>
                    <a:p>
                      <a:pPr algn="ctr">
                        <a:lnSpc>
                          <a:spcPct val="115000"/>
                        </a:lnSpc>
                        <a:spcAft>
                          <a:spcPts val="0"/>
                        </a:spcAft>
                      </a:pPr>
                      <a:r>
                        <a:rPr lang="ru-RU" sz="1100" b="1" dirty="0" smtClean="0">
                          <a:effectLst/>
                          <a:latin typeface="Calibri"/>
                          <a:ea typeface="Calibri"/>
                          <a:cs typeface="Times New Roman"/>
                        </a:rPr>
                        <a:t>Вид</a:t>
                      </a:r>
                      <a:r>
                        <a:rPr lang="ru-RU" sz="1100" b="1" baseline="0" dirty="0" smtClean="0">
                          <a:effectLst/>
                          <a:latin typeface="Calibri"/>
                          <a:ea typeface="Calibri"/>
                          <a:cs typeface="Times New Roman"/>
                        </a:rPr>
                        <a:t> деятельности</a:t>
                      </a:r>
                      <a:endParaRPr lang="ru-RU" sz="1100" b="1" dirty="0">
                        <a:effectLst/>
                        <a:latin typeface="Calibri"/>
                        <a:ea typeface="Calibri"/>
                        <a:cs typeface="Times New Roman"/>
                      </a:endParaRPr>
                    </a:p>
                  </a:txBody>
                  <a:tcPr marL="24427" marR="24427" marT="0" marB="0" anchor="ctr"/>
                </a:tc>
                <a:tc gridSpan="2">
                  <a:txBody>
                    <a:bodyPr/>
                    <a:lstStyle/>
                    <a:p>
                      <a:pPr algn="ctr">
                        <a:lnSpc>
                          <a:spcPct val="115000"/>
                        </a:lnSpc>
                        <a:spcAft>
                          <a:spcPts val="0"/>
                        </a:spcAft>
                      </a:pPr>
                      <a:r>
                        <a:rPr lang="ru-RU" sz="1000" dirty="0">
                          <a:effectLst/>
                        </a:rPr>
                        <a:t>Базовый (отраслевой) перечень</a:t>
                      </a:r>
                      <a:endParaRPr lang="ru-RU" sz="1000" dirty="0">
                        <a:effectLst/>
                        <a:latin typeface="Calibri"/>
                        <a:ea typeface="Calibri"/>
                        <a:cs typeface="Times New Roman"/>
                      </a:endParaRPr>
                    </a:p>
                  </a:txBody>
                  <a:tcPr marL="24427" marR="24427" marT="0" marB="0" anchor="ctr"/>
                </a:tc>
                <a:tc hMerge="1">
                  <a:txBody>
                    <a:bodyPr/>
                    <a:lstStyle/>
                    <a:p>
                      <a:endParaRPr lang="ru-RU"/>
                    </a:p>
                  </a:txBody>
                  <a:tcPr/>
                </a:tc>
              </a:tr>
              <a:tr h="365660">
                <a:tc vMerge="1">
                  <a:txBody>
                    <a:bodyPr/>
                    <a:lstStyle/>
                    <a:p>
                      <a:endParaRPr lang="ru-RU"/>
                    </a:p>
                  </a:txBody>
                  <a:tcPr/>
                </a:tc>
                <a:tc vMerge="1">
                  <a:txBody>
                    <a:bodyPr/>
                    <a:lstStyle/>
                    <a:p>
                      <a:endParaRPr lang="ru-RU"/>
                    </a:p>
                  </a:txBody>
                  <a:tcPr/>
                </a:tc>
                <a:tc>
                  <a:txBody>
                    <a:bodyPr/>
                    <a:lstStyle/>
                    <a:p>
                      <a:pPr algn="ctr">
                        <a:lnSpc>
                          <a:spcPct val="115000"/>
                        </a:lnSpc>
                        <a:spcAft>
                          <a:spcPts val="0"/>
                        </a:spcAft>
                      </a:pPr>
                      <a:r>
                        <a:rPr lang="ru-RU" sz="1000" b="1" dirty="0">
                          <a:effectLst/>
                        </a:rPr>
                        <a:t>№ в соответствии с приказом Минфина России от 16.06.2014 № 49н</a:t>
                      </a:r>
                      <a:endParaRPr lang="ru-RU" sz="1000" b="1" dirty="0">
                        <a:effectLst/>
                        <a:latin typeface="Calibri"/>
                        <a:ea typeface="Calibri"/>
                        <a:cs typeface="Times New Roman"/>
                      </a:endParaRPr>
                    </a:p>
                  </a:txBody>
                  <a:tcPr marL="24427" marR="24427" marT="0" marB="0" anchor="ctr"/>
                </a:tc>
                <a:tc>
                  <a:txBody>
                    <a:bodyPr/>
                    <a:lstStyle/>
                    <a:p>
                      <a:pPr algn="ctr">
                        <a:lnSpc>
                          <a:spcPct val="115000"/>
                        </a:lnSpc>
                        <a:spcAft>
                          <a:spcPts val="0"/>
                        </a:spcAft>
                      </a:pPr>
                      <a:r>
                        <a:rPr lang="ru-RU" sz="1000" b="1" dirty="0">
                          <a:effectLst/>
                        </a:rPr>
                        <a:t>Содержит только работы</a:t>
                      </a:r>
                      <a:endParaRPr lang="ru-RU" sz="1000" b="1" dirty="0">
                        <a:effectLst/>
                        <a:latin typeface="Calibri"/>
                        <a:ea typeface="Calibri"/>
                        <a:cs typeface="Times New Roman"/>
                      </a:endParaRPr>
                    </a:p>
                  </a:txBody>
                  <a:tcPr marL="24427" marR="24427" marT="0" marB="0" anchor="ctr"/>
                </a:tc>
              </a:tr>
              <a:tr h="0">
                <a:tc>
                  <a:txBody>
                    <a:bodyPr/>
                    <a:lstStyle/>
                    <a:p>
                      <a:pPr>
                        <a:lnSpc>
                          <a:spcPct val="115000"/>
                        </a:lnSpc>
                        <a:spcAft>
                          <a:spcPts val="0"/>
                        </a:spcAft>
                      </a:pPr>
                      <a:r>
                        <a:rPr lang="ru-RU" sz="1000" dirty="0">
                          <a:effectLst/>
                        </a:rPr>
                        <a:t>Минпромторг России</a:t>
                      </a:r>
                      <a:endParaRPr lang="ru-RU" sz="1000" dirty="0">
                        <a:effectLst/>
                        <a:latin typeface="Calibri"/>
                        <a:ea typeface="Calibri"/>
                        <a:cs typeface="Times New Roman"/>
                      </a:endParaRPr>
                    </a:p>
                  </a:txBody>
                  <a:tcPr marL="24427" marR="24427" marT="0" marB="0"/>
                </a:tc>
                <a:tc>
                  <a:txBody>
                    <a:bodyPr/>
                    <a:lstStyle/>
                    <a:p>
                      <a:pPr>
                        <a:lnSpc>
                          <a:spcPct val="115000"/>
                        </a:lnSpc>
                        <a:spcAft>
                          <a:spcPts val="0"/>
                        </a:spcAft>
                      </a:pPr>
                      <a:r>
                        <a:rPr lang="ru-RU" sz="1000" dirty="0" smtClean="0">
                          <a:effectLst/>
                          <a:latin typeface="Calibri"/>
                          <a:ea typeface="Calibri"/>
                          <a:cs typeface="Times New Roman"/>
                        </a:rPr>
                        <a:t>Общественное питание</a:t>
                      </a:r>
                      <a:endParaRPr lang="ru-RU" sz="1000" dirty="0">
                        <a:effectLst/>
                        <a:latin typeface="Calibri"/>
                        <a:ea typeface="Calibri"/>
                        <a:cs typeface="Times New Roman"/>
                      </a:endParaRPr>
                    </a:p>
                  </a:txBody>
                  <a:tcPr marL="24427" marR="24427" marT="0" marB="0"/>
                </a:tc>
                <a:tc>
                  <a:txBody>
                    <a:bodyPr/>
                    <a:lstStyle/>
                    <a:p>
                      <a:pPr algn="ctr">
                        <a:lnSpc>
                          <a:spcPct val="115000"/>
                        </a:lnSpc>
                        <a:spcAft>
                          <a:spcPts val="0"/>
                        </a:spcAft>
                      </a:pPr>
                      <a:r>
                        <a:rPr lang="ru-RU" sz="1000">
                          <a:effectLst/>
                        </a:rPr>
                        <a:t>01</a:t>
                      </a:r>
                      <a:endParaRPr lang="ru-RU" sz="1000">
                        <a:effectLst/>
                        <a:latin typeface="Calibri"/>
                        <a:ea typeface="Calibri"/>
                        <a:cs typeface="Times New Roman"/>
                      </a:endParaRPr>
                    </a:p>
                  </a:txBody>
                  <a:tcPr marL="24427" marR="24427" marT="0" marB="0"/>
                </a:tc>
                <a:tc>
                  <a:txBody>
                    <a:bodyPr/>
                    <a:lstStyle/>
                    <a:p>
                      <a:pPr algn="ctr">
                        <a:lnSpc>
                          <a:spcPct val="115000"/>
                        </a:lnSpc>
                        <a:spcAft>
                          <a:spcPts val="0"/>
                        </a:spcAft>
                      </a:pPr>
                      <a:r>
                        <a:rPr lang="ru-RU" sz="1000">
                          <a:effectLst/>
                        </a:rPr>
                        <a:t> </a:t>
                      </a:r>
                      <a:endParaRPr lang="ru-RU" sz="1000">
                        <a:effectLst/>
                        <a:latin typeface="Calibri"/>
                        <a:ea typeface="Calibri"/>
                        <a:cs typeface="Times New Roman"/>
                      </a:endParaRPr>
                    </a:p>
                  </a:txBody>
                  <a:tcPr marL="24427" marR="24427" marT="0" marB="0"/>
                </a:tc>
              </a:tr>
              <a:tr h="27403">
                <a:tc>
                  <a:txBody>
                    <a:bodyPr/>
                    <a:lstStyle/>
                    <a:p>
                      <a:pPr>
                        <a:lnSpc>
                          <a:spcPct val="115000"/>
                        </a:lnSpc>
                        <a:spcAft>
                          <a:spcPts val="0"/>
                        </a:spcAft>
                      </a:pPr>
                      <a:r>
                        <a:rPr lang="ru-RU" sz="1000" dirty="0">
                          <a:effectLst/>
                        </a:rPr>
                        <a:t>Минэнерго России</a:t>
                      </a:r>
                      <a:endParaRPr lang="ru-RU" sz="1000" dirty="0">
                        <a:effectLst/>
                        <a:latin typeface="Calibri"/>
                        <a:ea typeface="Calibri"/>
                        <a:cs typeface="Times New Roman"/>
                      </a:endParaRPr>
                    </a:p>
                  </a:txBody>
                  <a:tcPr marL="24427" marR="24427" marT="0" marB="0"/>
                </a:tc>
                <a:tc>
                  <a:txBody>
                    <a:bodyPr/>
                    <a:lstStyle/>
                    <a:p>
                      <a:pPr>
                        <a:lnSpc>
                          <a:spcPct val="115000"/>
                        </a:lnSpc>
                        <a:spcAft>
                          <a:spcPts val="0"/>
                        </a:spcAft>
                      </a:pPr>
                      <a:r>
                        <a:rPr lang="ru-RU" sz="1000" dirty="0" err="1" smtClean="0">
                          <a:effectLst/>
                          <a:latin typeface="Calibri"/>
                          <a:ea typeface="Calibri"/>
                          <a:cs typeface="Times New Roman"/>
                        </a:rPr>
                        <a:t>Энергоэффективность</a:t>
                      </a:r>
                      <a:r>
                        <a:rPr lang="ru-RU" sz="1000" dirty="0" smtClean="0">
                          <a:effectLst/>
                          <a:latin typeface="Calibri"/>
                          <a:ea typeface="Calibri"/>
                          <a:cs typeface="Times New Roman"/>
                        </a:rPr>
                        <a:t> и энергетика</a:t>
                      </a:r>
                      <a:endParaRPr lang="ru-RU" sz="1000" dirty="0">
                        <a:effectLst/>
                        <a:latin typeface="Calibri"/>
                        <a:ea typeface="Calibri"/>
                        <a:cs typeface="Times New Roman"/>
                      </a:endParaRPr>
                    </a:p>
                  </a:txBody>
                  <a:tcPr marL="24427" marR="24427" marT="0" marB="0"/>
                </a:tc>
                <a:tc>
                  <a:txBody>
                    <a:bodyPr/>
                    <a:lstStyle/>
                    <a:p>
                      <a:pPr algn="ctr">
                        <a:lnSpc>
                          <a:spcPct val="115000"/>
                        </a:lnSpc>
                        <a:spcAft>
                          <a:spcPts val="0"/>
                        </a:spcAft>
                      </a:pPr>
                      <a:r>
                        <a:rPr lang="ru-RU" sz="1000" dirty="0">
                          <a:effectLst/>
                        </a:rPr>
                        <a:t>02</a:t>
                      </a:r>
                      <a:endParaRPr lang="ru-RU" sz="1000" dirty="0">
                        <a:effectLst/>
                        <a:latin typeface="Calibri"/>
                        <a:ea typeface="Calibri"/>
                        <a:cs typeface="Times New Roman"/>
                      </a:endParaRPr>
                    </a:p>
                  </a:txBody>
                  <a:tcPr marL="24427" marR="24427" marT="0" marB="0"/>
                </a:tc>
                <a:tc>
                  <a:txBody>
                    <a:bodyPr/>
                    <a:lstStyle/>
                    <a:p>
                      <a:pPr algn="ctr">
                        <a:lnSpc>
                          <a:spcPct val="115000"/>
                        </a:lnSpc>
                        <a:spcAft>
                          <a:spcPts val="0"/>
                        </a:spcAft>
                      </a:pPr>
                      <a:r>
                        <a:rPr lang="ru-RU" sz="1000">
                          <a:effectLst/>
                        </a:rPr>
                        <a:t> </a:t>
                      </a:r>
                      <a:endParaRPr lang="ru-RU" sz="1000">
                        <a:effectLst/>
                        <a:latin typeface="Calibri"/>
                        <a:ea typeface="Calibri"/>
                        <a:cs typeface="Times New Roman"/>
                      </a:endParaRPr>
                    </a:p>
                  </a:txBody>
                  <a:tcPr marL="24427" marR="24427" marT="0" marB="0"/>
                </a:tc>
              </a:tr>
              <a:tr h="192405">
                <a:tc rowSpan="4">
                  <a:txBody>
                    <a:bodyPr/>
                    <a:lstStyle/>
                    <a:p>
                      <a:pPr>
                        <a:lnSpc>
                          <a:spcPct val="115000"/>
                        </a:lnSpc>
                        <a:spcAft>
                          <a:spcPts val="0"/>
                        </a:spcAft>
                      </a:pPr>
                      <a:r>
                        <a:rPr lang="ru-RU" sz="1000" dirty="0">
                          <a:effectLst/>
                        </a:rPr>
                        <a:t>Минприроды России</a:t>
                      </a:r>
                      <a:endParaRPr lang="ru-RU" sz="1000" dirty="0">
                        <a:effectLst/>
                        <a:latin typeface="Calibri"/>
                        <a:ea typeface="Calibri"/>
                        <a:cs typeface="Times New Roman"/>
                      </a:endParaRPr>
                    </a:p>
                  </a:txBody>
                  <a:tcPr marL="24427" marR="24427" marT="0" marB="0"/>
                </a:tc>
                <a:tc rowSpan="4">
                  <a:txBody>
                    <a:bodyPr/>
                    <a:lstStyle/>
                    <a:p>
                      <a:pPr>
                        <a:lnSpc>
                          <a:spcPct val="100000"/>
                        </a:lnSpc>
                        <a:spcAft>
                          <a:spcPts val="0"/>
                        </a:spcAft>
                      </a:pPr>
                      <a:r>
                        <a:rPr lang="ru-RU" sz="1000" dirty="0" smtClean="0">
                          <a:effectLst/>
                          <a:latin typeface="Calibri"/>
                          <a:ea typeface="Calibri"/>
                          <a:cs typeface="Times New Roman"/>
                        </a:rPr>
                        <a:t>Воспроизводство и использование природных ресурсов</a:t>
                      </a:r>
                    </a:p>
                    <a:p>
                      <a:pPr>
                        <a:lnSpc>
                          <a:spcPct val="100000"/>
                        </a:lnSpc>
                        <a:spcAft>
                          <a:spcPts val="0"/>
                        </a:spcAft>
                      </a:pPr>
                      <a:r>
                        <a:rPr lang="ru-RU" sz="1000" dirty="0" smtClean="0">
                          <a:effectLst/>
                          <a:latin typeface="Calibri"/>
                          <a:ea typeface="Calibri"/>
                          <a:cs typeface="Times New Roman"/>
                        </a:rPr>
                        <a:t>Деятельность в области гидрометеорологии и смежных с ней областях, мониторинга состояния окружающей среды, ее загрязнения</a:t>
                      </a:r>
                    </a:p>
                    <a:p>
                      <a:pPr>
                        <a:lnSpc>
                          <a:spcPct val="100000"/>
                        </a:lnSpc>
                        <a:spcAft>
                          <a:spcPts val="0"/>
                        </a:spcAft>
                      </a:pPr>
                      <a:r>
                        <a:rPr lang="ru-RU" sz="1000" dirty="0" smtClean="0">
                          <a:effectLst/>
                          <a:latin typeface="Calibri"/>
                          <a:ea typeface="Calibri"/>
                          <a:cs typeface="Times New Roman"/>
                        </a:rPr>
                        <a:t>Лесное и водное хозяйство</a:t>
                      </a:r>
                    </a:p>
                    <a:p>
                      <a:pPr>
                        <a:lnSpc>
                          <a:spcPct val="100000"/>
                        </a:lnSpc>
                        <a:spcAft>
                          <a:spcPts val="0"/>
                        </a:spcAft>
                      </a:pPr>
                      <a:r>
                        <a:rPr lang="ru-RU" sz="1000" dirty="0" smtClean="0">
                          <a:effectLst/>
                          <a:latin typeface="Calibri"/>
                          <a:ea typeface="Calibri"/>
                          <a:cs typeface="Times New Roman"/>
                        </a:rPr>
                        <a:t>Охрана окружающей среды</a:t>
                      </a:r>
                      <a:endParaRPr lang="ru-RU" sz="1000" dirty="0">
                        <a:effectLst/>
                        <a:latin typeface="Calibri"/>
                        <a:ea typeface="Calibri"/>
                        <a:cs typeface="Times New Roman"/>
                      </a:endParaRPr>
                    </a:p>
                  </a:txBody>
                  <a:tcPr marL="24427" marR="24427" marT="0" marB="0"/>
                </a:tc>
                <a:tc>
                  <a:txBody>
                    <a:bodyPr/>
                    <a:lstStyle/>
                    <a:p>
                      <a:pPr algn="ctr">
                        <a:lnSpc>
                          <a:spcPct val="115000"/>
                        </a:lnSpc>
                        <a:spcAft>
                          <a:spcPts val="0"/>
                        </a:spcAft>
                      </a:pPr>
                      <a:r>
                        <a:rPr lang="ru-RU" sz="1000">
                          <a:effectLst/>
                        </a:rPr>
                        <a:t>03</a:t>
                      </a:r>
                      <a:endParaRPr lang="ru-RU" sz="1000">
                        <a:effectLst/>
                        <a:latin typeface="Calibri"/>
                        <a:ea typeface="Calibri"/>
                        <a:cs typeface="Times New Roman"/>
                      </a:endParaRPr>
                    </a:p>
                  </a:txBody>
                  <a:tcPr marL="24427" marR="24427" marT="0" marB="0"/>
                </a:tc>
                <a:tc>
                  <a:txBody>
                    <a:bodyPr/>
                    <a:lstStyle/>
                    <a:p>
                      <a:pPr algn="ctr">
                        <a:lnSpc>
                          <a:spcPct val="115000"/>
                        </a:lnSpc>
                        <a:spcAft>
                          <a:spcPts val="0"/>
                        </a:spcAft>
                      </a:pPr>
                      <a:r>
                        <a:rPr lang="ru-RU" sz="1000">
                          <a:effectLst/>
                        </a:rPr>
                        <a:t> </a:t>
                      </a:r>
                      <a:endParaRPr lang="ru-RU" sz="1000">
                        <a:effectLst/>
                        <a:latin typeface="Calibri"/>
                        <a:ea typeface="Calibri"/>
                        <a:cs typeface="Times New Roman"/>
                      </a:endParaRPr>
                    </a:p>
                  </a:txBody>
                  <a:tcPr marL="24427" marR="24427" marT="0" marB="0"/>
                </a:tc>
              </a:tr>
              <a:tr h="390525">
                <a:tc vMerge="1">
                  <a:txBody>
                    <a:bodyPr/>
                    <a:lstStyle/>
                    <a:p>
                      <a:endParaRPr lang="ru-RU"/>
                    </a:p>
                  </a:txBody>
                  <a:tcPr/>
                </a:tc>
                <a:tc vMerge="1">
                  <a:txBody>
                    <a:bodyPr/>
                    <a:lstStyle/>
                    <a:p>
                      <a:endParaRPr lang="ru-RU"/>
                    </a:p>
                  </a:txBody>
                  <a:tcPr/>
                </a:tc>
                <a:tc>
                  <a:txBody>
                    <a:bodyPr/>
                    <a:lstStyle/>
                    <a:p>
                      <a:pPr algn="ctr">
                        <a:lnSpc>
                          <a:spcPct val="115000"/>
                        </a:lnSpc>
                        <a:spcAft>
                          <a:spcPts val="0"/>
                        </a:spcAft>
                      </a:pPr>
                      <a:r>
                        <a:rPr lang="ru-RU" sz="1000" dirty="0" smtClean="0">
                          <a:effectLst/>
                        </a:rPr>
                        <a:t>04</a:t>
                      </a:r>
                      <a:endParaRPr lang="ru-RU" sz="1000" dirty="0">
                        <a:effectLst/>
                        <a:latin typeface="Calibri"/>
                        <a:ea typeface="Calibri"/>
                        <a:cs typeface="Times New Roman"/>
                      </a:endParaRPr>
                    </a:p>
                  </a:txBody>
                  <a:tcPr marL="24427" marR="24427" marT="0" marB="0"/>
                </a:tc>
                <a:tc>
                  <a:txBody>
                    <a:bodyPr/>
                    <a:lstStyle/>
                    <a:p>
                      <a:pPr algn="ctr">
                        <a:lnSpc>
                          <a:spcPct val="115000"/>
                        </a:lnSpc>
                        <a:spcAft>
                          <a:spcPts val="0"/>
                        </a:spcAft>
                      </a:pPr>
                      <a:r>
                        <a:rPr lang="ru-RU" sz="1000">
                          <a:effectLst/>
                        </a:rPr>
                        <a:t> </a:t>
                      </a:r>
                      <a:endParaRPr lang="ru-RU" sz="1000">
                        <a:effectLst/>
                        <a:latin typeface="Calibri"/>
                        <a:ea typeface="Calibri"/>
                        <a:cs typeface="Times New Roman"/>
                      </a:endParaRPr>
                    </a:p>
                  </a:txBody>
                  <a:tcPr marL="24427" marR="24427" marT="0" marB="0"/>
                </a:tc>
              </a:tr>
              <a:tr h="225552">
                <a:tc vMerge="1">
                  <a:txBody>
                    <a:bodyPr/>
                    <a:lstStyle/>
                    <a:p>
                      <a:endParaRPr lang="ru-RU"/>
                    </a:p>
                  </a:txBody>
                  <a:tcPr/>
                </a:tc>
                <a:tc vMerge="1">
                  <a:txBody>
                    <a:bodyPr/>
                    <a:lstStyle/>
                    <a:p>
                      <a:endParaRPr lang="ru-RU"/>
                    </a:p>
                  </a:txBody>
                  <a:tcPr/>
                </a:tc>
                <a:tc>
                  <a:txBody>
                    <a:bodyPr/>
                    <a:lstStyle/>
                    <a:p>
                      <a:pPr algn="ctr">
                        <a:lnSpc>
                          <a:spcPct val="115000"/>
                        </a:lnSpc>
                        <a:spcAft>
                          <a:spcPts val="0"/>
                        </a:spcAft>
                      </a:pPr>
                      <a:r>
                        <a:rPr lang="ru-RU" sz="1000" dirty="0">
                          <a:effectLst/>
                        </a:rPr>
                        <a:t>05</a:t>
                      </a:r>
                      <a:endParaRPr lang="ru-RU" sz="1000" dirty="0">
                        <a:effectLst/>
                        <a:latin typeface="Calibri"/>
                        <a:ea typeface="Calibri"/>
                        <a:cs typeface="Times New Roman"/>
                      </a:endParaRPr>
                    </a:p>
                  </a:txBody>
                  <a:tcPr marL="24427" marR="24427" marT="0" marB="0"/>
                </a:tc>
                <a:tc>
                  <a:txBody>
                    <a:bodyPr/>
                    <a:lstStyle/>
                    <a:p>
                      <a:pPr algn="ctr">
                        <a:lnSpc>
                          <a:spcPct val="115000"/>
                        </a:lnSpc>
                        <a:spcAft>
                          <a:spcPts val="0"/>
                        </a:spcAft>
                      </a:pPr>
                      <a:endParaRPr lang="ru-RU" sz="1000" dirty="0">
                        <a:effectLst/>
                        <a:latin typeface="Calibri"/>
                        <a:ea typeface="Calibri"/>
                        <a:cs typeface="Times New Roman"/>
                      </a:endParaRPr>
                    </a:p>
                  </a:txBody>
                  <a:tcPr marL="24427" marR="24427" marT="0" marB="0"/>
                </a:tc>
              </a:tr>
              <a:tr h="0">
                <a:tc vMerge="1">
                  <a:txBody>
                    <a:bodyPr/>
                    <a:lstStyle/>
                    <a:p>
                      <a:endParaRPr lang="ru-RU"/>
                    </a:p>
                  </a:txBody>
                  <a:tcPr/>
                </a:tc>
                <a:tc vMerge="1">
                  <a:txBody>
                    <a:bodyPr/>
                    <a:lstStyle/>
                    <a:p>
                      <a:endParaRPr lang="ru-RU"/>
                    </a:p>
                  </a:txBody>
                  <a:tcPr/>
                </a:tc>
                <a:tc>
                  <a:txBody>
                    <a:bodyPr/>
                    <a:lstStyle/>
                    <a:p>
                      <a:pPr algn="ctr">
                        <a:lnSpc>
                          <a:spcPct val="115000"/>
                        </a:lnSpc>
                        <a:spcAft>
                          <a:spcPts val="0"/>
                        </a:spcAft>
                      </a:pPr>
                      <a:r>
                        <a:rPr lang="ru-RU" sz="1000" dirty="0">
                          <a:effectLst/>
                        </a:rPr>
                        <a:t>06</a:t>
                      </a:r>
                      <a:endParaRPr lang="ru-RU" sz="1000" dirty="0">
                        <a:effectLst/>
                        <a:latin typeface="Calibri"/>
                        <a:ea typeface="Calibri"/>
                        <a:cs typeface="Times New Roman"/>
                      </a:endParaRPr>
                    </a:p>
                  </a:txBody>
                  <a:tcPr marL="24427" marR="24427" marT="0" marB="0"/>
                </a:tc>
                <a:tc>
                  <a:txBody>
                    <a:bodyPr/>
                    <a:lstStyle/>
                    <a:p>
                      <a:pPr algn="ctr">
                        <a:lnSpc>
                          <a:spcPct val="115000"/>
                        </a:lnSpc>
                        <a:spcAft>
                          <a:spcPts val="0"/>
                        </a:spcAft>
                      </a:pPr>
                      <a:r>
                        <a:rPr lang="ru-RU" sz="1000">
                          <a:effectLst/>
                        </a:rPr>
                        <a:t> </a:t>
                      </a:r>
                      <a:endParaRPr lang="ru-RU" sz="1000">
                        <a:effectLst/>
                        <a:latin typeface="Calibri"/>
                        <a:ea typeface="Calibri"/>
                        <a:cs typeface="Times New Roman"/>
                      </a:endParaRPr>
                    </a:p>
                  </a:txBody>
                  <a:tcPr marL="24427" marR="24427" marT="0" marB="0"/>
                </a:tc>
              </a:tr>
              <a:tr h="0">
                <a:tc>
                  <a:txBody>
                    <a:bodyPr/>
                    <a:lstStyle/>
                    <a:p>
                      <a:pPr>
                        <a:lnSpc>
                          <a:spcPct val="115000"/>
                        </a:lnSpc>
                        <a:spcAft>
                          <a:spcPts val="0"/>
                        </a:spcAft>
                      </a:pPr>
                      <a:r>
                        <a:rPr lang="ru-RU" sz="1000" dirty="0">
                          <a:effectLst/>
                        </a:rPr>
                        <a:t>Минкультуры России</a:t>
                      </a:r>
                      <a:endParaRPr lang="ru-RU" sz="1000" dirty="0">
                        <a:effectLst/>
                        <a:latin typeface="Calibri"/>
                        <a:ea typeface="Calibri"/>
                        <a:cs typeface="Times New Roman"/>
                      </a:endParaRPr>
                    </a:p>
                  </a:txBody>
                  <a:tcPr marL="24427" marR="24427" marT="0" marB="0"/>
                </a:tc>
                <a:tc>
                  <a:txBody>
                    <a:bodyPr/>
                    <a:lstStyle/>
                    <a:p>
                      <a:pPr>
                        <a:lnSpc>
                          <a:spcPct val="115000"/>
                        </a:lnSpc>
                        <a:spcAft>
                          <a:spcPts val="0"/>
                        </a:spcAft>
                      </a:pPr>
                      <a:r>
                        <a:rPr lang="ru-RU" sz="1000" dirty="0" smtClean="0">
                          <a:effectLst/>
                          <a:latin typeface="Calibri"/>
                          <a:ea typeface="Calibri"/>
                          <a:cs typeface="Times New Roman"/>
                        </a:rPr>
                        <a:t>Культура, кинематография, архивное дело</a:t>
                      </a:r>
                      <a:endParaRPr lang="ru-RU" sz="1000" dirty="0">
                        <a:effectLst/>
                        <a:latin typeface="Calibri"/>
                        <a:ea typeface="Calibri"/>
                        <a:cs typeface="Times New Roman"/>
                      </a:endParaRPr>
                    </a:p>
                  </a:txBody>
                  <a:tcPr marL="24427" marR="24427" marT="0" marB="0"/>
                </a:tc>
                <a:tc>
                  <a:txBody>
                    <a:bodyPr/>
                    <a:lstStyle/>
                    <a:p>
                      <a:pPr algn="ctr">
                        <a:lnSpc>
                          <a:spcPct val="115000"/>
                        </a:lnSpc>
                        <a:spcAft>
                          <a:spcPts val="0"/>
                        </a:spcAft>
                      </a:pPr>
                      <a:r>
                        <a:rPr lang="ru-RU" sz="1000">
                          <a:effectLst/>
                        </a:rPr>
                        <a:t>07</a:t>
                      </a:r>
                      <a:endParaRPr lang="ru-RU" sz="1000">
                        <a:effectLst/>
                        <a:latin typeface="Calibri"/>
                        <a:ea typeface="Calibri"/>
                        <a:cs typeface="Times New Roman"/>
                      </a:endParaRPr>
                    </a:p>
                  </a:txBody>
                  <a:tcPr marL="24427" marR="24427" marT="0" marB="0"/>
                </a:tc>
                <a:tc>
                  <a:txBody>
                    <a:bodyPr/>
                    <a:lstStyle/>
                    <a:p>
                      <a:pPr algn="ctr">
                        <a:lnSpc>
                          <a:spcPct val="115000"/>
                        </a:lnSpc>
                        <a:spcAft>
                          <a:spcPts val="0"/>
                        </a:spcAft>
                      </a:pPr>
                      <a:r>
                        <a:rPr lang="ru-RU" sz="1000">
                          <a:effectLst/>
                        </a:rPr>
                        <a:t> </a:t>
                      </a:r>
                      <a:endParaRPr lang="ru-RU" sz="1000">
                        <a:effectLst/>
                        <a:latin typeface="Calibri"/>
                        <a:ea typeface="Calibri"/>
                        <a:cs typeface="Times New Roman"/>
                      </a:endParaRPr>
                    </a:p>
                  </a:txBody>
                  <a:tcPr marL="24427" marR="24427" marT="0" marB="0"/>
                </a:tc>
              </a:tr>
              <a:tr h="58899">
                <a:tc>
                  <a:txBody>
                    <a:bodyPr/>
                    <a:lstStyle/>
                    <a:p>
                      <a:pPr>
                        <a:lnSpc>
                          <a:spcPct val="115000"/>
                        </a:lnSpc>
                        <a:spcAft>
                          <a:spcPts val="0"/>
                        </a:spcAft>
                      </a:pPr>
                      <a:r>
                        <a:rPr lang="ru-RU" sz="1000" dirty="0">
                          <a:effectLst/>
                        </a:rPr>
                        <a:t>Минздрав России</a:t>
                      </a:r>
                      <a:endParaRPr lang="ru-RU" sz="1000" dirty="0">
                        <a:effectLst/>
                        <a:latin typeface="Calibri"/>
                        <a:ea typeface="Calibri"/>
                        <a:cs typeface="Times New Roman"/>
                      </a:endParaRPr>
                    </a:p>
                  </a:txBody>
                  <a:tcPr marL="24427" marR="24427" marT="0" marB="0"/>
                </a:tc>
                <a:tc>
                  <a:txBody>
                    <a:bodyPr/>
                    <a:lstStyle/>
                    <a:p>
                      <a:pPr>
                        <a:lnSpc>
                          <a:spcPct val="115000"/>
                        </a:lnSpc>
                        <a:spcAft>
                          <a:spcPts val="0"/>
                        </a:spcAft>
                      </a:pPr>
                      <a:r>
                        <a:rPr lang="ru-RU" sz="1000" dirty="0" smtClean="0">
                          <a:effectLst/>
                          <a:latin typeface="Calibri"/>
                          <a:ea typeface="Calibri"/>
                          <a:cs typeface="Times New Roman"/>
                        </a:rPr>
                        <a:t>Здравоохранение</a:t>
                      </a:r>
                      <a:endParaRPr lang="ru-RU" sz="1000" dirty="0">
                        <a:effectLst/>
                        <a:latin typeface="Calibri"/>
                        <a:ea typeface="Calibri"/>
                        <a:cs typeface="Times New Roman"/>
                      </a:endParaRPr>
                    </a:p>
                  </a:txBody>
                  <a:tcPr marL="24427" marR="24427" marT="0" marB="0"/>
                </a:tc>
                <a:tc>
                  <a:txBody>
                    <a:bodyPr/>
                    <a:lstStyle/>
                    <a:p>
                      <a:pPr algn="ctr">
                        <a:lnSpc>
                          <a:spcPct val="115000"/>
                        </a:lnSpc>
                        <a:spcAft>
                          <a:spcPts val="0"/>
                        </a:spcAft>
                      </a:pPr>
                      <a:r>
                        <a:rPr lang="ru-RU" sz="1000">
                          <a:effectLst/>
                        </a:rPr>
                        <a:t>08</a:t>
                      </a:r>
                      <a:endParaRPr lang="ru-RU" sz="1000">
                        <a:effectLst/>
                        <a:latin typeface="Calibri"/>
                        <a:ea typeface="Calibri"/>
                        <a:cs typeface="Times New Roman"/>
                      </a:endParaRPr>
                    </a:p>
                  </a:txBody>
                  <a:tcPr marL="24427" marR="24427" marT="0" marB="0"/>
                </a:tc>
                <a:tc>
                  <a:txBody>
                    <a:bodyPr/>
                    <a:lstStyle/>
                    <a:p>
                      <a:pPr algn="ctr">
                        <a:lnSpc>
                          <a:spcPct val="115000"/>
                        </a:lnSpc>
                        <a:spcAft>
                          <a:spcPts val="0"/>
                        </a:spcAft>
                      </a:pPr>
                      <a:r>
                        <a:rPr lang="ru-RU" sz="1000" dirty="0">
                          <a:effectLst/>
                        </a:rPr>
                        <a:t> </a:t>
                      </a:r>
                      <a:endParaRPr lang="ru-RU" sz="1000" dirty="0">
                        <a:effectLst/>
                        <a:latin typeface="Calibri"/>
                        <a:ea typeface="Calibri"/>
                        <a:cs typeface="Times New Roman"/>
                      </a:endParaRPr>
                    </a:p>
                  </a:txBody>
                  <a:tcPr marL="24427" marR="24427" marT="0" marB="0"/>
                </a:tc>
              </a:tr>
              <a:tr h="40865">
                <a:tc>
                  <a:txBody>
                    <a:bodyPr/>
                    <a:lstStyle/>
                    <a:p>
                      <a:pPr>
                        <a:lnSpc>
                          <a:spcPct val="115000"/>
                        </a:lnSpc>
                        <a:spcAft>
                          <a:spcPts val="0"/>
                        </a:spcAft>
                      </a:pPr>
                      <a:r>
                        <a:rPr lang="ru-RU" sz="1000" dirty="0" err="1">
                          <a:effectLst/>
                        </a:rPr>
                        <a:t>Минкомсвязь</a:t>
                      </a:r>
                      <a:r>
                        <a:rPr lang="ru-RU" sz="1000" dirty="0">
                          <a:effectLst/>
                        </a:rPr>
                        <a:t> России</a:t>
                      </a:r>
                      <a:endParaRPr lang="ru-RU" sz="1000" dirty="0">
                        <a:effectLst/>
                        <a:latin typeface="Calibri"/>
                        <a:ea typeface="Calibri"/>
                        <a:cs typeface="Times New Roman"/>
                      </a:endParaRPr>
                    </a:p>
                  </a:txBody>
                  <a:tcPr marL="24427" marR="24427" marT="0" marB="0"/>
                </a:tc>
                <a:tc>
                  <a:txBody>
                    <a:bodyPr/>
                    <a:lstStyle/>
                    <a:p>
                      <a:pPr>
                        <a:lnSpc>
                          <a:spcPct val="115000"/>
                        </a:lnSpc>
                        <a:spcAft>
                          <a:spcPts val="0"/>
                        </a:spcAft>
                      </a:pPr>
                      <a:r>
                        <a:rPr lang="ru-RU" sz="1000" dirty="0" smtClean="0">
                          <a:effectLst/>
                          <a:latin typeface="Calibri"/>
                          <a:ea typeface="Calibri"/>
                          <a:cs typeface="Times New Roman"/>
                        </a:rPr>
                        <a:t>Связь, информатика и средства массовой информации</a:t>
                      </a:r>
                      <a:endParaRPr lang="ru-RU" sz="1000" dirty="0">
                        <a:effectLst/>
                        <a:latin typeface="Calibri"/>
                        <a:ea typeface="Calibri"/>
                        <a:cs typeface="Times New Roman"/>
                      </a:endParaRPr>
                    </a:p>
                  </a:txBody>
                  <a:tcPr marL="24427" marR="24427" marT="0" marB="0"/>
                </a:tc>
                <a:tc>
                  <a:txBody>
                    <a:bodyPr/>
                    <a:lstStyle/>
                    <a:p>
                      <a:pPr algn="ctr">
                        <a:lnSpc>
                          <a:spcPct val="115000"/>
                        </a:lnSpc>
                        <a:spcAft>
                          <a:spcPts val="0"/>
                        </a:spcAft>
                      </a:pPr>
                      <a:r>
                        <a:rPr lang="ru-RU" sz="1000">
                          <a:effectLst/>
                        </a:rPr>
                        <a:t>09</a:t>
                      </a:r>
                      <a:endParaRPr lang="ru-RU" sz="1000">
                        <a:effectLst/>
                        <a:latin typeface="Calibri"/>
                        <a:ea typeface="Calibri"/>
                        <a:cs typeface="Times New Roman"/>
                      </a:endParaRPr>
                    </a:p>
                  </a:txBody>
                  <a:tcPr marL="24427" marR="24427" marT="0" marB="0"/>
                </a:tc>
                <a:tc>
                  <a:txBody>
                    <a:bodyPr/>
                    <a:lstStyle/>
                    <a:p>
                      <a:pPr algn="ctr">
                        <a:lnSpc>
                          <a:spcPct val="115000"/>
                        </a:lnSpc>
                        <a:spcAft>
                          <a:spcPts val="0"/>
                        </a:spcAft>
                      </a:pPr>
                      <a:r>
                        <a:rPr lang="en-US" sz="1000" dirty="0" smtClean="0">
                          <a:effectLst/>
                        </a:rPr>
                        <a:t>+</a:t>
                      </a:r>
                      <a:endParaRPr lang="ru-RU" sz="1000" dirty="0">
                        <a:effectLst/>
                        <a:latin typeface="Calibri"/>
                        <a:ea typeface="Calibri"/>
                        <a:cs typeface="Times New Roman"/>
                      </a:endParaRPr>
                    </a:p>
                  </a:txBody>
                  <a:tcPr marL="24427" marR="24427" marT="0" marB="0"/>
                </a:tc>
              </a:tr>
              <a:tr h="225933">
                <a:tc rowSpan="2">
                  <a:txBody>
                    <a:bodyPr/>
                    <a:lstStyle/>
                    <a:p>
                      <a:pPr>
                        <a:lnSpc>
                          <a:spcPct val="115000"/>
                        </a:lnSpc>
                        <a:spcAft>
                          <a:spcPts val="0"/>
                        </a:spcAft>
                      </a:pPr>
                      <a:r>
                        <a:rPr lang="ru-RU" sz="1000" dirty="0" err="1">
                          <a:effectLst/>
                        </a:rPr>
                        <a:t>Минобрнауки</a:t>
                      </a:r>
                      <a:r>
                        <a:rPr lang="ru-RU" sz="1000" dirty="0">
                          <a:effectLst/>
                        </a:rPr>
                        <a:t> России</a:t>
                      </a:r>
                      <a:endParaRPr lang="ru-RU" sz="1000" dirty="0">
                        <a:effectLst/>
                        <a:latin typeface="Calibri"/>
                        <a:ea typeface="Calibri"/>
                        <a:cs typeface="Times New Roman"/>
                      </a:endParaRPr>
                    </a:p>
                  </a:txBody>
                  <a:tcPr marL="24427" marR="24427" marT="0" marB="0"/>
                </a:tc>
                <a:tc rowSpan="2">
                  <a:txBody>
                    <a:bodyPr/>
                    <a:lstStyle/>
                    <a:p>
                      <a:pPr>
                        <a:lnSpc>
                          <a:spcPct val="115000"/>
                        </a:lnSpc>
                        <a:spcAft>
                          <a:spcPts val="0"/>
                        </a:spcAft>
                      </a:pPr>
                      <a:r>
                        <a:rPr lang="ru-RU" sz="1000" dirty="0" smtClean="0">
                          <a:effectLst/>
                          <a:latin typeface="Calibri"/>
                          <a:ea typeface="Calibri"/>
                          <a:cs typeface="Times New Roman"/>
                        </a:rPr>
                        <a:t>Молодежная политика</a:t>
                      </a:r>
                    </a:p>
                    <a:p>
                      <a:pPr>
                        <a:lnSpc>
                          <a:spcPct val="115000"/>
                        </a:lnSpc>
                        <a:spcAft>
                          <a:spcPts val="0"/>
                        </a:spcAft>
                      </a:pPr>
                      <a:r>
                        <a:rPr lang="ru-RU" sz="1000" dirty="0" smtClean="0">
                          <a:effectLst/>
                          <a:latin typeface="Calibri"/>
                          <a:ea typeface="Calibri"/>
                          <a:cs typeface="Times New Roman"/>
                        </a:rPr>
                        <a:t>Образование и наука</a:t>
                      </a:r>
                      <a:endParaRPr lang="ru-RU" sz="1000" dirty="0">
                        <a:effectLst/>
                        <a:latin typeface="Calibri"/>
                        <a:ea typeface="Calibri"/>
                        <a:cs typeface="Times New Roman"/>
                      </a:endParaRPr>
                    </a:p>
                  </a:txBody>
                  <a:tcPr marL="24427" marR="24427" marT="0" marB="0"/>
                </a:tc>
                <a:tc>
                  <a:txBody>
                    <a:bodyPr/>
                    <a:lstStyle/>
                    <a:p>
                      <a:pPr algn="ctr">
                        <a:lnSpc>
                          <a:spcPct val="115000"/>
                        </a:lnSpc>
                        <a:spcAft>
                          <a:spcPts val="0"/>
                        </a:spcAft>
                      </a:pPr>
                      <a:r>
                        <a:rPr lang="ru-RU" sz="1000" dirty="0">
                          <a:effectLst/>
                        </a:rPr>
                        <a:t>10</a:t>
                      </a:r>
                      <a:endParaRPr lang="ru-RU" sz="1000" dirty="0">
                        <a:effectLst/>
                        <a:latin typeface="Calibri"/>
                        <a:ea typeface="Calibri"/>
                        <a:cs typeface="Times New Roman"/>
                      </a:endParaRPr>
                    </a:p>
                  </a:txBody>
                  <a:tcPr marL="24427" marR="24427" marT="0" marB="0"/>
                </a:tc>
                <a:tc>
                  <a:txBody>
                    <a:bodyPr/>
                    <a:lstStyle/>
                    <a:p>
                      <a:pPr algn="ctr">
                        <a:lnSpc>
                          <a:spcPct val="115000"/>
                        </a:lnSpc>
                        <a:spcAft>
                          <a:spcPts val="0"/>
                        </a:spcAft>
                      </a:pPr>
                      <a:r>
                        <a:rPr lang="ru-RU" sz="1000">
                          <a:effectLst/>
                        </a:rPr>
                        <a:t> </a:t>
                      </a:r>
                      <a:endParaRPr lang="ru-RU" sz="1000">
                        <a:effectLst/>
                        <a:latin typeface="Calibri"/>
                        <a:ea typeface="Calibri"/>
                        <a:cs typeface="Times New Roman"/>
                      </a:endParaRPr>
                    </a:p>
                  </a:txBody>
                  <a:tcPr marL="24427" marR="24427" marT="0" marB="0"/>
                </a:tc>
              </a:tr>
              <a:tr h="164973">
                <a:tc vMerge="1">
                  <a:txBody>
                    <a:bodyPr/>
                    <a:lstStyle/>
                    <a:p>
                      <a:endParaRPr lang="ru-RU"/>
                    </a:p>
                  </a:txBody>
                  <a:tcPr/>
                </a:tc>
                <a:tc vMerge="1">
                  <a:txBody>
                    <a:bodyPr/>
                    <a:lstStyle/>
                    <a:p>
                      <a:endParaRPr lang="ru-RU"/>
                    </a:p>
                  </a:txBody>
                  <a:tcPr/>
                </a:tc>
                <a:tc>
                  <a:txBody>
                    <a:bodyPr/>
                    <a:lstStyle/>
                    <a:p>
                      <a:pPr algn="ctr">
                        <a:lnSpc>
                          <a:spcPct val="115000"/>
                        </a:lnSpc>
                        <a:spcAft>
                          <a:spcPts val="0"/>
                        </a:spcAft>
                      </a:pPr>
                      <a:r>
                        <a:rPr lang="ru-RU" sz="1000" dirty="0">
                          <a:effectLst/>
                        </a:rPr>
                        <a:t>11</a:t>
                      </a:r>
                      <a:endParaRPr lang="ru-RU" sz="1000" dirty="0">
                        <a:effectLst/>
                        <a:latin typeface="Calibri"/>
                        <a:ea typeface="Calibri"/>
                        <a:cs typeface="Times New Roman"/>
                      </a:endParaRPr>
                    </a:p>
                  </a:txBody>
                  <a:tcPr marL="24427" marR="24427" marT="0" marB="0"/>
                </a:tc>
                <a:tc>
                  <a:txBody>
                    <a:bodyPr/>
                    <a:lstStyle/>
                    <a:p>
                      <a:pPr algn="ctr">
                        <a:lnSpc>
                          <a:spcPct val="115000"/>
                        </a:lnSpc>
                        <a:spcAft>
                          <a:spcPts val="0"/>
                        </a:spcAft>
                      </a:pPr>
                      <a:endParaRPr lang="ru-RU" sz="1000" dirty="0">
                        <a:effectLst/>
                        <a:latin typeface="Calibri"/>
                        <a:ea typeface="Calibri"/>
                        <a:cs typeface="Times New Roman"/>
                      </a:endParaRPr>
                    </a:p>
                  </a:txBody>
                  <a:tcPr marL="24427" marR="24427" marT="0" marB="0"/>
                </a:tc>
              </a:tr>
              <a:tr h="0">
                <a:tc>
                  <a:txBody>
                    <a:bodyPr/>
                    <a:lstStyle/>
                    <a:p>
                      <a:pPr>
                        <a:lnSpc>
                          <a:spcPct val="115000"/>
                        </a:lnSpc>
                        <a:spcAft>
                          <a:spcPts val="0"/>
                        </a:spcAft>
                      </a:pPr>
                      <a:r>
                        <a:rPr lang="ru-RU" sz="1000" dirty="0">
                          <a:effectLst/>
                        </a:rPr>
                        <a:t>Минсельхоз России</a:t>
                      </a:r>
                      <a:endParaRPr lang="ru-RU" sz="1000" dirty="0">
                        <a:effectLst/>
                        <a:latin typeface="Calibri"/>
                        <a:ea typeface="Calibri"/>
                        <a:cs typeface="Times New Roman"/>
                      </a:endParaRPr>
                    </a:p>
                  </a:txBody>
                  <a:tcPr marL="24427" marR="24427" marT="0" marB="0"/>
                </a:tc>
                <a:tc>
                  <a:txBody>
                    <a:bodyPr/>
                    <a:lstStyle/>
                    <a:p>
                      <a:pPr>
                        <a:lnSpc>
                          <a:spcPct val="115000"/>
                        </a:lnSpc>
                        <a:spcAft>
                          <a:spcPts val="0"/>
                        </a:spcAft>
                      </a:pPr>
                      <a:r>
                        <a:rPr lang="ru-RU" sz="1000" dirty="0" smtClean="0">
                          <a:effectLst/>
                          <a:latin typeface="Calibri"/>
                          <a:ea typeface="Calibri"/>
                          <a:cs typeface="Times New Roman"/>
                        </a:rPr>
                        <a:t>Сельское хозяйство, ветеринария и рыболовство</a:t>
                      </a:r>
                      <a:endParaRPr lang="ru-RU" sz="1000" dirty="0">
                        <a:effectLst/>
                        <a:latin typeface="Calibri"/>
                        <a:ea typeface="Calibri"/>
                        <a:cs typeface="Times New Roman"/>
                      </a:endParaRPr>
                    </a:p>
                  </a:txBody>
                  <a:tcPr marL="24427" marR="24427" marT="0" marB="0"/>
                </a:tc>
                <a:tc>
                  <a:txBody>
                    <a:bodyPr/>
                    <a:lstStyle/>
                    <a:p>
                      <a:pPr algn="ctr">
                        <a:lnSpc>
                          <a:spcPct val="115000"/>
                        </a:lnSpc>
                        <a:spcAft>
                          <a:spcPts val="0"/>
                        </a:spcAft>
                      </a:pPr>
                      <a:r>
                        <a:rPr lang="ru-RU" sz="1000">
                          <a:effectLst/>
                        </a:rPr>
                        <a:t>12</a:t>
                      </a:r>
                      <a:endParaRPr lang="ru-RU" sz="1000">
                        <a:effectLst/>
                        <a:latin typeface="Calibri"/>
                        <a:ea typeface="Calibri"/>
                        <a:cs typeface="Times New Roman"/>
                      </a:endParaRPr>
                    </a:p>
                  </a:txBody>
                  <a:tcPr marL="24427" marR="24427" marT="0" marB="0"/>
                </a:tc>
                <a:tc>
                  <a:txBody>
                    <a:bodyPr/>
                    <a:lstStyle/>
                    <a:p>
                      <a:pPr algn="ctr">
                        <a:lnSpc>
                          <a:spcPct val="115000"/>
                        </a:lnSpc>
                        <a:spcAft>
                          <a:spcPts val="0"/>
                        </a:spcAft>
                      </a:pPr>
                      <a:r>
                        <a:rPr lang="ru-RU" sz="1000">
                          <a:effectLst/>
                        </a:rPr>
                        <a:t> </a:t>
                      </a:r>
                      <a:endParaRPr lang="ru-RU" sz="1000">
                        <a:effectLst/>
                        <a:latin typeface="Calibri"/>
                        <a:ea typeface="Calibri"/>
                        <a:cs typeface="Times New Roman"/>
                      </a:endParaRPr>
                    </a:p>
                  </a:txBody>
                  <a:tcPr marL="24427" marR="24427" marT="0" marB="0"/>
                </a:tc>
              </a:tr>
              <a:tr h="0">
                <a:tc rowSpan="2">
                  <a:txBody>
                    <a:bodyPr/>
                    <a:lstStyle/>
                    <a:p>
                      <a:pPr>
                        <a:lnSpc>
                          <a:spcPct val="115000"/>
                        </a:lnSpc>
                        <a:spcAft>
                          <a:spcPts val="0"/>
                        </a:spcAft>
                      </a:pPr>
                      <a:r>
                        <a:rPr lang="ru-RU" sz="1000" dirty="0">
                          <a:effectLst/>
                        </a:rPr>
                        <a:t>Минфин России</a:t>
                      </a:r>
                      <a:endParaRPr lang="ru-RU" sz="1000" dirty="0">
                        <a:effectLst/>
                        <a:latin typeface="Calibri"/>
                        <a:ea typeface="Calibri"/>
                        <a:cs typeface="Times New Roman"/>
                      </a:endParaRPr>
                    </a:p>
                  </a:txBody>
                  <a:tcPr marL="24427" marR="24427" marT="0" marB="0"/>
                </a:tc>
                <a:tc rowSpan="2">
                  <a:txBody>
                    <a:bodyPr/>
                    <a:lstStyle/>
                    <a:p>
                      <a:pPr>
                        <a:lnSpc>
                          <a:spcPct val="115000"/>
                        </a:lnSpc>
                        <a:spcAft>
                          <a:spcPts val="0"/>
                        </a:spcAft>
                      </a:pPr>
                      <a:r>
                        <a:rPr lang="ru-RU" sz="1000" dirty="0" smtClean="0">
                          <a:effectLst/>
                          <a:latin typeface="Calibri"/>
                          <a:ea typeface="Calibri"/>
                          <a:cs typeface="Times New Roman"/>
                        </a:rPr>
                        <a:t>Управление государственными (муниципальными) финансами и ведение бухгалтерского (бюджетного) учета, составление и представление бухгалтерской (финансовой) отчетности, налоговое консультирование</a:t>
                      </a:r>
                    </a:p>
                    <a:p>
                      <a:pPr>
                        <a:lnSpc>
                          <a:spcPct val="115000"/>
                        </a:lnSpc>
                        <a:spcAft>
                          <a:spcPts val="0"/>
                        </a:spcAft>
                      </a:pPr>
                      <a:r>
                        <a:rPr lang="ru-RU" sz="1000" dirty="0" smtClean="0">
                          <a:effectLst/>
                          <a:latin typeface="Calibri"/>
                          <a:ea typeface="Calibri"/>
                          <a:cs typeface="Times New Roman"/>
                        </a:rPr>
                        <a:t>Государственные (муниципальные) услуги (работы), осуществление которых предусмотрено бюджетным законодательством Российской Федерации и не отнесенные к иным видам деятельности</a:t>
                      </a:r>
                      <a:endParaRPr lang="ru-RU" sz="1000" dirty="0">
                        <a:effectLst/>
                        <a:latin typeface="Calibri"/>
                        <a:ea typeface="Calibri"/>
                        <a:cs typeface="Times New Roman"/>
                      </a:endParaRPr>
                    </a:p>
                  </a:txBody>
                  <a:tcPr marL="24427" marR="24427" marT="0" marB="0"/>
                </a:tc>
                <a:tc>
                  <a:txBody>
                    <a:bodyPr/>
                    <a:lstStyle/>
                    <a:p>
                      <a:pPr algn="ctr">
                        <a:lnSpc>
                          <a:spcPct val="115000"/>
                        </a:lnSpc>
                        <a:spcAft>
                          <a:spcPts val="0"/>
                        </a:spcAft>
                      </a:pPr>
                      <a:r>
                        <a:rPr lang="ru-RU" sz="1000">
                          <a:effectLst/>
                        </a:rPr>
                        <a:t>13</a:t>
                      </a:r>
                      <a:endParaRPr lang="ru-RU" sz="1000">
                        <a:effectLst/>
                        <a:latin typeface="Calibri"/>
                        <a:ea typeface="Calibri"/>
                        <a:cs typeface="Times New Roman"/>
                      </a:endParaRPr>
                    </a:p>
                  </a:txBody>
                  <a:tcPr marL="24427" marR="24427" marT="0" marB="0"/>
                </a:tc>
                <a:tc>
                  <a:txBody>
                    <a:bodyPr/>
                    <a:lstStyle/>
                    <a:p>
                      <a:pPr algn="ctr">
                        <a:lnSpc>
                          <a:spcPct val="115000"/>
                        </a:lnSpc>
                        <a:spcAft>
                          <a:spcPts val="0"/>
                        </a:spcAft>
                      </a:pPr>
                      <a:r>
                        <a:rPr lang="ru-RU" sz="1000">
                          <a:effectLst/>
                        </a:rPr>
                        <a:t> </a:t>
                      </a:r>
                      <a:endParaRPr lang="ru-RU" sz="1000">
                        <a:effectLst/>
                        <a:latin typeface="Calibri"/>
                        <a:ea typeface="Calibri"/>
                        <a:cs typeface="Times New Roman"/>
                      </a:endParaRPr>
                    </a:p>
                  </a:txBody>
                  <a:tcPr marL="24427" marR="24427" marT="0" marB="0"/>
                </a:tc>
              </a:tr>
              <a:tr h="0">
                <a:tc vMerge="1">
                  <a:txBody>
                    <a:bodyPr/>
                    <a:lstStyle/>
                    <a:p>
                      <a:endParaRPr lang="ru-RU"/>
                    </a:p>
                  </a:txBody>
                  <a:tcPr/>
                </a:tc>
                <a:tc vMerge="1">
                  <a:txBody>
                    <a:bodyPr/>
                    <a:lstStyle/>
                    <a:p>
                      <a:endParaRPr lang="ru-RU"/>
                    </a:p>
                  </a:txBody>
                  <a:tcPr/>
                </a:tc>
                <a:tc>
                  <a:txBody>
                    <a:bodyPr/>
                    <a:lstStyle/>
                    <a:p>
                      <a:pPr algn="ctr">
                        <a:lnSpc>
                          <a:spcPct val="115000"/>
                        </a:lnSpc>
                        <a:spcAft>
                          <a:spcPts val="0"/>
                        </a:spcAft>
                      </a:pPr>
                      <a:r>
                        <a:rPr lang="ru-RU" sz="1000">
                          <a:effectLst/>
                        </a:rPr>
                        <a:t>14</a:t>
                      </a:r>
                      <a:endParaRPr lang="ru-RU" sz="1000">
                        <a:effectLst/>
                        <a:latin typeface="Calibri"/>
                        <a:ea typeface="Calibri"/>
                        <a:cs typeface="Times New Roman"/>
                      </a:endParaRPr>
                    </a:p>
                  </a:txBody>
                  <a:tcPr marL="24427" marR="24427" marT="0" marB="0"/>
                </a:tc>
                <a:tc>
                  <a:txBody>
                    <a:bodyPr/>
                    <a:lstStyle/>
                    <a:p>
                      <a:pPr algn="ctr">
                        <a:lnSpc>
                          <a:spcPct val="115000"/>
                        </a:lnSpc>
                        <a:spcAft>
                          <a:spcPts val="0"/>
                        </a:spcAft>
                      </a:pPr>
                      <a:r>
                        <a:rPr lang="ru-RU" sz="1000">
                          <a:effectLst/>
                        </a:rPr>
                        <a:t> </a:t>
                      </a:r>
                      <a:endParaRPr lang="ru-RU" sz="1000">
                        <a:effectLst/>
                        <a:latin typeface="Calibri"/>
                        <a:ea typeface="Calibri"/>
                        <a:cs typeface="Times New Roman"/>
                      </a:endParaRPr>
                    </a:p>
                  </a:txBody>
                  <a:tcPr marL="24427" marR="24427" marT="0" marB="0"/>
                </a:tc>
              </a:tr>
              <a:tr h="34261">
                <a:tc>
                  <a:txBody>
                    <a:bodyPr/>
                    <a:lstStyle/>
                    <a:p>
                      <a:pPr>
                        <a:lnSpc>
                          <a:spcPct val="115000"/>
                        </a:lnSpc>
                        <a:spcAft>
                          <a:spcPts val="0"/>
                        </a:spcAft>
                      </a:pPr>
                      <a:r>
                        <a:rPr lang="ru-RU" sz="1000">
                          <a:effectLst/>
                        </a:rPr>
                        <a:t>Минтранс России</a:t>
                      </a:r>
                      <a:endParaRPr lang="ru-RU" sz="1000">
                        <a:effectLst/>
                        <a:latin typeface="Calibri"/>
                        <a:ea typeface="Calibri"/>
                        <a:cs typeface="Times New Roman"/>
                      </a:endParaRPr>
                    </a:p>
                  </a:txBody>
                  <a:tcPr marL="24427" marR="24427" marT="0" marB="0"/>
                </a:tc>
                <a:tc>
                  <a:txBody>
                    <a:bodyPr/>
                    <a:lstStyle/>
                    <a:p>
                      <a:pPr>
                        <a:lnSpc>
                          <a:spcPct val="115000"/>
                        </a:lnSpc>
                        <a:spcAft>
                          <a:spcPts val="0"/>
                        </a:spcAft>
                      </a:pPr>
                      <a:r>
                        <a:rPr lang="ru-RU" sz="1000" dirty="0" smtClean="0">
                          <a:effectLst/>
                          <a:latin typeface="Calibri"/>
                          <a:ea typeface="Calibri"/>
                          <a:cs typeface="Times New Roman"/>
                        </a:rPr>
                        <a:t>Транспорт и дорожное хозяйство</a:t>
                      </a:r>
                      <a:endParaRPr lang="ru-RU" sz="1000" dirty="0">
                        <a:effectLst/>
                        <a:latin typeface="Calibri"/>
                        <a:ea typeface="Calibri"/>
                        <a:cs typeface="Times New Roman"/>
                      </a:endParaRPr>
                    </a:p>
                  </a:txBody>
                  <a:tcPr marL="24427" marR="24427" marT="0" marB="0"/>
                </a:tc>
                <a:tc>
                  <a:txBody>
                    <a:bodyPr/>
                    <a:lstStyle/>
                    <a:p>
                      <a:pPr algn="ctr">
                        <a:lnSpc>
                          <a:spcPct val="115000"/>
                        </a:lnSpc>
                        <a:spcAft>
                          <a:spcPts val="0"/>
                        </a:spcAft>
                      </a:pPr>
                      <a:r>
                        <a:rPr lang="ru-RU" sz="1000">
                          <a:effectLst/>
                        </a:rPr>
                        <a:t>15</a:t>
                      </a:r>
                      <a:endParaRPr lang="ru-RU" sz="1000">
                        <a:effectLst/>
                        <a:latin typeface="Calibri"/>
                        <a:ea typeface="Calibri"/>
                        <a:cs typeface="Times New Roman"/>
                      </a:endParaRPr>
                    </a:p>
                  </a:txBody>
                  <a:tcPr marL="24427" marR="24427" marT="0" marB="0"/>
                </a:tc>
                <a:tc>
                  <a:txBody>
                    <a:bodyPr/>
                    <a:lstStyle/>
                    <a:p>
                      <a:pPr algn="ctr">
                        <a:lnSpc>
                          <a:spcPct val="115000"/>
                        </a:lnSpc>
                        <a:spcAft>
                          <a:spcPts val="0"/>
                        </a:spcAft>
                      </a:pPr>
                      <a:r>
                        <a:rPr lang="ru-RU" sz="1000">
                          <a:effectLst/>
                        </a:rPr>
                        <a:t> </a:t>
                      </a:r>
                      <a:endParaRPr lang="ru-RU" sz="1000">
                        <a:effectLst/>
                        <a:latin typeface="Calibri"/>
                        <a:ea typeface="Calibri"/>
                        <a:cs typeface="Times New Roman"/>
                      </a:endParaRPr>
                    </a:p>
                  </a:txBody>
                  <a:tcPr marL="24427" marR="24427" marT="0" marB="0"/>
                </a:tc>
              </a:tr>
              <a:tr h="299720">
                <a:tc rowSpan="3">
                  <a:txBody>
                    <a:bodyPr/>
                    <a:lstStyle/>
                    <a:p>
                      <a:pPr>
                        <a:lnSpc>
                          <a:spcPct val="115000"/>
                        </a:lnSpc>
                        <a:spcAft>
                          <a:spcPts val="0"/>
                        </a:spcAft>
                      </a:pPr>
                      <a:r>
                        <a:rPr lang="ru-RU" sz="1000" dirty="0">
                          <a:effectLst/>
                        </a:rPr>
                        <a:t>Минэкономразвития России</a:t>
                      </a:r>
                      <a:endParaRPr lang="ru-RU" sz="1000" dirty="0">
                        <a:effectLst/>
                        <a:latin typeface="Calibri"/>
                        <a:ea typeface="Calibri"/>
                        <a:cs typeface="Times New Roman"/>
                      </a:endParaRPr>
                    </a:p>
                  </a:txBody>
                  <a:tcPr marL="24427" marR="24427" marT="0" marB="0"/>
                </a:tc>
                <a:tc rowSpan="3">
                  <a:txBody>
                    <a:bodyPr/>
                    <a:lstStyle/>
                    <a:p>
                      <a:pPr>
                        <a:lnSpc>
                          <a:spcPct val="115000"/>
                        </a:lnSpc>
                        <a:spcAft>
                          <a:spcPts val="0"/>
                        </a:spcAft>
                      </a:pPr>
                      <a:r>
                        <a:rPr lang="ru-RU" sz="1000" dirty="0" smtClean="0">
                          <a:effectLst/>
                          <a:latin typeface="Calibri"/>
                          <a:ea typeface="Calibri"/>
                          <a:cs typeface="Times New Roman"/>
                        </a:rPr>
                        <a:t>Государственная регистрация прав на недвижимое имущество и сделок с ним и государственный кадастровый учет объектов недвижимости</a:t>
                      </a:r>
                    </a:p>
                    <a:p>
                      <a:pPr>
                        <a:lnSpc>
                          <a:spcPct val="115000"/>
                        </a:lnSpc>
                        <a:spcAft>
                          <a:spcPts val="0"/>
                        </a:spcAft>
                      </a:pPr>
                      <a:r>
                        <a:rPr lang="ru-RU" sz="1000" dirty="0" smtClean="0">
                          <a:effectLst/>
                          <a:latin typeface="Calibri"/>
                          <a:ea typeface="Calibri"/>
                          <a:cs typeface="Times New Roman"/>
                        </a:rPr>
                        <a:t>Геодезия и картография</a:t>
                      </a:r>
                    </a:p>
                    <a:p>
                      <a:pPr>
                        <a:lnSpc>
                          <a:spcPct val="115000"/>
                        </a:lnSpc>
                        <a:spcAft>
                          <a:spcPts val="0"/>
                        </a:spcAft>
                      </a:pPr>
                      <a:r>
                        <a:rPr lang="ru-RU" sz="1000" dirty="0" smtClean="0">
                          <a:effectLst/>
                          <a:latin typeface="Calibri"/>
                          <a:ea typeface="Calibri"/>
                          <a:cs typeface="Times New Roman"/>
                        </a:rPr>
                        <a:t>Предоставление государственных (муниципальных) услуг субъектам малого и среднего предпринимательства организациями, образующими инфраструктуру поддержки субъектов малого и среднего предпринимательства</a:t>
                      </a:r>
                      <a:endParaRPr lang="ru-RU" sz="1000" dirty="0">
                        <a:effectLst/>
                        <a:latin typeface="Calibri"/>
                        <a:ea typeface="Calibri"/>
                        <a:cs typeface="Times New Roman"/>
                      </a:endParaRPr>
                    </a:p>
                  </a:txBody>
                  <a:tcPr marL="24427" marR="24427" marT="0" marB="0"/>
                </a:tc>
                <a:tc>
                  <a:txBody>
                    <a:bodyPr/>
                    <a:lstStyle/>
                    <a:p>
                      <a:pPr algn="ctr">
                        <a:lnSpc>
                          <a:spcPct val="115000"/>
                        </a:lnSpc>
                        <a:spcAft>
                          <a:spcPts val="0"/>
                        </a:spcAft>
                      </a:pPr>
                      <a:r>
                        <a:rPr lang="ru-RU" sz="1000" dirty="0" smtClean="0">
                          <a:effectLst/>
                        </a:rPr>
                        <a:t>16</a:t>
                      </a:r>
                    </a:p>
                    <a:p>
                      <a:pPr algn="ctr">
                        <a:lnSpc>
                          <a:spcPct val="115000"/>
                        </a:lnSpc>
                        <a:spcAft>
                          <a:spcPts val="0"/>
                        </a:spcAft>
                      </a:pPr>
                      <a:endParaRPr lang="ru-RU" sz="1000" dirty="0" smtClean="0">
                        <a:effectLst/>
                        <a:latin typeface="Calibri"/>
                        <a:ea typeface="Calibri"/>
                        <a:cs typeface="Times New Roman"/>
                      </a:endParaRPr>
                    </a:p>
                    <a:p>
                      <a:pPr algn="ctr">
                        <a:lnSpc>
                          <a:spcPct val="115000"/>
                        </a:lnSpc>
                        <a:spcAft>
                          <a:spcPts val="0"/>
                        </a:spcAft>
                      </a:pPr>
                      <a:endParaRPr lang="ru-RU" sz="1000" dirty="0">
                        <a:effectLst/>
                        <a:latin typeface="Calibri"/>
                        <a:ea typeface="Calibri"/>
                        <a:cs typeface="Times New Roman"/>
                      </a:endParaRPr>
                    </a:p>
                  </a:txBody>
                  <a:tcPr marL="24427" marR="24427" marT="0" marB="0"/>
                </a:tc>
                <a:tc>
                  <a:txBody>
                    <a:bodyPr/>
                    <a:lstStyle/>
                    <a:p>
                      <a:pPr algn="ctr">
                        <a:lnSpc>
                          <a:spcPct val="115000"/>
                        </a:lnSpc>
                        <a:spcAft>
                          <a:spcPts val="0"/>
                        </a:spcAft>
                      </a:pPr>
                      <a:r>
                        <a:rPr lang="ru-RU" sz="1000">
                          <a:effectLst/>
                        </a:rPr>
                        <a:t> </a:t>
                      </a:r>
                      <a:endParaRPr lang="ru-RU" sz="1000">
                        <a:effectLst/>
                        <a:latin typeface="Calibri"/>
                        <a:ea typeface="Calibri"/>
                        <a:cs typeface="Times New Roman"/>
                      </a:endParaRPr>
                    </a:p>
                  </a:txBody>
                  <a:tcPr marL="24427" marR="24427" marT="0" marB="0"/>
                </a:tc>
              </a:tr>
              <a:tr h="0">
                <a:tc vMerge="1">
                  <a:txBody>
                    <a:bodyPr/>
                    <a:lstStyle/>
                    <a:p>
                      <a:endParaRPr lang="ru-RU"/>
                    </a:p>
                  </a:txBody>
                  <a:tcPr/>
                </a:tc>
                <a:tc vMerge="1">
                  <a:txBody>
                    <a:bodyPr/>
                    <a:lstStyle/>
                    <a:p>
                      <a:endParaRPr lang="ru-RU"/>
                    </a:p>
                  </a:txBody>
                  <a:tcPr/>
                </a:tc>
                <a:tc>
                  <a:txBody>
                    <a:bodyPr/>
                    <a:lstStyle/>
                    <a:p>
                      <a:pPr algn="ctr">
                        <a:lnSpc>
                          <a:spcPct val="115000"/>
                        </a:lnSpc>
                        <a:spcAft>
                          <a:spcPts val="0"/>
                        </a:spcAft>
                      </a:pPr>
                      <a:r>
                        <a:rPr lang="ru-RU" sz="1000" dirty="0">
                          <a:effectLst/>
                        </a:rPr>
                        <a:t>17</a:t>
                      </a:r>
                      <a:endParaRPr lang="ru-RU" sz="1000" dirty="0">
                        <a:effectLst/>
                        <a:latin typeface="Calibri"/>
                        <a:ea typeface="Calibri"/>
                        <a:cs typeface="Times New Roman"/>
                      </a:endParaRPr>
                    </a:p>
                  </a:txBody>
                  <a:tcPr marL="24427" marR="24427" marT="0" marB="0"/>
                </a:tc>
                <a:tc>
                  <a:txBody>
                    <a:bodyPr/>
                    <a:lstStyle/>
                    <a:p>
                      <a:pPr algn="ctr">
                        <a:lnSpc>
                          <a:spcPct val="115000"/>
                        </a:lnSpc>
                        <a:spcAft>
                          <a:spcPts val="0"/>
                        </a:spcAft>
                      </a:pPr>
                      <a:r>
                        <a:rPr lang="ru-RU" sz="1000">
                          <a:effectLst/>
                        </a:rPr>
                        <a:t> </a:t>
                      </a:r>
                      <a:endParaRPr lang="ru-RU" sz="1000">
                        <a:effectLst/>
                        <a:latin typeface="Calibri"/>
                        <a:ea typeface="Calibri"/>
                        <a:cs typeface="Times New Roman"/>
                      </a:endParaRPr>
                    </a:p>
                  </a:txBody>
                  <a:tcPr marL="24427" marR="24427" marT="0" marB="0"/>
                </a:tc>
              </a:tr>
              <a:tr h="0">
                <a:tc vMerge="1">
                  <a:txBody>
                    <a:bodyPr/>
                    <a:lstStyle/>
                    <a:p>
                      <a:endParaRPr lang="ru-RU"/>
                    </a:p>
                  </a:txBody>
                  <a:tcPr/>
                </a:tc>
                <a:tc vMerge="1">
                  <a:txBody>
                    <a:bodyPr/>
                    <a:lstStyle/>
                    <a:p>
                      <a:endParaRPr lang="ru-RU"/>
                    </a:p>
                  </a:txBody>
                  <a:tcPr/>
                </a:tc>
                <a:tc>
                  <a:txBody>
                    <a:bodyPr/>
                    <a:lstStyle/>
                    <a:p>
                      <a:pPr algn="ctr">
                        <a:lnSpc>
                          <a:spcPct val="115000"/>
                        </a:lnSpc>
                        <a:spcAft>
                          <a:spcPts val="0"/>
                        </a:spcAft>
                      </a:pPr>
                      <a:r>
                        <a:rPr lang="ru-RU" sz="1000" dirty="0" smtClean="0">
                          <a:effectLst/>
                        </a:rPr>
                        <a:t>18</a:t>
                      </a:r>
                    </a:p>
                    <a:p>
                      <a:pPr algn="ctr">
                        <a:lnSpc>
                          <a:spcPct val="115000"/>
                        </a:lnSpc>
                        <a:spcAft>
                          <a:spcPts val="0"/>
                        </a:spcAft>
                      </a:pPr>
                      <a:endParaRPr lang="ru-RU" sz="1000" dirty="0" smtClean="0">
                        <a:effectLst/>
                        <a:latin typeface="Calibri"/>
                        <a:ea typeface="Calibri"/>
                        <a:cs typeface="Times New Roman"/>
                      </a:endParaRPr>
                    </a:p>
                    <a:p>
                      <a:pPr algn="ctr">
                        <a:lnSpc>
                          <a:spcPct val="115000"/>
                        </a:lnSpc>
                        <a:spcAft>
                          <a:spcPts val="0"/>
                        </a:spcAft>
                      </a:pPr>
                      <a:endParaRPr lang="ru-RU" sz="1000" dirty="0" smtClean="0">
                        <a:effectLst/>
                        <a:latin typeface="Calibri"/>
                        <a:ea typeface="Calibri"/>
                        <a:cs typeface="Times New Roman"/>
                      </a:endParaRPr>
                    </a:p>
                    <a:p>
                      <a:pPr algn="ctr">
                        <a:lnSpc>
                          <a:spcPct val="115000"/>
                        </a:lnSpc>
                        <a:spcAft>
                          <a:spcPts val="0"/>
                        </a:spcAft>
                      </a:pPr>
                      <a:endParaRPr lang="ru-RU" sz="1000" dirty="0" smtClean="0">
                        <a:effectLst/>
                        <a:latin typeface="Calibri"/>
                        <a:ea typeface="Calibri"/>
                        <a:cs typeface="Times New Roman"/>
                      </a:endParaRPr>
                    </a:p>
                    <a:p>
                      <a:pPr algn="ctr">
                        <a:lnSpc>
                          <a:spcPct val="115000"/>
                        </a:lnSpc>
                        <a:spcAft>
                          <a:spcPts val="0"/>
                        </a:spcAft>
                      </a:pPr>
                      <a:endParaRPr lang="ru-RU" sz="1000" dirty="0">
                        <a:effectLst/>
                        <a:latin typeface="Calibri"/>
                        <a:ea typeface="Calibri"/>
                        <a:cs typeface="Times New Roman"/>
                      </a:endParaRPr>
                    </a:p>
                  </a:txBody>
                  <a:tcPr marL="24427" marR="24427" marT="0" marB="0"/>
                </a:tc>
                <a:tc>
                  <a:txBody>
                    <a:bodyPr/>
                    <a:lstStyle/>
                    <a:p>
                      <a:pPr algn="ctr">
                        <a:lnSpc>
                          <a:spcPct val="115000"/>
                        </a:lnSpc>
                        <a:spcAft>
                          <a:spcPts val="0"/>
                        </a:spcAft>
                      </a:pPr>
                      <a:r>
                        <a:rPr lang="ru-RU" sz="1000" dirty="0">
                          <a:effectLst/>
                        </a:rPr>
                        <a:t> </a:t>
                      </a:r>
                      <a:endParaRPr lang="ru-RU" sz="1000" dirty="0">
                        <a:effectLst/>
                        <a:latin typeface="Calibri"/>
                        <a:ea typeface="Calibri"/>
                        <a:cs typeface="Times New Roman"/>
                      </a:endParaRPr>
                    </a:p>
                  </a:txBody>
                  <a:tcPr marL="24427" marR="24427" marT="0" marB="0"/>
                </a:tc>
              </a:tr>
            </a:tbl>
          </a:graphicData>
        </a:graphic>
      </p:graphicFrame>
      <p:sp>
        <p:nvSpPr>
          <p:cNvPr id="3" name="Номер слайда 2"/>
          <p:cNvSpPr>
            <a:spLocks noGrp="1"/>
          </p:cNvSpPr>
          <p:nvPr>
            <p:ph type="sldNum" sz="quarter" idx="11"/>
          </p:nvPr>
        </p:nvSpPr>
        <p:spPr/>
        <p:txBody>
          <a:bodyPr/>
          <a:lstStyle/>
          <a:p>
            <a:pPr>
              <a:defRPr/>
            </a:pPr>
            <a:fld id="{600509AA-641A-4254-A23D-E1AAE0F50160}" type="slidenum">
              <a:rPr lang="ru-RU" smtClean="0"/>
              <a:pPr>
                <a:defRPr/>
              </a:pPr>
              <a:t>4</a:t>
            </a:fld>
            <a:endParaRPr lang="ru-RU" dirty="0"/>
          </a:p>
        </p:txBody>
      </p:sp>
    </p:spTree>
    <p:extLst>
      <p:ext uri="{BB962C8B-B14F-4D97-AF65-F5344CB8AC3E}">
        <p14:creationId xmlns:p14="http://schemas.microsoft.com/office/powerpoint/2010/main" val="17769015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9" name="Picture 56" descr="C:\Users\Albina\Desktop\Без имени-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63" y="320675"/>
            <a:ext cx="9906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55" name="Прямоугольник 88"/>
          <p:cNvSpPr>
            <a:spLocks noChangeArrowheads="1"/>
          </p:cNvSpPr>
          <p:nvPr/>
        </p:nvSpPr>
        <p:spPr bwMode="auto">
          <a:xfrm>
            <a:off x="1093258" y="4141789"/>
            <a:ext cx="24077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ru-RU" altLang="ru-RU" sz="2000">
                <a:solidFill>
                  <a:srgbClr val="5A7F29"/>
                </a:solidFill>
                <a:latin typeface="Cambria" pitchFamily="18" charset="0"/>
                <a:cs typeface="Times New Roman" pitchFamily="18" charset="0"/>
              </a:rPr>
              <a:t> </a:t>
            </a:r>
          </a:p>
          <a:p>
            <a:pPr algn="ctr"/>
            <a:endParaRPr lang="ru-RU" altLang="ru-RU" sz="2000" b="1">
              <a:solidFill>
                <a:srgbClr val="5A7F29"/>
              </a:solidFill>
              <a:latin typeface="Times New Roman" pitchFamily="18" charset="0"/>
              <a:cs typeface="Times New Roman" pitchFamily="18" charset="0"/>
            </a:endParaRPr>
          </a:p>
        </p:txBody>
      </p:sp>
      <p:sp>
        <p:nvSpPr>
          <p:cNvPr id="14" name="Заголовок 9"/>
          <p:cNvSpPr>
            <a:spLocks noGrp="1"/>
          </p:cNvSpPr>
          <p:nvPr>
            <p:ph type="title"/>
          </p:nvPr>
        </p:nvSpPr>
        <p:spPr>
          <a:xfrm>
            <a:off x="430213" y="1"/>
            <a:ext cx="9123362" cy="819150"/>
          </a:xfrm>
        </p:spPr>
        <p:txBody>
          <a:bodyPr/>
          <a:lstStyle/>
          <a:p>
            <a:pPr algn="ctr">
              <a:defRPr/>
            </a:pPr>
            <a:r>
              <a:rPr lang="ru-RU" sz="1400" b="1" dirty="0" smtClean="0">
                <a:solidFill>
                  <a:srgbClr val="3E3F68"/>
                </a:solidFill>
                <a:latin typeface="Cambria" pitchFamily="18" charset="0"/>
                <a:cs typeface="Times New Roman" pitchFamily="18" charset="0"/>
              </a:rPr>
              <a:t/>
            </a:r>
            <a:br>
              <a:rPr lang="ru-RU" sz="1400" b="1" dirty="0" smtClean="0">
                <a:solidFill>
                  <a:srgbClr val="3E3F68"/>
                </a:solidFill>
                <a:latin typeface="Cambria" pitchFamily="18" charset="0"/>
                <a:cs typeface="Times New Roman" pitchFamily="18" charset="0"/>
              </a:rPr>
            </a:br>
            <a:r>
              <a:rPr lang="ru-RU" sz="1400" b="1" dirty="0" smtClean="0">
                <a:solidFill>
                  <a:srgbClr val="3E3F68"/>
                </a:solidFill>
                <a:latin typeface="Cambria" pitchFamily="18" charset="0"/>
                <a:cs typeface="Times New Roman" pitchFamily="18" charset="0"/>
              </a:rPr>
              <a:t>Новое </a:t>
            </a:r>
            <a:r>
              <a:rPr lang="ru-RU" sz="1400" b="1" dirty="0">
                <a:solidFill>
                  <a:srgbClr val="3E3F68"/>
                </a:solidFill>
                <a:latin typeface="Cambria" pitchFamily="18" charset="0"/>
                <a:cs typeface="Times New Roman" pitchFamily="18" charset="0"/>
              </a:rPr>
              <a:t>в формировании государственного (муниципального) задания на оказание государственных (муниципальных) услуг</a:t>
            </a:r>
            <a:endParaRPr lang="ru-RU" altLang="ru-RU" sz="1400" b="1" dirty="0">
              <a:solidFill>
                <a:srgbClr val="3E3F68"/>
              </a:solidFill>
              <a:latin typeface="Cambria" pitchFamily="18" charset="0"/>
              <a:ea typeface="+mn-ea"/>
              <a:cs typeface="Times New Roman"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225325216"/>
              </p:ext>
            </p:extLst>
          </p:nvPr>
        </p:nvGraphicFramePr>
        <p:xfrm>
          <a:off x="552450" y="843413"/>
          <a:ext cx="9115425" cy="4396640"/>
        </p:xfrm>
        <a:graphic>
          <a:graphicData uri="http://schemas.openxmlformats.org/drawingml/2006/table">
            <a:tbl>
              <a:tblPr firstRow="1" firstCol="1" bandRow="1">
                <a:tableStyleId>{5C22544A-7EE6-4342-B048-85BDC9FD1C3A}</a:tableStyleId>
              </a:tblPr>
              <a:tblGrid>
                <a:gridCol w="1666875"/>
                <a:gridCol w="3185714"/>
                <a:gridCol w="2557861"/>
                <a:gridCol w="1704975"/>
              </a:tblGrid>
              <a:tr h="172052">
                <a:tc rowSpan="2">
                  <a:txBody>
                    <a:bodyPr/>
                    <a:lstStyle/>
                    <a:p>
                      <a:pPr algn="ctr">
                        <a:lnSpc>
                          <a:spcPct val="115000"/>
                        </a:lnSpc>
                        <a:spcAft>
                          <a:spcPts val="0"/>
                        </a:spcAft>
                      </a:pPr>
                      <a:r>
                        <a:rPr lang="ru-RU" sz="1000" b="1" dirty="0">
                          <a:effectLst/>
                        </a:rPr>
                        <a:t>Федеральный орган исполнительной власти</a:t>
                      </a:r>
                      <a:endParaRPr lang="ru-RU" sz="1000" b="1" dirty="0">
                        <a:effectLst/>
                        <a:latin typeface="Calibri"/>
                        <a:ea typeface="Calibri"/>
                        <a:cs typeface="Times New Roman"/>
                      </a:endParaRPr>
                    </a:p>
                  </a:txBody>
                  <a:tcPr marL="24427" marR="24427" marT="0" marB="0" anchor="ctr"/>
                </a:tc>
                <a:tc rowSpan="2">
                  <a:txBody>
                    <a:bodyPr/>
                    <a:lstStyle/>
                    <a:p>
                      <a:pPr algn="ctr">
                        <a:lnSpc>
                          <a:spcPct val="115000"/>
                        </a:lnSpc>
                        <a:spcAft>
                          <a:spcPts val="0"/>
                        </a:spcAft>
                      </a:pPr>
                      <a:r>
                        <a:rPr lang="ru-RU" sz="1100" b="1" dirty="0" smtClean="0">
                          <a:effectLst/>
                          <a:latin typeface="Calibri"/>
                          <a:ea typeface="Calibri"/>
                          <a:cs typeface="Times New Roman"/>
                        </a:rPr>
                        <a:t>Вид</a:t>
                      </a:r>
                      <a:r>
                        <a:rPr lang="ru-RU" sz="1100" b="1" baseline="0" dirty="0" smtClean="0">
                          <a:effectLst/>
                          <a:latin typeface="Calibri"/>
                          <a:ea typeface="Calibri"/>
                          <a:cs typeface="Times New Roman"/>
                        </a:rPr>
                        <a:t> деятельности</a:t>
                      </a:r>
                      <a:endParaRPr lang="ru-RU" sz="1100" b="1" dirty="0">
                        <a:effectLst/>
                        <a:latin typeface="Calibri"/>
                        <a:ea typeface="Calibri"/>
                        <a:cs typeface="Times New Roman"/>
                      </a:endParaRPr>
                    </a:p>
                  </a:txBody>
                  <a:tcPr marL="24427" marR="24427" marT="0" marB="0" anchor="ctr"/>
                </a:tc>
                <a:tc gridSpan="2">
                  <a:txBody>
                    <a:bodyPr/>
                    <a:lstStyle/>
                    <a:p>
                      <a:pPr algn="ctr">
                        <a:lnSpc>
                          <a:spcPct val="115000"/>
                        </a:lnSpc>
                        <a:spcAft>
                          <a:spcPts val="0"/>
                        </a:spcAft>
                      </a:pPr>
                      <a:r>
                        <a:rPr lang="ru-RU" sz="1000" dirty="0">
                          <a:effectLst/>
                        </a:rPr>
                        <a:t>Базовый (отраслевой) перечень</a:t>
                      </a:r>
                      <a:endParaRPr lang="ru-RU" sz="1000" dirty="0">
                        <a:effectLst/>
                        <a:latin typeface="Calibri"/>
                        <a:ea typeface="Calibri"/>
                        <a:cs typeface="Times New Roman"/>
                      </a:endParaRPr>
                    </a:p>
                  </a:txBody>
                  <a:tcPr marL="24427" marR="24427" marT="0" marB="0" anchor="ctr"/>
                </a:tc>
                <a:tc hMerge="1">
                  <a:txBody>
                    <a:bodyPr/>
                    <a:lstStyle/>
                    <a:p>
                      <a:endParaRPr lang="ru-RU"/>
                    </a:p>
                  </a:txBody>
                  <a:tcPr/>
                </a:tc>
              </a:tr>
              <a:tr h="365660">
                <a:tc vMerge="1">
                  <a:txBody>
                    <a:bodyPr/>
                    <a:lstStyle/>
                    <a:p>
                      <a:endParaRPr lang="ru-RU"/>
                    </a:p>
                  </a:txBody>
                  <a:tcPr/>
                </a:tc>
                <a:tc vMerge="1">
                  <a:txBody>
                    <a:bodyPr/>
                    <a:lstStyle/>
                    <a:p>
                      <a:endParaRPr lang="ru-RU"/>
                    </a:p>
                  </a:txBody>
                  <a:tcPr/>
                </a:tc>
                <a:tc>
                  <a:txBody>
                    <a:bodyPr/>
                    <a:lstStyle/>
                    <a:p>
                      <a:pPr algn="ctr">
                        <a:lnSpc>
                          <a:spcPct val="115000"/>
                        </a:lnSpc>
                        <a:spcAft>
                          <a:spcPts val="0"/>
                        </a:spcAft>
                      </a:pPr>
                      <a:r>
                        <a:rPr lang="ru-RU" sz="1000" b="1" dirty="0">
                          <a:effectLst/>
                        </a:rPr>
                        <a:t>№ в соответствии с приказом Минфина России от 16.06.2014 № 49н</a:t>
                      </a:r>
                      <a:endParaRPr lang="ru-RU" sz="1000" b="1" dirty="0">
                        <a:effectLst/>
                        <a:latin typeface="Calibri"/>
                        <a:ea typeface="Calibri"/>
                        <a:cs typeface="Times New Roman"/>
                      </a:endParaRPr>
                    </a:p>
                  </a:txBody>
                  <a:tcPr marL="24427" marR="24427" marT="0" marB="0" anchor="ctr"/>
                </a:tc>
                <a:tc>
                  <a:txBody>
                    <a:bodyPr/>
                    <a:lstStyle/>
                    <a:p>
                      <a:pPr algn="ctr">
                        <a:lnSpc>
                          <a:spcPct val="115000"/>
                        </a:lnSpc>
                        <a:spcAft>
                          <a:spcPts val="0"/>
                        </a:spcAft>
                      </a:pPr>
                      <a:r>
                        <a:rPr lang="ru-RU" sz="1000" b="1" dirty="0">
                          <a:effectLst/>
                        </a:rPr>
                        <a:t>Содержит только работы</a:t>
                      </a:r>
                      <a:endParaRPr lang="ru-RU" sz="1000" b="1" dirty="0">
                        <a:effectLst/>
                        <a:latin typeface="Calibri"/>
                        <a:ea typeface="Calibri"/>
                        <a:cs typeface="Times New Roman"/>
                      </a:endParaRPr>
                    </a:p>
                  </a:txBody>
                  <a:tcPr marL="24427" marR="24427" marT="0" marB="0" anchor="ctr"/>
                </a:tc>
              </a:tr>
              <a:tr h="739742">
                <a:tc rowSpan="2">
                  <a:txBody>
                    <a:bodyPr/>
                    <a:lstStyle/>
                    <a:p>
                      <a:pPr>
                        <a:lnSpc>
                          <a:spcPct val="115000"/>
                        </a:lnSpc>
                        <a:spcAft>
                          <a:spcPts val="0"/>
                        </a:spcAft>
                      </a:pPr>
                      <a:r>
                        <a:rPr lang="ru-RU" sz="1000" dirty="0">
                          <a:effectLst/>
                        </a:rPr>
                        <a:t>Минэкономразвития России</a:t>
                      </a:r>
                      <a:endParaRPr lang="ru-RU" sz="1000" dirty="0">
                        <a:effectLst/>
                        <a:latin typeface="Calibri"/>
                        <a:ea typeface="Calibri"/>
                        <a:cs typeface="Times New Roman"/>
                      </a:endParaRPr>
                    </a:p>
                  </a:txBody>
                  <a:tcPr marL="24427" marR="24427" marT="0" marB="0"/>
                </a:tc>
                <a:tc rowSpan="2">
                  <a:txBody>
                    <a:bodyPr/>
                    <a:lstStyle/>
                    <a:p>
                      <a:pPr>
                        <a:lnSpc>
                          <a:spcPct val="115000"/>
                        </a:lnSpc>
                        <a:spcAft>
                          <a:spcPts val="0"/>
                        </a:spcAft>
                      </a:pPr>
                      <a:r>
                        <a:rPr lang="ru-RU" sz="1000" dirty="0" smtClean="0">
                          <a:effectLst/>
                          <a:latin typeface="Calibri"/>
                          <a:ea typeface="Calibri"/>
                          <a:cs typeface="Times New Roman"/>
                        </a:rPr>
                        <a:t>Обеспечение предоставления государственных (муниципальных) услуг в многофункциональных центрах предоставления государственных (муниципальных) услуг</a:t>
                      </a:r>
                    </a:p>
                    <a:p>
                      <a:pPr>
                        <a:lnSpc>
                          <a:spcPct val="115000"/>
                        </a:lnSpc>
                        <a:spcAft>
                          <a:spcPts val="0"/>
                        </a:spcAft>
                      </a:pPr>
                      <a:endParaRPr lang="ru-RU" sz="1000" dirty="0" smtClean="0">
                        <a:effectLst/>
                        <a:latin typeface="Calibri"/>
                        <a:ea typeface="Calibri"/>
                        <a:cs typeface="Times New Roman"/>
                      </a:endParaRPr>
                    </a:p>
                    <a:p>
                      <a:pPr>
                        <a:lnSpc>
                          <a:spcPct val="115000"/>
                        </a:lnSpc>
                        <a:spcAft>
                          <a:spcPts val="0"/>
                        </a:spcAft>
                      </a:pPr>
                      <a:r>
                        <a:rPr lang="ru-RU" sz="1000" dirty="0" smtClean="0">
                          <a:effectLst/>
                          <a:latin typeface="Calibri"/>
                          <a:ea typeface="Calibri"/>
                          <a:cs typeface="Times New Roman"/>
                        </a:rPr>
                        <a:t>Обеспечение предоставления государственных услуг в сфере интеллектуальной собственности</a:t>
                      </a:r>
                    </a:p>
                    <a:p>
                      <a:pPr>
                        <a:lnSpc>
                          <a:spcPct val="115000"/>
                        </a:lnSpc>
                        <a:spcAft>
                          <a:spcPts val="0"/>
                        </a:spcAft>
                      </a:pPr>
                      <a:endParaRPr lang="ru-RU" sz="1000" dirty="0">
                        <a:effectLst/>
                        <a:latin typeface="Calibri"/>
                        <a:ea typeface="Calibri"/>
                        <a:cs typeface="Times New Roman"/>
                      </a:endParaRPr>
                    </a:p>
                  </a:txBody>
                  <a:tcPr marL="24427" marR="24427" marT="0" marB="0"/>
                </a:tc>
                <a:tc>
                  <a:txBody>
                    <a:bodyPr/>
                    <a:lstStyle/>
                    <a:p>
                      <a:pPr algn="ctr">
                        <a:lnSpc>
                          <a:spcPct val="115000"/>
                        </a:lnSpc>
                        <a:spcAft>
                          <a:spcPts val="0"/>
                        </a:spcAft>
                      </a:pPr>
                      <a:r>
                        <a:rPr lang="ru-RU" sz="1000" dirty="0" smtClean="0">
                          <a:effectLst/>
                        </a:rPr>
                        <a:t>19</a:t>
                      </a:r>
                    </a:p>
                    <a:p>
                      <a:pPr algn="ctr">
                        <a:lnSpc>
                          <a:spcPct val="115000"/>
                        </a:lnSpc>
                        <a:spcAft>
                          <a:spcPts val="0"/>
                        </a:spcAft>
                      </a:pPr>
                      <a:endParaRPr lang="ru-RU" sz="1000" dirty="0" smtClean="0">
                        <a:effectLst/>
                        <a:latin typeface="Calibri"/>
                        <a:ea typeface="Calibri"/>
                        <a:cs typeface="Times New Roman"/>
                      </a:endParaRPr>
                    </a:p>
                    <a:p>
                      <a:pPr algn="ctr">
                        <a:lnSpc>
                          <a:spcPct val="115000"/>
                        </a:lnSpc>
                        <a:spcAft>
                          <a:spcPts val="0"/>
                        </a:spcAft>
                      </a:pPr>
                      <a:endParaRPr lang="ru-RU" sz="1000" dirty="0">
                        <a:effectLst/>
                        <a:latin typeface="Calibri"/>
                        <a:ea typeface="Calibri"/>
                        <a:cs typeface="Times New Roman"/>
                      </a:endParaRPr>
                    </a:p>
                  </a:txBody>
                  <a:tcPr marL="24427" marR="24427" marT="0" marB="0"/>
                </a:tc>
                <a:tc>
                  <a:txBody>
                    <a:bodyPr/>
                    <a:lstStyle/>
                    <a:p>
                      <a:pPr algn="ctr">
                        <a:lnSpc>
                          <a:spcPct val="115000"/>
                        </a:lnSpc>
                        <a:spcAft>
                          <a:spcPts val="0"/>
                        </a:spcAft>
                      </a:pPr>
                      <a:r>
                        <a:rPr lang="ru-RU" sz="1000" dirty="0">
                          <a:effectLst/>
                        </a:rPr>
                        <a:t> </a:t>
                      </a:r>
                      <a:endParaRPr lang="ru-RU" sz="1000" dirty="0">
                        <a:effectLst/>
                        <a:latin typeface="Calibri"/>
                        <a:ea typeface="Calibri"/>
                        <a:cs typeface="Times New Roman"/>
                      </a:endParaRPr>
                    </a:p>
                  </a:txBody>
                  <a:tcPr marL="24427" marR="24427" marT="0" marB="0"/>
                </a:tc>
              </a:tr>
              <a:tr h="0">
                <a:tc vMerge="1">
                  <a:txBody>
                    <a:bodyPr/>
                    <a:lstStyle/>
                    <a:p>
                      <a:endParaRPr lang="ru-RU"/>
                    </a:p>
                  </a:txBody>
                  <a:tcPr/>
                </a:tc>
                <a:tc vMerge="1">
                  <a:txBody>
                    <a:bodyPr/>
                    <a:lstStyle/>
                    <a:p>
                      <a:endParaRPr lang="ru-RU"/>
                    </a:p>
                  </a:txBody>
                  <a:tcPr/>
                </a:tc>
                <a:tc>
                  <a:txBody>
                    <a:bodyPr/>
                    <a:lstStyle/>
                    <a:p>
                      <a:pPr algn="ctr">
                        <a:lnSpc>
                          <a:spcPct val="115000"/>
                        </a:lnSpc>
                        <a:spcAft>
                          <a:spcPts val="0"/>
                        </a:spcAft>
                      </a:pPr>
                      <a:r>
                        <a:rPr lang="ru-RU" sz="1000" dirty="0">
                          <a:effectLst/>
                        </a:rPr>
                        <a:t>20</a:t>
                      </a:r>
                      <a:endParaRPr lang="ru-RU" sz="1000" dirty="0">
                        <a:effectLst/>
                        <a:latin typeface="Calibri"/>
                        <a:ea typeface="Calibri"/>
                        <a:cs typeface="Times New Roman"/>
                      </a:endParaRPr>
                    </a:p>
                  </a:txBody>
                  <a:tcPr marL="24427" marR="24427" marT="0" marB="0"/>
                </a:tc>
                <a:tc>
                  <a:txBody>
                    <a:bodyPr/>
                    <a:lstStyle/>
                    <a:p>
                      <a:pPr algn="ctr">
                        <a:lnSpc>
                          <a:spcPct val="115000"/>
                        </a:lnSpc>
                        <a:spcAft>
                          <a:spcPts val="0"/>
                        </a:spcAft>
                      </a:pPr>
                      <a:r>
                        <a:rPr lang="en-US" sz="1000" dirty="0" smtClean="0">
                          <a:effectLst/>
                        </a:rPr>
                        <a:t>+</a:t>
                      </a:r>
                      <a:endParaRPr lang="ru-RU" sz="1000" dirty="0">
                        <a:effectLst/>
                        <a:latin typeface="Calibri"/>
                        <a:ea typeface="Calibri"/>
                        <a:cs typeface="Times New Roman"/>
                      </a:endParaRPr>
                    </a:p>
                  </a:txBody>
                  <a:tcPr marL="24427" marR="24427" marT="0" marB="0"/>
                </a:tc>
              </a:tr>
              <a:tr h="0">
                <a:tc>
                  <a:txBody>
                    <a:bodyPr/>
                    <a:lstStyle/>
                    <a:p>
                      <a:pPr>
                        <a:lnSpc>
                          <a:spcPct val="115000"/>
                        </a:lnSpc>
                        <a:spcAft>
                          <a:spcPts val="0"/>
                        </a:spcAft>
                      </a:pPr>
                      <a:r>
                        <a:rPr lang="ru-RU" sz="1000" dirty="0" err="1">
                          <a:effectLst/>
                        </a:rPr>
                        <a:t>Роспотребнадзор</a:t>
                      </a:r>
                      <a:endParaRPr lang="ru-RU" sz="1000" dirty="0">
                        <a:effectLst/>
                        <a:latin typeface="Calibri"/>
                        <a:ea typeface="Calibri"/>
                        <a:cs typeface="Times New Roman"/>
                      </a:endParaRPr>
                    </a:p>
                  </a:txBody>
                  <a:tcPr marL="24427" marR="24427" marT="0" marB="0"/>
                </a:tc>
                <a:tc>
                  <a:txBody>
                    <a:bodyPr/>
                    <a:lstStyle/>
                    <a:p>
                      <a:pPr>
                        <a:lnSpc>
                          <a:spcPct val="115000"/>
                        </a:lnSpc>
                        <a:spcAft>
                          <a:spcPts val="0"/>
                        </a:spcAft>
                      </a:pPr>
                      <a:r>
                        <a:rPr lang="ru-RU" sz="1000" dirty="0" smtClean="0">
                          <a:effectLst/>
                          <a:latin typeface="Calibri"/>
                          <a:ea typeface="Calibri"/>
                          <a:cs typeface="Times New Roman"/>
                        </a:rPr>
                        <a:t>Защита прав потребителей</a:t>
                      </a:r>
                      <a:endParaRPr lang="ru-RU" sz="1000" dirty="0">
                        <a:effectLst/>
                        <a:latin typeface="Calibri"/>
                        <a:ea typeface="Calibri"/>
                        <a:cs typeface="Times New Roman"/>
                      </a:endParaRPr>
                    </a:p>
                  </a:txBody>
                  <a:tcPr marL="24427" marR="24427" marT="0" marB="0"/>
                </a:tc>
                <a:tc>
                  <a:txBody>
                    <a:bodyPr/>
                    <a:lstStyle/>
                    <a:p>
                      <a:pPr algn="ctr">
                        <a:lnSpc>
                          <a:spcPct val="115000"/>
                        </a:lnSpc>
                        <a:spcAft>
                          <a:spcPts val="0"/>
                        </a:spcAft>
                      </a:pPr>
                      <a:r>
                        <a:rPr lang="ru-RU" sz="1000" dirty="0">
                          <a:effectLst/>
                        </a:rPr>
                        <a:t>21</a:t>
                      </a:r>
                      <a:endParaRPr lang="ru-RU" sz="1000" dirty="0">
                        <a:effectLst/>
                        <a:latin typeface="Calibri"/>
                        <a:ea typeface="Calibri"/>
                        <a:cs typeface="Times New Roman"/>
                      </a:endParaRPr>
                    </a:p>
                  </a:txBody>
                  <a:tcPr marL="24427" marR="24427" marT="0" marB="0"/>
                </a:tc>
                <a:tc>
                  <a:txBody>
                    <a:bodyPr/>
                    <a:lstStyle/>
                    <a:p>
                      <a:pPr algn="ctr">
                        <a:lnSpc>
                          <a:spcPct val="115000"/>
                        </a:lnSpc>
                        <a:spcAft>
                          <a:spcPts val="0"/>
                        </a:spcAft>
                      </a:pPr>
                      <a:r>
                        <a:rPr lang="en-US" sz="1000" dirty="0" smtClean="0">
                          <a:effectLst/>
                        </a:rPr>
                        <a:t>+</a:t>
                      </a:r>
                      <a:endParaRPr lang="ru-RU" sz="1000" dirty="0">
                        <a:effectLst/>
                        <a:latin typeface="Calibri"/>
                        <a:ea typeface="Calibri"/>
                        <a:cs typeface="Times New Roman"/>
                      </a:endParaRPr>
                    </a:p>
                  </a:txBody>
                  <a:tcPr marL="24427" marR="24427" marT="0" marB="0"/>
                </a:tc>
              </a:tr>
              <a:tr h="0">
                <a:tc rowSpan="2">
                  <a:txBody>
                    <a:bodyPr/>
                    <a:lstStyle/>
                    <a:p>
                      <a:pPr>
                        <a:lnSpc>
                          <a:spcPct val="115000"/>
                        </a:lnSpc>
                        <a:spcAft>
                          <a:spcPts val="0"/>
                        </a:spcAft>
                      </a:pPr>
                      <a:r>
                        <a:rPr lang="ru-RU" sz="1000" dirty="0">
                          <a:effectLst/>
                        </a:rPr>
                        <a:t>Минтруд России</a:t>
                      </a:r>
                      <a:endParaRPr lang="ru-RU" sz="1000" dirty="0">
                        <a:effectLst/>
                        <a:latin typeface="Calibri"/>
                        <a:ea typeface="Calibri"/>
                        <a:cs typeface="Times New Roman"/>
                      </a:endParaRPr>
                    </a:p>
                  </a:txBody>
                  <a:tcPr marL="24427" marR="24427" marT="0" marB="0"/>
                </a:tc>
                <a:tc rowSpan="2">
                  <a:txBody>
                    <a:bodyPr/>
                    <a:lstStyle/>
                    <a:p>
                      <a:pPr>
                        <a:lnSpc>
                          <a:spcPct val="115000"/>
                        </a:lnSpc>
                        <a:spcAft>
                          <a:spcPts val="0"/>
                        </a:spcAft>
                      </a:pPr>
                      <a:r>
                        <a:rPr lang="ru-RU" sz="1000" dirty="0" smtClean="0">
                          <a:effectLst/>
                          <a:latin typeface="Calibri"/>
                          <a:ea typeface="Calibri"/>
                          <a:cs typeface="Times New Roman"/>
                        </a:rPr>
                        <a:t>Социальная защита населения</a:t>
                      </a:r>
                    </a:p>
                    <a:p>
                      <a:pPr>
                        <a:lnSpc>
                          <a:spcPct val="115000"/>
                        </a:lnSpc>
                        <a:spcAft>
                          <a:spcPts val="0"/>
                        </a:spcAft>
                      </a:pPr>
                      <a:r>
                        <a:rPr lang="ru-RU" sz="1000" dirty="0" smtClean="0">
                          <a:effectLst/>
                          <a:latin typeface="Calibri"/>
                          <a:ea typeface="Calibri"/>
                          <a:cs typeface="Times New Roman"/>
                        </a:rPr>
                        <a:t>Содействие занятости населения</a:t>
                      </a:r>
                      <a:endParaRPr lang="ru-RU" sz="1000" dirty="0">
                        <a:effectLst/>
                        <a:latin typeface="Calibri"/>
                        <a:ea typeface="Calibri"/>
                        <a:cs typeface="Times New Roman"/>
                      </a:endParaRPr>
                    </a:p>
                  </a:txBody>
                  <a:tcPr marL="24427" marR="24427" marT="0" marB="0"/>
                </a:tc>
                <a:tc>
                  <a:txBody>
                    <a:bodyPr/>
                    <a:lstStyle/>
                    <a:p>
                      <a:pPr algn="ctr">
                        <a:lnSpc>
                          <a:spcPct val="115000"/>
                        </a:lnSpc>
                        <a:spcAft>
                          <a:spcPts val="0"/>
                        </a:spcAft>
                      </a:pPr>
                      <a:r>
                        <a:rPr lang="ru-RU" sz="1000" dirty="0">
                          <a:effectLst/>
                        </a:rPr>
                        <a:t>22</a:t>
                      </a:r>
                      <a:endParaRPr lang="ru-RU" sz="1000" dirty="0">
                        <a:effectLst/>
                        <a:latin typeface="Calibri"/>
                        <a:ea typeface="Calibri"/>
                        <a:cs typeface="Times New Roman"/>
                      </a:endParaRPr>
                    </a:p>
                  </a:txBody>
                  <a:tcPr marL="24427" marR="24427" marT="0" marB="0"/>
                </a:tc>
                <a:tc>
                  <a:txBody>
                    <a:bodyPr/>
                    <a:lstStyle/>
                    <a:p>
                      <a:pPr algn="ctr">
                        <a:lnSpc>
                          <a:spcPct val="115000"/>
                        </a:lnSpc>
                        <a:spcAft>
                          <a:spcPts val="0"/>
                        </a:spcAft>
                      </a:pPr>
                      <a:r>
                        <a:rPr lang="ru-RU" sz="1000">
                          <a:effectLst/>
                        </a:rPr>
                        <a:t> </a:t>
                      </a:r>
                      <a:endParaRPr lang="ru-RU" sz="1000">
                        <a:effectLst/>
                        <a:latin typeface="Calibri"/>
                        <a:ea typeface="Calibri"/>
                        <a:cs typeface="Times New Roman"/>
                      </a:endParaRPr>
                    </a:p>
                  </a:txBody>
                  <a:tcPr marL="24427" marR="24427" marT="0" marB="0"/>
                </a:tc>
              </a:tr>
              <a:tr h="0">
                <a:tc vMerge="1">
                  <a:txBody>
                    <a:bodyPr/>
                    <a:lstStyle/>
                    <a:p>
                      <a:endParaRPr lang="ru-RU"/>
                    </a:p>
                  </a:txBody>
                  <a:tcPr/>
                </a:tc>
                <a:tc vMerge="1">
                  <a:txBody>
                    <a:bodyPr/>
                    <a:lstStyle/>
                    <a:p>
                      <a:endParaRPr lang="ru-RU"/>
                    </a:p>
                  </a:txBody>
                  <a:tcPr/>
                </a:tc>
                <a:tc>
                  <a:txBody>
                    <a:bodyPr/>
                    <a:lstStyle/>
                    <a:p>
                      <a:pPr algn="ctr">
                        <a:lnSpc>
                          <a:spcPct val="115000"/>
                        </a:lnSpc>
                        <a:spcAft>
                          <a:spcPts val="0"/>
                        </a:spcAft>
                      </a:pPr>
                      <a:r>
                        <a:rPr lang="ru-RU" sz="1000" dirty="0">
                          <a:effectLst/>
                        </a:rPr>
                        <a:t>23</a:t>
                      </a:r>
                      <a:endParaRPr lang="ru-RU" sz="1000" dirty="0">
                        <a:effectLst/>
                        <a:latin typeface="Calibri"/>
                        <a:ea typeface="Calibri"/>
                        <a:cs typeface="Times New Roman"/>
                      </a:endParaRPr>
                    </a:p>
                  </a:txBody>
                  <a:tcPr marL="24427" marR="24427" marT="0" marB="0"/>
                </a:tc>
                <a:tc>
                  <a:txBody>
                    <a:bodyPr/>
                    <a:lstStyle/>
                    <a:p>
                      <a:pPr algn="ctr">
                        <a:lnSpc>
                          <a:spcPct val="115000"/>
                        </a:lnSpc>
                        <a:spcAft>
                          <a:spcPts val="0"/>
                        </a:spcAft>
                      </a:pPr>
                      <a:r>
                        <a:rPr lang="ru-RU" sz="1000">
                          <a:effectLst/>
                        </a:rPr>
                        <a:t> </a:t>
                      </a:r>
                      <a:endParaRPr lang="ru-RU" sz="1000">
                        <a:effectLst/>
                        <a:latin typeface="Calibri"/>
                        <a:ea typeface="Calibri"/>
                        <a:cs typeface="Times New Roman"/>
                      </a:endParaRPr>
                    </a:p>
                  </a:txBody>
                  <a:tcPr marL="24427" marR="24427" marT="0" marB="0"/>
                </a:tc>
              </a:tr>
              <a:tr h="87058">
                <a:tc>
                  <a:txBody>
                    <a:bodyPr/>
                    <a:lstStyle/>
                    <a:p>
                      <a:pPr>
                        <a:lnSpc>
                          <a:spcPct val="115000"/>
                        </a:lnSpc>
                        <a:spcAft>
                          <a:spcPts val="0"/>
                        </a:spcAft>
                      </a:pPr>
                      <a:r>
                        <a:rPr lang="ru-RU" sz="1000" dirty="0">
                          <a:effectLst/>
                        </a:rPr>
                        <a:t>МЧС России</a:t>
                      </a:r>
                      <a:endParaRPr lang="ru-RU" sz="1000" dirty="0">
                        <a:effectLst/>
                        <a:latin typeface="Calibri"/>
                        <a:ea typeface="Calibri"/>
                        <a:cs typeface="Times New Roman"/>
                      </a:endParaRPr>
                    </a:p>
                  </a:txBody>
                  <a:tcPr marL="24427" marR="24427" marT="0" marB="0"/>
                </a:tc>
                <a:tc>
                  <a:txBody>
                    <a:bodyPr/>
                    <a:lstStyle/>
                    <a:p>
                      <a:pPr>
                        <a:lnSpc>
                          <a:spcPct val="115000"/>
                        </a:lnSpc>
                        <a:spcAft>
                          <a:spcPts val="0"/>
                        </a:spcAft>
                      </a:pPr>
                      <a:r>
                        <a:rPr lang="ru-RU" sz="1000" dirty="0" smtClean="0">
                          <a:effectLst/>
                          <a:latin typeface="Calibri"/>
                          <a:ea typeface="Calibri"/>
                          <a:cs typeface="Times New Roman"/>
                        </a:rPr>
                        <a:t>Защита населения и территорий от чрезвычайных ситуаций природного и техногенного характера, пожарная безопасность и безопасность людей на водных объектах, гражданская оборона</a:t>
                      </a:r>
                      <a:endParaRPr lang="ru-RU" sz="1000" dirty="0">
                        <a:effectLst/>
                        <a:latin typeface="Calibri"/>
                        <a:ea typeface="Calibri"/>
                        <a:cs typeface="Times New Roman"/>
                      </a:endParaRPr>
                    </a:p>
                  </a:txBody>
                  <a:tcPr marL="24427" marR="24427" marT="0" marB="0"/>
                </a:tc>
                <a:tc>
                  <a:txBody>
                    <a:bodyPr/>
                    <a:lstStyle/>
                    <a:p>
                      <a:pPr algn="ctr">
                        <a:lnSpc>
                          <a:spcPct val="115000"/>
                        </a:lnSpc>
                        <a:spcAft>
                          <a:spcPts val="0"/>
                        </a:spcAft>
                      </a:pPr>
                      <a:r>
                        <a:rPr lang="ru-RU" sz="1000" dirty="0">
                          <a:effectLst/>
                        </a:rPr>
                        <a:t>24</a:t>
                      </a:r>
                      <a:endParaRPr lang="ru-RU" sz="1000" dirty="0">
                        <a:effectLst/>
                        <a:latin typeface="Calibri"/>
                        <a:ea typeface="Calibri"/>
                        <a:cs typeface="Times New Roman"/>
                      </a:endParaRPr>
                    </a:p>
                  </a:txBody>
                  <a:tcPr marL="24427" marR="24427" marT="0" marB="0"/>
                </a:tc>
                <a:tc>
                  <a:txBody>
                    <a:bodyPr/>
                    <a:lstStyle/>
                    <a:p>
                      <a:pPr algn="ctr">
                        <a:lnSpc>
                          <a:spcPct val="115000"/>
                        </a:lnSpc>
                        <a:spcAft>
                          <a:spcPts val="0"/>
                        </a:spcAft>
                      </a:pPr>
                      <a:r>
                        <a:rPr lang="en-US" sz="1000" smtClean="0">
                          <a:effectLst/>
                        </a:rPr>
                        <a:t>+</a:t>
                      </a:r>
                      <a:endParaRPr lang="ru-RU" sz="1000" dirty="0">
                        <a:effectLst/>
                        <a:latin typeface="Calibri"/>
                        <a:ea typeface="Calibri"/>
                        <a:cs typeface="Times New Roman"/>
                      </a:endParaRPr>
                    </a:p>
                  </a:txBody>
                  <a:tcPr marL="24427" marR="24427" marT="0" marB="0"/>
                </a:tc>
              </a:tr>
              <a:tr h="0">
                <a:tc>
                  <a:txBody>
                    <a:bodyPr/>
                    <a:lstStyle/>
                    <a:p>
                      <a:pPr>
                        <a:lnSpc>
                          <a:spcPct val="115000"/>
                        </a:lnSpc>
                        <a:spcAft>
                          <a:spcPts val="0"/>
                        </a:spcAft>
                      </a:pPr>
                      <a:r>
                        <a:rPr lang="ru-RU" sz="1000" dirty="0">
                          <a:effectLst/>
                        </a:rPr>
                        <a:t>Минобороны России</a:t>
                      </a:r>
                      <a:endParaRPr lang="ru-RU" sz="1000" dirty="0">
                        <a:effectLst/>
                        <a:latin typeface="Calibri"/>
                        <a:ea typeface="Calibri"/>
                        <a:cs typeface="Times New Roman"/>
                      </a:endParaRPr>
                    </a:p>
                  </a:txBody>
                  <a:tcPr marL="24427" marR="24427" marT="0" marB="0"/>
                </a:tc>
                <a:tc>
                  <a:txBody>
                    <a:bodyPr/>
                    <a:lstStyle/>
                    <a:p>
                      <a:pPr>
                        <a:lnSpc>
                          <a:spcPct val="115000"/>
                        </a:lnSpc>
                        <a:spcAft>
                          <a:spcPts val="0"/>
                        </a:spcAft>
                      </a:pPr>
                      <a:r>
                        <a:rPr lang="ru-RU" sz="1000" dirty="0" smtClean="0">
                          <a:effectLst/>
                          <a:latin typeface="Calibri"/>
                          <a:ea typeface="Calibri"/>
                          <a:cs typeface="Times New Roman"/>
                        </a:rPr>
                        <a:t>Национальная оборона</a:t>
                      </a:r>
                      <a:endParaRPr lang="ru-RU" sz="1000" dirty="0">
                        <a:effectLst/>
                        <a:latin typeface="Calibri"/>
                        <a:ea typeface="Calibri"/>
                        <a:cs typeface="Times New Roman"/>
                      </a:endParaRPr>
                    </a:p>
                  </a:txBody>
                  <a:tcPr marL="24427" marR="24427" marT="0" marB="0"/>
                </a:tc>
                <a:tc>
                  <a:txBody>
                    <a:bodyPr/>
                    <a:lstStyle/>
                    <a:p>
                      <a:pPr algn="ctr">
                        <a:lnSpc>
                          <a:spcPct val="115000"/>
                        </a:lnSpc>
                        <a:spcAft>
                          <a:spcPts val="0"/>
                        </a:spcAft>
                      </a:pPr>
                      <a:r>
                        <a:rPr lang="ru-RU" sz="1000" dirty="0">
                          <a:effectLst/>
                        </a:rPr>
                        <a:t>25</a:t>
                      </a:r>
                      <a:endParaRPr lang="ru-RU" sz="1000" dirty="0">
                        <a:effectLst/>
                        <a:latin typeface="Calibri"/>
                        <a:ea typeface="Calibri"/>
                        <a:cs typeface="Times New Roman"/>
                      </a:endParaRPr>
                    </a:p>
                  </a:txBody>
                  <a:tcPr marL="24427" marR="24427" marT="0" marB="0"/>
                </a:tc>
                <a:tc>
                  <a:txBody>
                    <a:bodyPr/>
                    <a:lstStyle/>
                    <a:p>
                      <a:pPr algn="ctr">
                        <a:lnSpc>
                          <a:spcPct val="115000"/>
                        </a:lnSpc>
                        <a:spcAft>
                          <a:spcPts val="0"/>
                        </a:spcAft>
                      </a:pPr>
                      <a:r>
                        <a:rPr lang="en-US" sz="1000" smtClean="0">
                          <a:effectLst/>
                        </a:rPr>
                        <a:t>+</a:t>
                      </a:r>
                      <a:endParaRPr lang="ru-RU" sz="1000" dirty="0">
                        <a:effectLst/>
                        <a:latin typeface="Calibri"/>
                        <a:ea typeface="Calibri"/>
                        <a:cs typeface="Times New Roman"/>
                      </a:endParaRPr>
                    </a:p>
                  </a:txBody>
                  <a:tcPr marL="24427" marR="24427" marT="0" marB="0"/>
                </a:tc>
              </a:tr>
              <a:tr h="0">
                <a:tc>
                  <a:txBody>
                    <a:bodyPr/>
                    <a:lstStyle/>
                    <a:p>
                      <a:pPr>
                        <a:lnSpc>
                          <a:spcPct val="115000"/>
                        </a:lnSpc>
                        <a:spcAft>
                          <a:spcPts val="0"/>
                        </a:spcAft>
                      </a:pPr>
                      <a:r>
                        <a:rPr lang="ru-RU" sz="1000" dirty="0" err="1">
                          <a:effectLst/>
                        </a:rPr>
                        <a:t>Роскосмос</a:t>
                      </a:r>
                      <a:endParaRPr lang="ru-RU" sz="1000" dirty="0">
                        <a:effectLst/>
                        <a:latin typeface="Calibri"/>
                        <a:ea typeface="Calibri"/>
                        <a:cs typeface="Times New Roman"/>
                      </a:endParaRPr>
                    </a:p>
                  </a:txBody>
                  <a:tcPr marL="24427" marR="24427" marT="0" marB="0"/>
                </a:tc>
                <a:tc>
                  <a:txBody>
                    <a:bodyPr/>
                    <a:lstStyle/>
                    <a:p>
                      <a:pPr>
                        <a:lnSpc>
                          <a:spcPct val="115000"/>
                        </a:lnSpc>
                        <a:spcAft>
                          <a:spcPts val="0"/>
                        </a:spcAft>
                      </a:pPr>
                      <a:r>
                        <a:rPr lang="ru-RU" sz="1000" dirty="0" smtClean="0">
                          <a:effectLst/>
                          <a:latin typeface="Calibri"/>
                          <a:ea typeface="Calibri"/>
                          <a:cs typeface="Times New Roman"/>
                        </a:rPr>
                        <a:t>Космическая деятельность</a:t>
                      </a:r>
                      <a:endParaRPr lang="ru-RU" sz="1000" dirty="0">
                        <a:effectLst/>
                        <a:latin typeface="Calibri"/>
                        <a:ea typeface="Calibri"/>
                        <a:cs typeface="Times New Roman"/>
                      </a:endParaRPr>
                    </a:p>
                  </a:txBody>
                  <a:tcPr marL="24427" marR="24427" marT="0" marB="0"/>
                </a:tc>
                <a:tc>
                  <a:txBody>
                    <a:bodyPr/>
                    <a:lstStyle/>
                    <a:p>
                      <a:pPr algn="ctr">
                        <a:lnSpc>
                          <a:spcPct val="115000"/>
                        </a:lnSpc>
                        <a:spcAft>
                          <a:spcPts val="0"/>
                        </a:spcAft>
                      </a:pPr>
                      <a:r>
                        <a:rPr lang="ru-RU" sz="1000" dirty="0">
                          <a:effectLst/>
                        </a:rPr>
                        <a:t>26</a:t>
                      </a:r>
                      <a:endParaRPr lang="ru-RU" sz="1000" dirty="0">
                        <a:effectLst/>
                        <a:latin typeface="Calibri"/>
                        <a:ea typeface="Calibri"/>
                        <a:cs typeface="Times New Roman"/>
                      </a:endParaRPr>
                    </a:p>
                  </a:txBody>
                  <a:tcPr marL="24427" marR="24427" marT="0" marB="0"/>
                </a:tc>
                <a:tc>
                  <a:txBody>
                    <a:bodyPr/>
                    <a:lstStyle/>
                    <a:p>
                      <a:pPr algn="ctr">
                        <a:lnSpc>
                          <a:spcPct val="115000"/>
                        </a:lnSpc>
                        <a:spcAft>
                          <a:spcPts val="0"/>
                        </a:spcAft>
                      </a:pPr>
                      <a:endParaRPr lang="ru-RU" sz="1000" dirty="0">
                        <a:effectLst/>
                        <a:latin typeface="Calibri"/>
                        <a:ea typeface="Calibri"/>
                        <a:cs typeface="Times New Roman"/>
                      </a:endParaRPr>
                    </a:p>
                  </a:txBody>
                  <a:tcPr marL="24427" marR="24427" marT="0" marB="0"/>
                </a:tc>
              </a:tr>
              <a:tr h="87058">
                <a:tc>
                  <a:txBody>
                    <a:bodyPr/>
                    <a:lstStyle/>
                    <a:p>
                      <a:pPr>
                        <a:lnSpc>
                          <a:spcPct val="115000"/>
                        </a:lnSpc>
                        <a:spcAft>
                          <a:spcPts val="0"/>
                        </a:spcAft>
                      </a:pPr>
                      <a:r>
                        <a:rPr lang="ru-RU" sz="1000" dirty="0">
                          <a:effectLst/>
                        </a:rPr>
                        <a:t>Минюст России</a:t>
                      </a:r>
                      <a:endParaRPr lang="ru-RU" sz="1000" dirty="0">
                        <a:effectLst/>
                        <a:latin typeface="Calibri"/>
                        <a:ea typeface="Calibri"/>
                        <a:cs typeface="Times New Roman"/>
                      </a:endParaRPr>
                    </a:p>
                  </a:txBody>
                  <a:tcPr marL="24427" marR="24427" marT="0" marB="0"/>
                </a:tc>
                <a:tc>
                  <a:txBody>
                    <a:bodyPr/>
                    <a:lstStyle/>
                    <a:p>
                      <a:pPr>
                        <a:lnSpc>
                          <a:spcPct val="115000"/>
                        </a:lnSpc>
                        <a:spcAft>
                          <a:spcPts val="0"/>
                        </a:spcAft>
                      </a:pPr>
                      <a:r>
                        <a:rPr lang="ru-RU" sz="1000" dirty="0" smtClean="0">
                          <a:effectLst/>
                          <a:latin typeface="Calibri"/>
                          <a:ea typeface="Calibri"/>
                          <a:cs typeface="Times New Roman"/>
                        </a:rPr>
                        <a:t>Деятельность в области юстиции</a:t>
                      </a:r>
                      <a:endParaRPr lang="ru-RU" sz="1000" dirty="0">
                        <a:effectLst/>
                        <a:latin typeface="Calibri"/>
                        <a:ea typeface="Calibri"/>
                        <a:cs typeface="Times New Roman"/>
                      </a:endParaRPr>
                    </a:p>
                  </a:txBody>
                  <a:tcPr marL="24427" marR="24427" marT="0" marB="0"/>
                </a:tc>
                <a:tc>
                  <a:txBody>
                    <a:bodyPr/>
                    <a:lstStyle/>
                    <a:p>
                      <a:pPr algn="ctr">
                        <a:lnSpc>
                          <a:spcPct val="115000"/>
                        </a:lnSpc>
                        <a:spcAft>
                          <a:spcPts val="0"/>
                        </a:spcAft>
                      </a:pPr>
                      <a:r>
                        <a:rPr lang="ru-RU" sz="1000" dirty="0">
                          <a:effectLst/>
                        </a:rPr>
                        <a:t>27</a:t>
                      </a:r>
                      <a:endParaRPr lang="ru-RU" sz="1000" dirty="0">
                        <a:effectLst/>
                        <a:latin typeface="Calibri"/>
                        <a:ea typeface="Calibri"/>
                        <a:cs typeface="Times New Roman"/>
                      </a:endParaRPr>
                    </a:p>
                  </a:txBody>
                  <a:tcPr marL="24427" marR="24427" marT="0" marB="0"/>
                </a:tc>
                <a:tc>
                  <a:txBody>
                    <a:bodyPr/>
                    <a:lstStyle/>
                    <a:p>
                      <a:pPr algn="ctr">
                        <a:lnSpc>
                          <a:spcPct val="115000"/>
                        </a:lnSpc>
                        <a:spcAft>
                          <a:spcPts val="0"/>
                        </a:spcAft>
                      </a:pPr>
                      <a:r>
                        <a:rPr lang="en-US" sz="1000" dirty="0" smtClean="0">
                          <a:effectLst/>
                        </a:rPr>
                        <a:t>+</a:t>
                      </a:r>
                      <a:endParaRPr lang="ru-RU" sz="1000" dirty="0">
                        <a:effectLst/>
                        <a:latin typeface="Calibri"/>
                        <a:ea typeface="Calibri"/>
                        <a:cs typeface="Times New Roman"/>
                      </a:endParaRPr>
                    </a:p>
                  </a:txBody>
                  <a:tcPr marL="24427" marR="24427" marT="0" marB="0"/>
                </a:tc>
              </a:tr>
              <a:tr h="0">
                <a:tc>
                  <a:txBody>
                    <a:bodyPr/>
                    <a:lstStyle/>
                    <a:p>
                      <a:pPr>
                        <a:lnSpc>
                          <a:spcPct val="115000"/>
                        </a:lnSpc>
                        <a:spcAft>
                          <a:spcPts val="0"/>
                        </a:spcAft>
                      </a:pPr>
                      <a:r>
                        <a:rPr lang="ru-RU" sz="1000" dirty="0">
                          <a:effectLst/>
                        </a:rPr>
                        <a:t>Минстрой России</a:t>
                      </a:r>
                      <a:endParaRPr lang="ru-RU" sz="1000" dirty="0">
                        <a:effectLst/>
                        <a:latin typeface="Calibri"/>
                        <a:ea typeface="Calibri"/>
                        <a:cs typeface="Times New Roman"/>
                      </a:endParaRPr>
                    </a:p>
                  </a:txBody>
                  <a:tcPr marL="24427" marR="24427" marT="0" marB="0"/>
                </a:tc>
                <a:tc>
                  <a:txBody>
                    <a:bodyPr/>
                    <a:lstStyle/>
                    <a:p>
                      <a:pPr>
                        <a:lnSpc>
                          <a:spcPct val="115000"/>
                        </a:lnSpc>
                        <a:spcAft>
                          <a:spcPts val="0"/>
                        </a:spcAft>
                      </a:pPr>
                      <a:r>
                        <a:rPr lang="ru-RU" sz="1000" dirty="0" smtClean="0">
                          <a:effectLst/>
                          <a:latin typeface="Calibri"/>
                          <a:ea typeface="Calibri"/>
                          <a:cs typeface="Times New Roman"/>
                        </a:rPr>
                        <a:t>Жилищно-коммунальное хозяйство, благоустройство, градостроительная деятельность, строительство и архитектура</a:t>
                      </a:r>
                      <a:endParaRPr lang="ru-RU" sz="1000" dirty="0">
                        <a:effectLst/>
                        <a:latin typeface="Calibri"/>
                        <a:ea typeface="Calibri"/>
                        <a:cs typeface="Times New Roman"/>
                      </a:endParaRPr>
                    </a:p>
                  </a:txBody>
                  <a:tcPr marL="24427" marR="24427" marT="0" marB="0"/>
                </a:tc>
                <a:tc>
                  <a:txBody>
                    <a:bodyPr/>
                    <a:lstStyle/>
                    <a:p>
                      <a:pPr algn="ctr">
                        <a:lnSpc>
                          <a:spcPct val="115000"/>
                        </a:lnSpc>
                        <a:spcAft>
                          <a:spcPts val="0"/>
                        </a:spcAft>
                      </a:pPr>
                      <a:r>
                        <a:rPr lang="ru-RU" sz="1000" dirty="0">
                          <a:effectLst/>
                        </a:rPr>
                        <a:t>28</a:t>
                      </a:r>
                      <a:endParaRPr lang="ru-RU" sz="1000" dirty="0">
                        <a:effectLst/>
                        <a:latin typeface="Calibri"/>
                        <a:ea typeface="Calibri"/>
                        <a:cs typeface="Times New Roman"/>
                      </a:endParaRPr>
                    </a:p>
                  </a:txBody>
                  <a:tcPr marL="24427" marR="24427" marT="0" marB="0"/>
                </a:tc>
                <a:tc>
                  <a:txBody>
                    <a:bodyPr/>
                    <a:lstStyle/>
                    <a:p>
                      <a:pPr algn="ctr">
                        <a:lnSpc>
                          <a:spcPct val="115000"/>
                        </a:lnSpc>
                        <a:spcAft>
                          <a:spcPts val="0"/>
                        </a:spcAft>
                      </a:pPr>
                      <a:r>
                        <a:rPr lang="ru-RU" sz="1000">
                          <a:effectLst/>
                        </a:rPr>
                        <a:t> </a:t>
                      </a:r>
                      <a:endParaRPr lang="ru-RU" sz="1000">
                        <a:effectLst/>
                        <a:latin typeface="Calibri"/>
                        <a:ea typeface="Calibri"/>
                        <a:cs typeface="Times New Roman"/>
                      </a:endParaRPr>
                    </a:p>
                  </a:txBody>
                  <a:tcPr marL="24427" marR="24427" marT="0" marB="0"/>
                </a:tc>
              </a:tr>
              <a:tr h="87058">
                <a:tc>
                  <a:txBody>
                    <a:bodyPr/>
                    <a:lstStyle/>
                    <a:p>
                      <a:pPr>
                        <a:lnSpc>
                          <a:spcPct val="115000"/>
                        </a:lnSpc>
                        <a:spcAft>
                          <a:spcPts val="0"/>
                        </a:spcAft>
                      </a:pPr>
                      <a:r>
                        <a:rPr lang="ru-RU" sz="1000" dirty="0" err="1">
                          <a:effectLst/>
                        </a:rPr>
                        <a:t>Ростехнадзор</a:t>
                      </a:r>
                      <a:endParaRPr lang="ru-RU" sz="1000" dirty="0">
                        <a:effectLst/>
                        <a:latin typeface="Calibri"/>
                        <a:ea typeface="Calibri"/>
                        <a:cs typeface="Times New Roman"/>
                      </a:endParaRPr>
                    </a:p>
                  </a:txBody>
                  <a:tcPr marL="24427" marR="24427" marT="0" marB="0"/>
                </a:tc>
                <a:tc>
                  <a:txBody>
                    <a:bodyPr/>
                    <a:lstStyle/>
                    <a:p>
                      <a:pPr>
                        <a:lnSpc>
                          <a:spcPct val="115000"/>
                        </a:lnSpc>
                        <a:spcAft>
                          <a:spcPts val="0"/>
                        </a:spcAft>
                      </a:pPr>
                      <a:r>
                        <a:rPr lang="ru-RU" sz="1000" dirty="0" smtClean="0">
                          <a:effectLst/>
                          <a:latin typeface="Calibri"/>
                          <a:ea typeface="Calibri"/>
                          <a:cs typeface="Times New Roman"/>
                        </a:rPr>
                        <a:t>Технологический и атомный надзор</a:t>
                      </a:r>
                      <a:endParaRPr lang="ru-RU" sz="1000" dirty="0">
                        <a:effectLst/>
                        <a:latin typeface="Calibri"/>
                        <a:ea typeface="Calibri"/>
                        <a:cs typeface="Times New Roman"/>
                      </a:endParaRPr>
                    </a:p>
                  </a:txBody>
                  <a:tcPr marL="24427" marR="24427" marT="0" marB="0"/>
                </a:tc>
                <a:tc>
                  <a:txBody>
                    <a:bodyPr/>
                    <a:lstStyle/>
                    <a:p>
                      <a:pPr algn="ctr">
                        <a:lnSpc>
                          <a:spcPct val="115000"/>
                        </a:lnSpc>
                        <a:spcAft>
                          <a:spcPts val="0"/>
                        </a:spcAft>
                      </a:pPr>
                      <a:r>
                        <a:rPr lang="ru-RU" sz="1000">
                          <a:effectLst/>
                        </a:rPr>
                        <a:t>29</a:t>
                      </a:r>
                      <a:endParaRPr lang="ru-RU" sz="1000">
                        <a:effectLst/>
                        <a:latin typeface="Calibri"/>
                        <a:ea typeface="Calibri"/>
                        <a:cs typeface="Times New Roman"/>
                      </a:endParaRPr>
                    </a:p>
                  </a:txBody>
                  <a:tcPr marL="24427" marR="24427" marT="0" marB="0"/>
                </a:tc>
                <a:tc>
                  <a:txBody>
                    <a:bodyPr/>
                    <a:lstStyle/>
                    <a:p>
                      <a:pPr algn="ctr">
                        <a:lnSpc>
                          <a:spcPct val="115000"/>
                        </a:lnSpc>
                        <a:spcAft>
                          <a:spcPts val="0"/>
                        </a:spcAft>
                      </a:pPr>
                      <a:r>
                        <a:rPr lang="en-US" sz="1000" dirty="0" smtClean="0">
                          <a:effectLst/>
                        </a:rPr>
                        <a:t>+</a:t>
                      </a:r>
                      <a:endParaRPr lang="ru-RU" sz="1000" dirty="0">
                        <a:effectLst/>
                        <a:latin typeface="Calibri"/>
                        <a:ea typeface="Calibri"/>
                        <a:cs typeface="Times New Roman"/>
                      </a:endParaRPr>
                    </a:p>
                  </a:txBody>
                  <a:tcPr marL="24427" marR="24427" marT="0" marB="0"/>
                </a:tc>
              </a:tr>
              <a:tr h="0">
                <a:tc>
                  <a:txBody>
                    <a:bodyPr/>
                    <a:lstStyle/>
                    <a:p>
                      <a:pPr>
                        <a:lnSpc>
                          <a:spcPct val="115000"/>
                        </a:lnSpc>
                        <a:spcAft>
                          <a:spcPts val="0"/>
                        </a:spcAft>
                      </a:pPr>
                      <a:r>
                        <a:rPr lang="ru-RU" sz="1000" dirty="0" err="1">
                          <a:effectLst/>
                        </a:rPr>
                        <a:t>Минспорт</a:t>
                      </a:r>
                      <a:r>
                        <a:rPr lang="ru-RU" sz="1000" dirty="0">
                          <a:effectLst/>
                        </a:rPr>
                        <a:t> России</a:t>
                      </a:r>
                      <a:endParaRPr lang="ru-RU" sz="1000" dirty="0">
                        <a:effectLst/>
                        <a:latin typeface="Calibri"/>
                        <a:ea typeface="Calibri"/>
                        <a:cs typeface="Times New Roman"/>
                      </a:endParaRPr>
                    </a:p>
                  </a:txBody>
                  <a:tcPr marL="24427" marR="24427" marT="0" marB="0"/>
                </a:tc>
                <a:tc>
                  <a:txBody>
                    <a:bodyPr/>
                    <a:lstStyle/>
                    <a:p>
                      <a:pPr>
                        <a:lnSpc>
                          <a:spcPct val="115000"/>
                        </a:lnSpc>
                        <a:spcAft>
                          <a:spcPts val="0"/>
                        </a:spcAft>
                      </a:pPr>
                      <a:r>
                        <a:rPr lang="ru-RU" sz="1000" dirty="0" smtClean="0">
                          <a:effectLst/>
                          <a:latin typeface="Calibri"/>
                          <a:ea typeface="Calibri"/>
                          <a:cs typeface="Times New Roman"/>
                        </a:rPr>
                        <a:t>Физическая культура и спорт</a:t>
                      </a:r>
                      <a:endParaRPr lang="ru-RU" sz="1000" dirty="0">
                        <a:effectLst/>
                        <a:latin typeface="Calibri"/>
                        <a:ea typeface="Calibri"/>
                        <a:cs typeface="Times New Roman"/>
                      </a:endParaRPr>
                    </a:p>
                  </a:txBody>
                  <a:tcPr marL="24427" marR="24427" marT="0" marB="0"/>
                </a:tc>
                <a:tc>
                  <a:txBody>
                    <a:bodyPr/>
                    <a:lstStyle/>
                    <a:p>
                      <a:pPr algn="ctr">
                        <a:lnSpc>
                          <a:spcPct val="115000"/>
                        </a:lnSpc>
                        <a:spcAft>
                          <a:spcPts val="0"/>
                        </a:spcAft>
                      </a:pPr>
                      <a:r>
                        <a:rPr lang="ru-RU" sz="1000" dirty="0">
                          <a:effectLst/>
                        </a:rPr>
                        <a:t>30</a:t>
                      </a:r>
                      <a:endParaRPr lang="ru-RU" sz="1000" dirty="0">
                        <a:effectLst/>
                        <a:latin typeface="Calibri"/>
                        <a:ea typeface="Calibri"/>
                        <a:cs typeface="Times New Roman"/>
                      </a:endParaRPr>
                    </a:p>
                  </a:txBody>
                  <a:tcPr marL="24427" marR="24427" marT="0" marB="0"/>
                </a:tc>
                <a:tc>
                  <a:txBody>
                    <a:bodyPr/>
                    <a:lstStyle/>
                    <a:p>
                      <a:pPr algn="ctr">
                        <a:lnSpc>
                          <a:spcPct val="115000"/>
                        </a:lnSpc>
                        <a:spcAft>
                          <a:spcPts val="0"/>
                        </a:spcAft>
                      </a:pPr>
                      <a:r>
                        <a:rPr lang="ru-RU" sz="1000" dirty="0">
                          <a:effectLst/>
                        </a:rPr>
                        <a:t> </a:t>
                      </a:r>
                      <a:endParaRPr lang="ru-RU" sz="1000" dirty="0">
                        <a:effectLst/>
                        <a:latin typeface="Calibri"/>
                        <a:ea typeface="Calibri"/>
                        <a:cs typeface="Times New Roman"/>
                      </a:endParaRPr>
                    </a:p>
                  </a:txBody>
                  <a:tcPr marL="24427" marR="24427" marT="0" marB="0"/>
                </a:tc>
              </a:tr>
            </a:tbl>
          </a:graphicData>
        </a:graphic>
      </p:graphicFrame>
      <p:sp>
        <p:nvSpPr>
          <p:cNvPr id="3" name="Номер слайда 2"/>
          <p:cNvSpPr>
            <a:spLocks noGrp="1"/>
          </p:cNvSpPr>
          <p:nvPr>
            <p:ph type="sldNum" sz="quarter" idx="11"/>
          </p:nvPr>
        </p:nvSpPr>
        <p:spPr/>
        <p:txBody>
          <a:bodyPr/>
          <a:lstStyle/>
          <a:p>
            <a:pPr>
              <a:defRPr/>
            </a:pPr>
            <a:fld id="{600509AA-641A-4254-A23D-E1AAE0F50160}" type="slidenum">
              <a:rPr lang="ru-RU" smtClean="0"/>
              <a:pPr>
                <a:defRPr/>
              </a:pPr>
              <a:t>5</a:t>
            </a:fld>
            <a:endParaRPr lang="ru-RU" dirty="0"/>
          </a:p>
        </p:txBody>
      </p:sp>
    </p:spTree>
    <p:extLst>
      <p:ext uri="{BB962C8B-B14F-4D97-AF65-F5344CB8AC3E}">
        <p14:creationId xmlns:p14="http://schemas.microsoft.com/office/powerpoint/2010/main" val="203982629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1" name="Picture 56" descr="C:\Users\Albina\Desktop\Без имени-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63" y="254000"/>
            <a:ext cx="9906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Заголовок 9"/>
          <p:cNvSpPr>
            <a:spLocks noGrp="1"/>
          </p:cNvSpPr>
          <p:nvPr>
            <p:ph type="title"/>
          </p:nvPr>
        </p:nvSpPr>
        <p:spPr>
          <a:xfrm>
            <a:off x="461963" y="238125"/>
            <a:ext cx="9080500" cy="1069975"/>
          </a:xfrm>
        </p:spPr>
        <p:txBody>
          <a:bodyPr/>
          <a:lstStyle/>
          <a:p>
            <a:pPr algn="ctr">
              <a:defRPr/>
            </a:pPr>
            <a:r>
              <a:rPr lang="ru-RU" sz="1600" b="1" dirty="0">
                <a:solidFill>
                  <a:srgbClr val="3E3F68"/>
                </a:solidFill>
                <a:latin typeface="Cambria" pitchFamily="18" charset="0"/>
                <a:cs typeface="Times New Roman" pitchFamily="18" charset="0"/>
              </a:rPr>
              <a:t>Новое в формировании государственного (муниципального) задания на оказание государственных (муниципальных) услуг</a:t>
            </a:r>
            <a:endParaRPr lang="ru-RU" altLang="ru-RU" sz="1600" b="1" dirty="0">
              <a:solidFill>
                <a:srgbClr val="3E3F68"/>
              </a:solidFill>
              <a:latin typeface="Cambria" pitchFamily="18" charset="0"/>
              <a:ea typeface="+mn-ea"/>
              <a:cs typeface="Times New Roman" pitchFamily="18" charset="0"/>
            </a:endParaRPr>
          </a:p>
        </p:txBody>
      </p:sp>
      <p:sp>
        <p:nvSpPr>
          <p:cNvPr id="37914" name="Прямоугольник 95"/>
          <p:cNvSpPr>
            <a:spLocks noChangeArrowheads="1"/>
          </p:cNvSpPr>
          <p:nvPr/>
        </p:nvSpPr>
        <p:spPr bwMode="auto">
          <a:xfrm>
            <a:off x="8972550" y="2982913"/>
            <a:ext cx="2397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ru-RU" sz="2000">
                <a:solidFill>
                  <a:srgbClr val="783A7A"/>
                </a:solidFill>
                <a:latin typeface="Cambria" pitchFamily="18" charset="0"/>
              </a:rPr>
              <a:t> </a:t>
            </a:r>
          </a:p>
          <a:p>
            <a:pPr algn="ctr"/>
            <a:endParaRPr lang="ru-RU" sz="2000" b="1">
              <a:solidFill>
                <a:srgbClr val="783A7A"/>
              </a:solidFill>
            </a:endParaRPr>
          </a:p>
        </p:txBody>
      </p:sp>
      <p:sp>
        <p:nvSpPr>
          <p:cNvPr id="37" name="Скругленный прямоугольник 36"/>
          <p:cNvSpPr/>
          <p:nvPr/>
        </p:nvSpPr>
        <p:spPr>
          <a:xfrm>
            <a:off x="740532" y="1116534"/>
            <a:ext cx="8424936" cy="432048"/>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fontAlgn="auto">
              <a:spcBef>
                <a:spcPts val="0"/>
              </a:spcBef>
              <a:spcAft>
                <a:spcPts val="0"/>
              </a:spcAft>
            </a:pPr>
            <a:r>
              <a:rPr lang="ru-RU" dirty="0" smtClean="0">
                <a:solidFill>
                  <a:prstClr val="white"/>
                </a:solidFill>
              </a:rPr>
              <a:t>Пункты </a:t>
            </a:r>
            <a:r>
              <a:rPr lang="ru-RU" dirty="0" smtClean="0">
                <a:solidFill>
                  <a:srgbClr val="FF0000"/>
                </a:solidFill>
              </a:rPr>
              <a:t>3 и 3.1 </a:t>
            </a:r>
            <a:r>
              <a:rPr lang="ru-RU" dirty="0" smtClean="0">
                <a:solidFill>
                  <a:prstClr val="white"/>
                </a:solidFill>
              </a:rPr>
              <a:t>статьи </a:t>
            </a:r>
            <a:r>
              <a:rPr lang="ru-RU" dirty="0">
                <a:solidFill>
                  <a:srgbClr val="FF0000"/>
                </a:solidFill>
              </a:rPr>
              <a:t>69.2</a:t>
            </a:r>
            <a:r>
              <a:rPr lang="ru-RU" dirty="0">
                <a:solidFill>
                  <a:prstClr val="white"/>
                </a:solidFill>
              </a:rPr>
              <a:t> </a:t>
            </a:r>
            <a:r>
              <a:rPr lang="ru-RU" b="1" dirty="0">
                <a:solidFill>
                  <a:prstClr val="white"/>
                </a:solidFill>
              </a:rPr>
              <a:t>Бюджетного кодекса Российской Федерации</a:t>
            </a:r>
            <a:r>
              <a:rPr lang="ru-RU" dirty="0">
                <a:solidFill>
                  <a:prstClr val="white"/>
                </a:solidFill>
              </a:rPr>
              <a:t>:</a:t>
            </a:r>
          </a:p>
        </p:txBody>
      </p:sp>
      <p:sp>
        <p:nvSpPr>
          <p:cNvPr id="11" name="Скругленный прямоугольник 10"/>
          <p:cNvSpPr/>
          <p:nvPr/>
        </p:nvSpPr>
        <p:spPr>
          <a:xfrm>
            <a:off x="194471" y="1707998"/>
            <a:ext cx="3816424" cy="4341928"/>
          </a:xfrm>
          <a:prstGeom prst="roundRect">
            <a:avLst/>
          </a:prstGeom>
          <a:ln w="19050"/>
        </p:spPr>
        <p:style>
          <a:lnRef idx="1">
            <a:schemeClr val="accent3"/>
          </a:lnRef>
          <a:fillRef idx="2">
            <a:schemeClr val="accent3"/>
          </a:fillRef>
          <a:effectRef idx="1">
            <a:schemeClr val="accent3"/>
          </a:effectRef>
          <a:fontRef idx="minor">
            <a:schemeClr val="dk1"/>
          </a:fontRef>
        </p:style>
        <p:txBody>
          <a:bodyPr rtlCol="0" anchor="ctr"/>
          <a:lstStyle/>
          <a:p>
            <a:pPr algn="ctr"/>
            <a:r>
              <a:rPr lang="ru-RU" sz="1600" dirty="0"/>
              <a:t>Базовые (отраслевые) перечни, сформированные в соответствии с настоящими Правилами, также размещаются на официальном сайте в информационно-телекоммуникационной сети "Интернет" по размещению информации о государственных и муниципальных учреждениях </a:t>
            </a:r>
            <a:r>
              <a:rPr lang="ru-RU" sz="1600" dirty="0">
                <a:solidFill>
                  <a:srgbClr val="FF0000"/>
                </a:solidFill>
              </a:rPr>
              <a:t>(www.bus.gov.ru) </a:t>
            </a:r>
            <a:r>
              <a:rPr lang="ru-RU" sz="1600" dirty="0"/>
              <a:t>в </a:t>
            </a:r>
            <a:r>
              <a:rPr lang="ru-RU" sz="1600" dirty="0" smtClean="0"/>
              <a:t> порядке, установленном Министерством финансов Российской Федерации</a:t>
            </a:r>
            <a:endParaRPr lang="ru-RU" sz="1100" dirty="0">
              <a:solidFill>
                <a:srgbClr val="FF0000"/>
              </a:solidFill>
            </a:endParaRPr>
          </a:p>
        </p:txBody>
      </p:sp>
      <p:sp>
        <p:nvSpPr>
          <p:cNvPr id="14" name="Скругленный прямоугольник 13"/>
          <p:cNvSpPr/>
          <p:nvPr/>
        </p:nvSpPr>
        <p:spPr>
          <a:xfrm>
            <a:off x="4747767" y="1707998"/>
            <a:ext cx="4464496" cy="1982940"/>
          </a:xfrm>
          <a:prstGeom prst="roundRect">
            <a:avLst/>
          </a:prstGeom>
          <a:ln w="19050"/>
        </p:spPr>
        <p:style>
          <a:lnRef idx="1">
            <a:schemeClr val="accent3"/>
          </a:lnRef>
          <a:fillRef idx="2">
            <a:schemeClr val="accent3"/>
          </a:fillRef>
          <a:effectRef idx="1">
            <a:schemeClr val="accent3"/>
          </a:effectRef>
          <a:fontRef idx="minor">
            <a:schemeClr val="dk1"/>
          </a:fontRef>
        </p:style>
        <p:txBody>
          <a:bodyPr rtlCol="0" anchor="ctr"/>
          <a:lstStyle/>
          <a:p>
            <a:pPr algn="ctr"/>
            <a:r>
              <a:rPr lang="ru-RU" sz="1000" b="1" dirty="0" smtClean="0"/>
              <a:t>Приказ </a:t>
            </a:r>
            <a:r>
              <a:rPr lang="ru-RU" sz="1000" b="1" dirty="0"/>
              <a:t>Минфина России </a:t>
            </a:r>
            <a:r>
              <a:rPr lang="ru-RU" sz="1000" b="1" dirty="0">
                <a:solidFill>
                  <a:srgbClr val="FF0000"/>
                </a:solidFill>
              </a:rPr>
              <a:t>от 17.12.2014 N 152н </a:t>
            </a:r>
            <a:r>
              <a:rPr lang="ru-RU" sz="1000" dirty="0"/>
              <a:t>"Об утверждении Порядка размещения на официальном сайте в информационно-телекоммуникационной сети "Интернет" по размещению информации о государственных и муниципальных учреждениях (www.bus.gov.ru) базовых (отраслевых) перечней государственных и муниципальных услуг и работ, ведомственных перечней государственных услуг и работ, оказываемых и выполняемых федеральными государственными учреждениями, и ведомственных перечней государственных (муниципальных) услуг и работ, оказываемых и выполняемых государственными учреждениями субъектов Российской Федерации (муниципальными учреждениями)"</a:t>
            </a:r>
            <a:endParaRPr lang="ru-RU" sz="1000" dirty="0">
              <a:hlinkClick r:id="rId4"/>
            </a:endParaRPr>
          </a:p>
        </p:txBody>
      </p:sp>
      <p:pic>
        <p:nvPicPr>
          <p:cNvPr id="19"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6200000">
            <a:off x="4375942" y="2059784"/>
            <a:ext cx="274638" cy="1004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Скругленный прямоугольник 8"/>
          <p:cNvSpPr/>
          <p:nvPr/>
        </p:nvSpPr>
        <p:spPr>
          <a:xfrm>
            <a:off x="4776342" y="3923800"/>
            <a:ext cx="4464496" cy="1982940"/>
          </a:xfrm>
          <a:prstGeom prst="roundRect">
            <a:avLst/>
          </a:prstGeom>
          <a:ln w="19050"/>
        </p:spPr>
        <p:style>
          <a:lnRef idx="1">
            <a:schemeClr val="accent3"/>
          </a:lnRef>
          <a:fillRef idx="2">
            <a:schemeClr val="accent3"/>
          </a:fillRef>
          <a:effectRef idx="1">
            <a:schemeClr val="accent3"/>
          </a:effectRef>
          <a:fontRef idx="minor">
            <a:schemeClr val="dk1"/>
          </a:fontRef>
        </p:style>
        <p:txBody>
          <a:bodyPr rtlCol="0" anchor="ctr"/>
          <a:lstStyle/>
          <a:p>
            <a:r>
              <a:rPr lang="ru-RU" sz="1000" b="1" dirty="0" smtClean="0"/>
              <a:t>Приказ </a:t>
            </a:r>
            <a:r>
              <a:rPr lang="ru-RU" sz="1000" b="1" dirty="0"/>
              <a:t>Минфина России </a:t>
            </a:r>
            <a:r>
              <a:rPr lang="ru-RU" sz="1000" b="1" dirty="0" smtClean="0">
                <a:solidFill>
                  <a:srgbClr val="FF0000"/>
                </a:solidFill>
              </a:rPr>
              <a:t>от </a:t>
            </a:r>
            <a:r>
              <a:rPr lang="ru-RU" sz="1000" b="1" dirty="0">
                <a:solidFill>
                  <a:srgbClr val="FF0000"/>
                </a:solidFill>
              </a:rPr>
              <a:t>26.03.2015 N 48н</a:t>
            </a:r>
            <a:br>
              <a:rPr lang="ru-RU" sz="1000" b="1" dirty="0">
                <a:solidFill>
                  <a:srgbClr val="FF0000"/>
                </a:solidFill>
              </a:rPr>
            </a:br>
            <a:r>
              <a:rPr lang="ru-RU" sz="1000" dirty="0"/>
              <a:t>"Об утверждении Порядка направления федеральными органами государственной власти (государственными органами), органами государственной власти субъекта Российской Федерации, органами местного самоуправления, осуществляющими функции и полномочия учредителя бюджетных или автономных учреждений, а также главными распорядителями бюджетных средств, в ведении которых находятся казенные учреждения, предложений о внесении изменений в базовые (отраслевые) перечни государственных и муниципальных услуг и работ"</a:t>
            </a:r>
          </a:p>
        </p:txBody>
      </p:sp>
      <p:pic>
        <p:nvPicPr>
          <p:cNvPr id="1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6200000">
            <a:off x="4375941" y="4275586"/>
            <a:ext cx="274638" cy="1004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Номер слайда 1"/>
          <p:cNvSpPr>
            <a:spLocks noGrp="1"/>
          </p:cNvSpPr>
          <p:nvPr>
            <p:ph type="sldNum" sz="quarter" idx="11"/>
          </p:nvPr>
        </p:nvSpPr>
        <p:spPr>
          <a:xfrm>
            <a:off x="8855075" y="1588"/>
            <a:ext cx="825500" cy="366712"/>
          </a:xfrm>
        </p:spPr>
        <p:txBody>
          <a:bodyPr/>
          <a:lstStyle/>
          <a:p>
            <a:pPr>
              <a:defRPr/>
            </a:pPr>
            <a:fld id="{AF3417E0-D88E-41FA-96DB-420EFDC07C72}" type="slidenum">
              <a:rPr lang="ru-RU" smtClean="0"/>
              <a:pPr>
                <a:defRPr/>
              </a:pPr>
              <a:t>6</a:t>
            </a:fld>
            <a:endParaRPr lang="ru-RU" dirty="0"/>
          </a:p>
        </p:txBody>
      </p:sp>
    </p:spTree>
    <p:extLst>
      <p:ext uri="{BB962C8B-B14F-4D97-AF65-F5344CB8AC3E}">
        <p14:creationId xmlns:p14="http://schemas.microsoft.com/office/powerpoint/2010/main" val="328639140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1" name="Picture 56" descr="C:\Users\Albina\Desktop\Без имени-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63" y="317500"/>
            <a:ext cx="9906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Заголовок 9"/>
          <p:cNvSpPr>
            <a:spLocks noGrp="1"/>
          </p:cNvSpPr>
          <p:nvPr>
            <p:ph type="title"/>
          </p:nvPr>
        </p:nvSpPr>
        <p:spPr>
          <a:xfrm>
            <a:off x="461963" y="142430"/>
            <a:ext cx="9080500" cy="1069975"/>
          </a:xfrm>
        </p:spPr>
        <p:txBody>
          <a:bodyPr/>
          <a:lstStyle/>
          <a:p>
            <a:pPr algn="ctr">
              <a:defRPr/>
            </a:pPr>
            <a:r>
              <a:rPr lang="ru-RU" sz="1600" b="1" dirty="0" smtClean="0">
                <a:solidFill>
                  <a:srgbClr val="3E3F68"/>
                </a:solidFill>
                <a:latin typeface="Cambria" pitchFamily="18" charset="0"/>
                <a:ea typeface="+mn-ea"/>
                <a:cs typeface="Times New Roman" pitchFamily="18" charset="0"/>
              </a:rPr>
              <a:t>Изменения </a:t>
            </a:r>
            <a:r>
              <a:rPr lang="ru-RU" sz="1600" b="1" dirty="0">
                <a:solidFill>
                  <a:srgbClr val="3E3F68"/>
                </a:solidFill>
                <a:latin typeface="Cambria" pitchFamily="18" charset="0"/>
                <a:ea typeface="+mn-ea"/>
                <a:cs typeface="Times New Roman" pitchFamily="18" charset="0"/>
              </a:rPr>
              <a:t>в порядке финансового обеспечения выполнения государственного (муниципального) задания на оказание государственных (муниципальных) услуг на основе нормативных затрат</a:t>
            </a:r>
            <a:endParaRPr lang="ru-RU" altLang="ru-RU" sz="1600" b="1" dirty="0">
              <a:solidFill>
                <a:srgbClr val="3E3F68"/>
              </a:solidFill>
              <a:latin typeface="Cambria" pitchFamily="18" charset="0"/>
              <a:ea typeface="+mn-ea"/>
              <a:cs typeface="Times New Roman" pitchFamily="18" charset="0"/>
            </a:endParaRPr>
          </a:p>
        </p:txBody>
      </p:sp>
      <p:sp>
        <p:nvSpPr>
          <p:cNvPr id="2" name="Прямоугольник 1"/>
          <p:cNvSpPr/>
          <p:nvPr/>
        </p:nvSpPr>
        <p:spPr>
          <a:xfrm>
            <a:off x="200024" y="1905000"/>
            <a:ext cx="9496425" cy="1181099"/>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r>
              <a:rPr lang="ru-RU" sz="1600" dirty="0"/>
              <a:t>Проект постановления Правительства РФ «О порядке формирования государственного задания на оказание государственных услуг (выполнение работ) в отношении федеральных государственных учреждений и финансового обеспечения выполнения государственного задания»</a:t>
            </a:r>
            <a:r>
              <a:rPr lang="ru-RU" sz="1600" b="1" dirty="0"/>
              <a:t> </a:t>
            </a:r>
            <a:r>
              <a:rPr lang="ru-RU" sz="1600" b="1" dirty="0">
                <a:solidFill>
                  <a:srgbClr val="FF0000"/>
                </a:solidFill>
              </a:rPr>
              <a:t>внесен в Правительство </a:t>
            </a:r>
            <a:r>
              <a:rPr lang="ru-RU" sz="1600" b="1" dirty="0" smtClean="0">
                <a:solidFill>
                  <a:srgbClr val="FF0000"/>
                </a:solidFill>
              </a:rPr>
              <a:t>РФ</a:t>
            </a:r>
            <a:endParaRPr lang="ru-RU" sz="1600" b="1" dirty="0">
              <a:solidFill>
                <a:srgbClr val="FF0000"/>
              </a:solidFill>
            </a:endParaRPr>
          </a:p>
        </p:txBody>
      </p:sp>
      <p:sp>
        <p:nvSpPr>
          <p:cNvPr id="33" name="Прямоугольник 32"/>
          <p:cNvSpPr/>
          <p:nvPr/>
        </p:nvSpPr>
        <p:spPr>
          <a:xfrm>
            <a:off x="1190624" y="3762375"/>
            <a:ext cx="8410575" cy="1152525"/>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r>
              <a:rPr lang="ru-RU" sz="1600" dirty="0"/>
              <a:t>Постановление Правительства РФ </a:t>
            </a:r>
            <a:r>
              <a:rPr lang="ru-RU" sz="1600" b="1" dirty="0">
                <a:solidFill>
                  <a:srgbClr val="FF0000"/>
                </a:solidFill>
              </a:rPr>
              <a:t>от 02.09.2010 № 671 </a:t>
            </a:r>
            <a:r>
              <a:rPr lang="ru-RU" sz="1600" dirty="0"/>
              <a:t>«О порядке формирования государственного задания в отношении федеральных государственных учреждений и финансового обеспечения выполнения государственного задания»</a:t>
            </a:r>
            <a:r>
              <a:rPr lang="ru-RU" sz="1600" b="1" dirty="0"/>
              <a:t> </a:t>
            </a:r>
            <a:r>
              <a:rPr lang="ru-RU" sz="1600" dirty="0"/>
              <a:t>утрачивает силу </a:t>
            </a:r>
            <a:endParaRPr lang="ru-RU" sz="1600" dirty="0" smtClean="0"/>
          </a:p>
          <a:p>
            <a:r>
              <a:rPr lang="ru-RU" sz="1600" b="1" dirty="0" smtClean="0">
                <a:solidFill>
                  <a:srgbClr val="FF0000"/>
                </a:solidFill>
              </a:rPr>
              <a:t>с </a:t>
            </a:r>
            <a:r>
              <a:rPr lang="ru-RU" sz="1600" b="1" dirty="0">
                <a:solidFill>
                  <a:srgbClr val="FF0000"/>
                </a:solidFill>
              </a:rPr>
              <a:t>01.01.2016</a:t>
            </a:r>
          </a:p>
        </p:txBody>
      </p:sp>
      <p:sp>
        <p:nvSpPr>
          <p:cNvPr id="3" name="Номер слайда 2"/>
          <p:cNvSpPr>
            <a:spLocks noGrp="1"/>
          </p:cNvSpPr>
          <p:nvPr>
            <p:ph type="sldNum" sz="quarter" idx="11"/>
          </p:nvPr>
        </p:nvSpPr>
        <p:spPr/>
        <p:txBody>
          <a:bodyPr/>
          <a:lstStyle/>
          <a:p>
            <a:pPr>
              <a:defRPr/>
            </a:pPr>
            <a:fld id="{AF3417E0-D88E-41FA-96DB-420EFDC07C72}" type="slidenum">
              <a:rPr lang="ru-RU" smtClean="0"/>
              <a:pPr>
                <a:defRPr/>
              </a:pPr>
              <a:t>7</a:t>
            </a:fld>
            <a:endParaRPr lang="ru-RU" dirty="0"/>
          </a:p>
        </p:txBody>
      </p:sp>
    </p:spTree>
    <p:extLst>
      <p:ext uri="{BB962C8B-B14F-4D97-AF65-F5344CB8AC3E}">
        <p14:creationId xmlns:p14="http://schemas.microsoft.com/office/powerpoint/2010/main" val="196956565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1" name="Picture 56" descr="C:\Users\Albina\Desktop\Без имени-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63" y="317500"/>
            <a:ext cx="9906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Заголовок 9"/>
          <p:cNvSpPr>
            <a:spLocks noGrp="1"/>
          </p:cNvSpPr>
          <p:nvPr>
            <p:ph type="title"/>
          </p:nvPr>
        </p:nvSpPr>
        <p:spPr>
          <a:xfrm>
            <a:off x="461963" y="142430"/>
            <a:ext cx="9080500" cy="1069975"/>
          </a:xfrm>
        </p:spPr>
        <p:txBody>
          <a:bodyPr/>
          <a:lstStyle/>
          <a:p>
            <a:pPr algn="ctr">
              <a:defRPr/>
            </a:pPr>
            <a:r>
              <a:rPr lang="ru-RU" sz="1600" b="1" dirty="0" smtClean="0">
                <a:solidFill>
                  <a:srgbClr val="3E3F68"/>
                </a:solidFill>
                <a:latin typeface="Cambria" pitchFamily="18" charset="0"/>
                <a:ea typeface="+mn-ea"/>
                <a:cs typeface="Times New Roman" pitchFamily="18" charset="0"/>
              </a:rPr>
              <a:t>Изменения </a:t>
            </a:r>
            <a:r>
              <a:rPr lang="ru-RU" sz="1600" b="1" dirty="0">
                <a:solidFill>
                  <a:srgbClr val="3E3F68"/>
                </a:solidFill>
                <a:latin typeface="Cambria" pitchFamily="18" charset="0"/>
                <a:ea typeface="+mn-ea"/>
                <a:cs typeface="Times New Roman" pitchFamily="18" charset="0"/>
              </a:rPr>
              <a:t>в порядке финансового обеспечения выполнения государственного (муниципального) задания на оказание государственных (муниципальных) услуг на основе нормативных затрат</a:t>
            </a:r>
            <a:endParaRPr lang="ru-RU" altLang="ru-RU" sz="1600" b="1" dirty="0">
              <a:solidFill>
                <a:srgbClr val="3E3F68"/>
              </a:solidFill>
              <a:latin typeface="Cambria" pitchFamily="18" charset="0"/>
              <a:ea typeface="+mn-ea"/>
              <a:cs typeface="Times New Roman" pitchFamily="18" charset="0"/>
            </a:endParaRPr>
          </a:p>
        </p:txBody>
      </p:sp>
      <p:sp>
        <p:nvSpPr>
          <p:cNvPr id="37914" name="Прямоугольник 95"/>
          <p:cNvSpPr>
            <a:spLocks noChangeArrowheads="1"/>
          </p:cNvSpPr>
          <p:nvPr/>
        </p:nvSpPr>
        <p:spPr bwMode="auto">
          <a:xfrm>
            <a:off x="8972021" y="2982914"/>
            <a:ext cx="24077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ru-RU" sz="2000">
                <a:solidFill>
                  <a:srgbClr val="783A7A"/>
                </a:solidFill>
                <a:latin typeface="Cambria" pitchFamily="18" charset="0"/>
              </a:rPr>
              <a:t> </a:t>
            </a:r>
          </a:p>
          <a:p>
            <a:pPr algn="ctr"/>
            <a:endParaRPr lang="ru-RU" sz="2000" b="1">
              <a:solidFill>
                <a:srgbClr val="783A7A"/>
              </a:solidFill>
            </a:endParaRPr>
          </a:p>
        </p:txBody>
      </p:sp>
      <p:sp>
        <p:nvSpPr>
          <p:cNvPr id="37" name="Скругленный прямоугольник 36"/>
          <p:cNvSpPr/>
          <p:nvPr/>
        </p:nvSpPr>
        <p:spPr>
          <a:xfrm>
            <a:off x="740532" y="1194522"/>
            <a:ext cx="8424936" cy="432048"/>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fontAlgn="auto">
              <a:spcBef>
                <a:spcPts val="0"/>
              </a:spcBef>
              <a:spcAft>
                <a:spcPts val="0"/>
              </a:spcAft>
            </a:pPr>
            <a:r>
              <a:rPr lang="ru-RU" dirty="0">
                <a:solidFill>
                  <a:prstClr val="white"/>
                </a:solidFill>
                <a:latin typeface="Calibri" pitchFamily="34" charset="0"/>
              </a:rPr>
              <a:t>Пункт 4 статьи 69.2 </a:t>
            </a:r>
            <a:r>
              <a:rPr lang="ru-RU" b="1" dirty="0">
                <a:solidFill>
                  <a:prstClr val="white"/>
                </a:solidFill>
                <a:latin typeface="Calibri" pitchFamily="34" charset="0"/>
              </a:rPr>
              <a:t>Бюджетного кодекса Российской Федерации</a:t>
            </a:r>
            <a:r>
              <a:rPr lang="ru-RU" dirty="0">
                <a:solidFill>
                  <a:prstClr val="white"/>
                </a:solidFill>
                <a:latin typeface="Calibri" pitchFamily="34" charset="0"/>
              </a:rPr>
              <a:t>:</a:t>
            </a:r>
          </a:p>
        </p:txBody>
      </p:sp>
      <p:sp>
        <p:nvSpPr>
          <p:cNvPr id="39" name="Скругленный прямоугольник 38"/>
          <p:cNvSpPr/>
          <p:nvPr/>
        </p:nvSpPr>
        <p:spPr>
          <a:xfrm>
            <a:off x="116463" y="1897013"/>
            <a:ext cx="4680520" cy="3364869"/>
          </a:xfrm>
          <a:prstGeom prst="roundRect">
            <a:avLst/>
          </a:prstGeom>
          <a:ln w="19050"/>
        </p:spPr>
        <p:style>
          <a:lnRef idx="1">
            <a:schemeClr val="accent3"/>
          </a:lnRef>
          <a:fillRef idx="2">
            <a:schemeClr val="accent3"/>
          </a:fillRef>
          <a:effectRef idx="1">
            <a:schemeClr val="accent3"/>
          </a:effectRef>
          <a:fontRef idx="minor">
            <a:schemeClr val="dk1"/>
          </a:fontRef>
        </p:style>
        <p:txBody>
          <a:bodyPr rtlCol="0" anchor="ctr"/>
          <a:lstStyle/>
          <a:p>
            <a:pPr fontAlgn="auto">
              <a:spcBef>
                <a:spcPts val="0"/>
              </a:spcBef>
              <a:spcAft>
                <a:spcPts val="0"/>
              </a:spcAft>
            </a:pPr>
            <a:r>
              <a:rPr lang="ru-RU" sz="1600" dirty="0">
                <a:solidFill>
                  <a:prstClr val="black"/>
                </a:solidFill>
                <a:latin typeface="Calibri" pitchFamily="34" charset="0"/>
              </a:rPr>
              <a:t>- объем финансового обеспечения выполнения государственного (муниципального) задания рассчитывается на основании </a:t>
            </a:r>
            <a:r>
              <a:rPr lang="ru-RU" sz="1600" u="sng" dirty="0">
                <a:solidFill>
                  <a:prstClr val="black"/>
                </a:solidFill>
                <a:latin typeface="Calibri" pitchFamily="34" charset="0"/>
              </a:rPr>
              <a:t>нормативных затрат на оказание государственных (муниципальных) услуг</a:t>
            </a:r>
            <a:r>
              <a:rPr lang="ru-RU" sz="1600" dirty="0">
                <a:solidFill>
                  <a:prstClr val="black"/>
                </a:solidFill>
                <a:latin typeface="Calibri" pitchFamily="34" charset="0"/>
              </a:rPr>
              <a:t> с соблюдением </a:t>
            </a:r>
            <a:r>
              <a:rPr lang="ru-RU" sz="1600" b="1" dirty="0">
                <a:solidFill>
                  <a:srgbClr val="FF0000"/>
                </a:solidFill>
                <a:latin typeface="Calibri" pitchFamily="34" charset="0"/>
              </a:rPr>
              <a:t>общих требований</a:t>
            </a:r>
            <a:r>
              <a:rPr lang="ru-RU" sz="1600" dirty="0">
                <a:solidFill>
                  <a:prstClr val="black"/>
                </a:solidFill>
                <a:latin typeface="Calibri" pitchFamily="34" charset="0"/>
              </a:rPr>
              <a:t>, определенных федеральными органами исполнительной власти, осуществляющими функции по выработке государственной политики и нормативно-правовому регулированию в установленных сферах деятельности;</a:t>
            </a:r>
          </a:p>
        </p:txBody>
      </p:sp>
      <p:sp>
        <p:nvSpPr>
          <p:cNvPr id="40" name="Скругленный прямоугольник 39"/>
          <p:cNvSpPr/>
          <p:nvPr/>
        </p:nvSpPr>
        <p:spPr>
          <a:xfrm>
            <a:off x="5069964" y="1897013"/>
            <a:ext cx="4758529" cy="3333885"/>
          </a:xfrm>
          <a:prstGeom prst="roundRect">
            <a:avLst/>
          </a:prstGeom>
          <a:ln w="19050"/>
        </p:spPr>
        <p:style>
          <a:lnRef idx="1">
            <a:schemeClr val="accent3"/>
          </a:lnRef>
          <a:fillRef idx="2">
            <a:schemeClr val="accent3"/>
          </a:fillRef>
          <a:effectRef idx="1">
            <a:schemeClr val="accent3"/>
          </a:effectRef>
          <a:fontRef idx="minor">
            <a:schemeClr val="dk1"/>
          </a:fontRef>
        </p:style>
        <p:txBody>
          <a:bodyPr rtlCol="0" anchor="ctr"/>
          <a:lstStyle/>
          <a:p>
            <a:pPr fontAlgn="auto">
              <a:spcBef>
                <a:spcPts val="0"/>
              </a:spcBef>
              <a:spcAft>
                <a:spcPts val="0"/>
              </a:spcAft>
            </a:pPr>
            <a:r>
              <a:rPr lang="ru-RU" sz="1600" dirty="0" smtClean="0">
                <a:solidFill>
                  <a:prstClr val="black"/>
                </a:solidFill>
                <a:latin typeface="Calibri" pitchFamily="34" charset="0"/>
              </a:rPr>
              <a:t>- по </a:t>
            </a:r>
            <a:r>
              <a:rPr lang="ru-RU" sz="1600" dirty="0">
                <a:solidFill>
                  <a:prstClr val="black"/>
                </a:solidFill>
                <a:latin typeface="Calibri" pitchFamily="34" charset="0"/>
              </a:rPr>
              <a:t>решению органа государственной власти, государственного органа (органа местного самоуправления), осуществляющих в соответствии с законодательством Российской Федерации функции и полномочия учредителя государственных (муниципальных) учреждений, при определении объема финансового обеспечения выполнения государственного (муниципального) задания используются </a:t>
            </a:r>
            <a:r>
              <a:rPr lang="ru-RU" sz="1600" u="sng" dirty="0">
                <a:solidFill>
                  <a:prstClr val="black"/>
                </a:solidFill>
                <a:latin typeface="Calibri" pitchFamily="34" charset="0"/>
              </a:rPr>
              <a:t>нормативные затраты на выполнение работ</a:t>
            </a:r>
            <a:r>
              <a:rPr lang="ru-RU" sz="1600" dirty="0">
                <a:solidFill>
                  <a:prstClr val="black"/>
                </a:solidFill>
                <a:latin typeface="Calibri" pitchFamily="34" charset="0"/>
              </a:rPr>
              <a:t> </a:t>
            </a:r>
            <a:endParaRPr lang="ru-RU" sz="1600" dirty="0" smtClean="0">
              <a:solidFill>
                <a:prstClr val="black"/>
              </a:solidFill>
              <a:latin typeface="Calibri" pitchFamily="34" charset="0"/>
            </a:endParaRPr>
          </a:p>
          <a:p>
            <a:pPr marL="177800" fontAlgn="auto">
              <a:spcBef>
                <a:spcPts val="0"/>
              </a:spcBef>
              <a:spcAft>
                <a:spcPts val="0"/>
              </a:spcAft>
            </a:pPr>
            <a:r>
              <a:rPr lang="ru-RU" sz="1600" dirty="0" smtClean="0">
                <a:solidFill>
                  <a:prstClr val="black"/>
                </a:solidFill>
                <a:latin typeface="Calibri" pitchFamily="34" charset="0"/>
              </a:rPr>
              <a:t>(</a:t>
            </a:r>
            <a:r>
              <a:rPr lang="ru-RU" sz="1600" dirty="0">
                <a:solidFill>
                  <a:prstClr val="black"/>
                </a:solidFill>
                <a:latin typeface="Calibri" pitchFamily="34" charset="0"/>
              </a:rPr>
              <a:t>утверждение Общих требований </a:t>
            </a:r>
            <a:endParaRPr lang="ru-RU" sz="1600" dirty="0" smtClean="0">
              <a:solidFill>
                <a:prstClr val="black"/>
              </a:solidFill>
              <a:latin typeface="Calibri" pitchFamily="34" charset="0"/>
            </a:endParaRPr>
          </a:p>
          <a:p>
            <a:pPr marL="177800" fontAlgn="auto">
              <a:spcBef>
                <a:spcPts val="0"/>
              </a:spcBef>
              <a:spcAft>
                <a:spcPts val="0"/>
              </a:spcAft>
            </a:pPr>
            <a:r>
              <a:rPr lang="ru-RU" sz="1600" u="sng" dirty="0" smtClean="0">
                <a:solidFill>
                  <a:prstClr val="black"/>
                </a:solidFill>
                <a:latin typeface="Calibri" pitchFamily="34" charset="0"/>
              </a:rPr>
              <a:t>не </a:t>
            </a:r>
            <a:r>
              <a:rPr lang="ru-RU" sz="1600" u="sng" dirty="0">
                <a:solidFill>
                  <a:prstClr val="black"/>
                </a:solidFill>
                <a:latin typeface="Calibri" pitchFamily="34" charset="0"/>
              </a:rPr>
              <a:t>обязательно</a:t>
            </a:r>
            <a:r>
              <a:rPr lang="ru-RU" sz="1600" dirty="0">
                <a:solidFill>
                  <a:prstClr val="black"/>
                </a:solidFill>
                <a:latin typeface="Calibri" pitchFamily="34" charset="0"/>
              </a:rPr>
              <a:t>).</a:t>
            </a:r>
          </a:p>
        </p:txBody>
      </p:sp>
      <p:sp>
        <p:nvSpPr>
          <p:cNvPr id="2" name="Овал 1"/>
          <p:cNvSpPr/>
          <p:nvPr/>
        </p:nvSpPr>
        <p:spPr>
          <a:xfrm>
            <a:off x="1272162" y="5549900"/>
            <a:ext cx="8519538" cy="1172482"/>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ru-RU" sz="1400" dirty="0">
                <a:solidFill>
                  <a:schemeClr val="tx1"/>
                </a:solidFill>
              </a:rPr>
              <a:t>положение применяется при расчете объема финансового обеспечения на выполнение государственного (муниципального) задания </a:t>
            </a:r>
            <a:r>
              <a:rPr lang="ru-RU" sz="1400" b="1" dirty="0">
                <a:solidFill>
                  <a:schemeClr val="tx1"/>
                </a:solidFill>
              </a:rPr>
              <a:t>начиная с государственных (муниципальных) заданий </a:t>
            </a:r>
            <a:r>
              <a:rPr lang="ru-RU" sz="1400" b="1" dirty="0">
                <a:solidFill>
                  <a:srgbClr val="FF0000"/>
                </a:solidFill>
              </a:rPr>
              <a:t>на 2016 год (на 2016 год и на плановый период 2017 и 2018 годов</a:t>
            </a:r>
            <a:r>
              <a:rPr lang="ru-RU" sz="1400" b="1" dirty="0" smtClean="0">
                <a:solidFill>
                  <a:srgbClr val="FF0000"/>
                </a:solidFill>
              </a:rPr>
              <a:t>)</a:t>
            </a:r>
            <a:endParaRPr lang="ru-RU" sz="1400" b="1" dirty="0">
              <a:solidFill>
                <a:srgbClr val="FF0000"/>
              </a:solidFill>
              <a:latin typeface="Calibri" pitchFamily="34" charset="0"/>
            </a:endParaRPr>
          </a:p>
        </p:txBody>
      </p:sp>
      <p:cxnSp>
        <p:nvCxnSpPr>
          <p:cNvPr id="6" name="Скругленная соединительная линия 5"/>
          <p:cNvCxnSpPr>
            <a:endCxn id="2" idx="2"/>
          </p:cNvCxnSpPr>
          <p:nvPr/>
        </p:nvCxnSpPr>
        <p:spPr>
          <a:xfrm rot="16200000" flipH="1">
            <a:off x="484702" y="5348680"/>
            <a:ext cx="874259" cy="700662"/>
          </a:xfrm>
          <a:prstGeom prst="curvedConnector2">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3" name="Номер слайда 2"/>
          <p:cNvSpPr>
            <a:spLocks noGrp="1"/>
          </p:cNvSpPr>
          <p:nvPr>
            <p:ph type="sldNum" sz="quarter" idx="11"/>
          </p:nvPr>
        </p:nvSpPr>
        <p:spPr/>
        <p:txBody>
          <a:bodyPr/>
          <a:lstStyle/>
          <a:p>
            <a:pPr>
              <a:defRPr/>
            </a:pPr>
            <a:fld id="{AF3417E0-D88E-41FA-96DB-420EFDC07C72}" type="slidenum">
              <a:rPr lang="ru-RU" smtClean="0"/>
              <a:pPr>
                <a:defRPr/>
              </a:pPr>
              <a:t>8</a:t>
            </a:fld>
            <a:endParaRPr lang="ru-RU" dirty="0"/>
          </a:p>
        </p:txBody>
      </p:sp>
    </p:spTree>
    <p:extLst>
      <p:ext uri="{BB962C8B-B14F-4D97-AF65-F5344CB8AC3E}">
        <p14:creationId xmlns:p14="http://schemas.microsoft.com/office/powerpoint/2010/main" val="2899363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11_Городская">
  <a:themeElements>
    <a:clrScheme name="Городская">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9_Городская">
      <a:majorFont>
        <a:latin typeface="Arial"/>
        <a:ea typeface=""/>
        <a:cs typeface=""/>
      </a:majorFont>
      <a:minorFont>
        <a:latin typeface="Arial"/>
        <a:ea typeface=""/>
        <a:cs typeface=""/>
      </a:minorFont>
    </a:fontScheme>
    <a:fmtScheme name="Городская">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9_Городская">
  <a:themeElements>
    <a:clrScheme name="Городская">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9_Городская">
      <a:majorFont>
        <a:latin typeface="Arial"/>
        <a:ea typeface=""/>
        <a:cs typeface=""/>
      </a:majorFont>
      <a:minorFont>
        <a:latin typeface="Arial"/>
        <a:ea typeface=""/>
        <a:cs typeface=""/>
      </a:minorFont>
    </a:fontScheme>
    <a:fmtScheme name="Городская">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3.xml><?xml version="1.0" encoding="utf-8"?>
<a:theme xmlns:a="http://schemas.openxmlformats.org/drawingml/2006/main" name="Городская">
  <a:themeElements>
    <a:clrScheme name="Городская">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Городская">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Городская">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4.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79827</TotalTime>
  <Words>5901</Words>
  <Application>Microsoft Office PowerPoint</Application>
  <PresentationFormat>Лист A4 (210x297 мм)</PresentationFormat>
  <Paragraphs>668</Paragraphs>
  <Slides>38</Slides>
  <Notes>38</Notes>
  <HiddenSlides>0</HiddenSlides>
  <MMClips>0</MMClips>
  <ScaleCrop>false</ScaleCrop>
  <HeadingPairs>
    <vt:vector size="4" baseType="variant">
      <vt:variant>
        <vt:lpstr>Тема</vt:lpstr>
      </vt:variant>
      <vt:variant>
        <vt:i4>3</vt:i4>
      </vt:variant>
      <vt:variant>
        <vt:lpstr>Заголовки слайдов</vt:lpstr>
      </vt:variant>
      <vt:variant>
        <vt:i4>38</vt:i4>
      </vt:variant>
    </vt:vector>
  </HeadingPairs>
  <TitlesOfParts>
    <vt:vector size="41" baseType="lpstr">
      <vt:lpstr>11_Городская</vt:lpstr>
      <vt:lpstr>9_Городская</vt:lpstr>
      <vt:lpstr>Городская</vt:lpstr>
      <vt:lpstr>Презентация PowerPoint</vt:lpstr>
      <vt:lpstr>Создание нормативной правовой базы для формирования  базовых (отраслевых) и ведомственных перечней государственных (муниципальных) услуг и работ</vt:lpstr>
      <vt:lpstr>Новое в формировании государственного (муниципального) задания на оказание государственных (муниципальных) услуг</vt:lpstr>
      <vt:lpstr>Новое в формировании государственного (муниципального) задания на оказание государственных (муниципальных) услуг</vt:lpstr>
      <vt:lpstr> Новое в формировании государственного (муниципального) задания на оказание государственных (муниципальных) услуг</vt:lpstr>
      <vt:lpstr> Новое в формировании государственного (муниципального) задания на оказание государственных (муниципальных) услуг</vt:lpstr>
      <vt:lpstr>Новое в формировании государственного (муниципального) задания на оказание государственных (муниципальных) услуг</vt:lpstr>
      <vt:lpstr>Изменения в порядке финансового обеспечения выполнения государственного (муниципального) задания на оказание государственных (муниципальных) услуг на основе нормативных затрат</vt:lpstr>
      <vt:lpstr>Изменения в порядке финансового обеспечения выполнения государственного (муниципального) задания на оказание государственных (муниципальных) услуг на основе нормативных затрат</vt:lpstr>
      <vt:lpstr>Формирование единого подхода к определению нормативных затрат на оказание государственных (муниципальных) услуг (выполнение работ)</vt:lpstr>
      <vt:lpstr>Формирование единого подхода к определению нормативных затрат на оказание государственных (муниципальных) услуг (выполнение работ)</vt:lpstr>
      <vt:lpstr>Порядок финансового обеспечения выполнения государственного задания  на оказание государственных услуг  федеральными государственными учреждениями</vt:lpstr>
      <vt:lpstr>Порядок финансового обеспечения выполнения государственного (муниципального) задания на оказание государственных (муниципальных) услуг  государственными учреждениями субъекта РФ (муниципальными учреждениями)</vt:lpstr>
      <vt:lpstr>Формирование единого подхода к определению нормативных затрат на оказание государственных (муниципальных) услуг (выполнение работ)</vt:lpstr>
      <vt:lpstr>Форма государственного задания на оказание государственных услуг (выполнение работ)</vt:lpstr>
      <vt:lpstr>Форма государственного задания на оказание государственных услуг (выполнение работ)</vt:lpstr>
      <vt:lpstr>Форма государственного задания на оказание государственных услуг (выполнение работ)</vt:lpstr>
      <vt:lpstr>Форма государственного задания на оказание государственных услуг (выполнение работ)</vt:lpstr>
      <vt:lpstr>Отчет об исполнении государственного задания на оказание государственных услуг (выполнение работ)</vt:lpstr>
      <vt:lpstr>Порядок расчета нормативных затрат</vt:lpstr>
      <vt:lpstr>Порядок расчета нормативных затрат</vt:lpstr>
      <vt:lpstr>Порядок расчета нормативных затрат</vt:lpstr>
      <vt:lpstr>Базовые нормативы затрат и корректирующие коэффициенты к ним</vt:lpstr>
      <vt:lpstr>Базовые нормативы затрат и корректирующие коэффициенты к ним</vt:lpstr>
      <vt:lpstr>Базовые нормативы затрат и корректирующие коэффициенты к ним</vt:lpstr>
      <vt:lpstr>Базовые нормативы затрат и корректирующие коэффициенты к ним</vt:lpstr>
      <vt:lpstr>Базовые нормативы затрат и корректирующие коэффициенты к ним</vt:lpstr>
      <vt:lpstr>Базовые нормативы затрат и корректирующие коэффициенты к ним</vt:lpstr>
      <vt:lpstr>Базовые нормативы затрат и корректирующие коэффициенты к ним</vt:lpstr>
      <vt:lpstr>Базовые нормативы затрат и корректирующие коэффициенты к ним</vt:lpstr>
      <vt:lpstr>Базовые нормативы затрат и корректирующие коэффициенты к ним</vt:lpstr>
      <vt:lpstr>Базовые нормативы затрат и корректирующие коэффициенты к ним</vt:lpstr>
      <vt:lpstr>Базовые нормативы затрат и корректирующие коэффициенты к ним</vt:lpstr>
      <vt:lpstr>Нормативные затраты на выполнение работ</vt:lpstr>
      <vt:lpstr>Нормативные затраты на выполнение работ</vt:lpstr>
      <vt:lpstr>Нормативные затраты на выполнение работ</vt:lpstr>
      <vt:lpstr>Переходные положения</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ЕФАНОВ АЛЕКСАНДР АЛЕКСАНДРОВИЧ</dc:creator>
  <cp:lastModifiedBy>КОЛЕГАЕВА ТАТЬЯНА СЕРГЕЕВНА</cp:lastModifiedBy>
  <cp:revision>4971</cp:revision>
  <cp:lastPrinted>2014-12-22T15:37:00Z</cp:lastPrinted>
  <dcterms:modified xsi:type="dcterms:W3CDTF">2015-06-04T10:40:04Z</dcterms:modified>
</cp:coreProperties>
</file>