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0" r:id="rId2"/>
  </p:sldMasterIdLst>
  <p:notesMasterIdLst>
    <p:notesMasterId r:id="rId17"/>
  </p:notesMasterIdLst>
  <p:sldIdLst>
    <p:sldId id="281" r:id="rId3"/>
    <p:sldId id="275" r:id="rId4"/>
    <p:sldId id="282" r:id="rId5"/>
    <p:sldId id="276" r:id="rId6"/>
    <p:sldId id="277" r:id="rId7"/>
    <p:sldId id="278" r:id="rId8"/>
    <p:sldId id="279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86452" autoAdjust="0"/>
  </p:normalViewPr>
  <p:slideViewPr>
    <p:cSldViewPr snapToGrid="0">
      <p:cViewPr varScale="1">
        <p:scale>
          <a:sx n="78" d="100"/>
          <a:sy n="78" d="100"/>
        </p:scale>
        <p:origin x="96" y="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559F00-4BFF-424E-82A0-EDA7371DF61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8CE9B7-4BCE-4FCE-92D2-833FF2441712}" type="pres">
      <dgm:prSet presAssocID="{42559F00-4BFF-424E-82A0-EDA7371DF61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700012B-008F-470B-8B14-0D662CB3A29D}" type="presOf" srcId="{42559F00-4BFF-424E-82A0-EDA7371DF61B}" destId="{318CE9B7-4BCE-4FCE-92D2-833FF2441712}" srcOrd="0" destOrd="0" presId="urn:microsoft.com/office/officeart/2005/8/layout/default"/>
  </dgm:cxnLst>
  <dgm:bg/>
  <dgm:whole>
    <a:ln w="38100"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DC3E3A-79E5-4517-AB7C-2B7807960997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7FA580-BCFE-4DD4-AEB1-4351FCC61A8C}" type="pres">
      <dgm:prSet presAssocID="{60DC3E3A-79E5-4517-AB7C-2B780796099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4AF8847A-43AC-48CC-BF15-40FA04354EC2}" type="presOf" srcId="{60DC3E3A-79E5-4517-AB7C-2B7807960997}" destId="{057FA580-BCFE-4DD4-AEB1-4351FCC61A8C}" srcOrd="0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4045E4-9EF9-4F68-8304-13B65E6B5B8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AA3AA8-317A-4EB0-BEFD-FABBC0A79129}">
      <dgm:prSet phldrT="[Текст]" custT="1"/>
      <dgm:spPr/>
      <dgm:t>
        <a:bodyPr/>
        <a:lstStyle/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u="sng" dirty="0" smtClean="0">
            <a:solidFill>
              <a:schemeClr val="accent6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1. Определение ответственных  специалистов (утверждение приказа)за</a:t>
          </a: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ведение ведомственных перечней;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направление предложений в финансовый орган о внесении изменений в базовые перечни;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представление документов  в финансовый орган в целях ведения реестра участников бюджетного процесса </a:t>
          </a:r>
        </a:p>
        <a:p>
          <a:pPr marL="0" marR="0" indent="0" defTabSz="914400" eaLnBrk="1" fontAlgn="auto" latinLnBrk="0" hangingPunct="1">
            <a:lnSpc>
              <a:spcPct val="15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</a:t>
          </a:r>
          <a:r>
            <a:rPr lang="ru-RU" sz="2000" b="1" u="sng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 наличия у пользователей ключей электронных подписей и квалифицированных сертификатов ключей проверки электронных подписей:</a:t>
          </a:r>
        </a:p>
        <a:p>
          <a:pPr marL="0" marR="0" indent="0" defTabSz="8890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-представление в Управление Федерального Казначейства по Камчатскому краю соответствующей заявки на подключение к компонентам системы «Электронный бюджет»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>
            <a:solidFill>
              <a:schemeClr val="accent6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70F445-45DE-48EA-BA2F-C4144D035C0B}" type="parTrans" cxnId="{9D83965A-D59F-4FDD-A6DA-3D3DB46012A0}">
      <dgm:prSet/>
      <dgm:spPr/>
      <dgm:t>
        <a:bodyPr/>
        <a:lstStyle/>
        <a:p>
          <a:endParaRPr lang="ru-RU"/>
        </a:p>
      </dgm:t>
    </dgm:pt>
    <dgm:pt modelId="{14C229C3-A470-4A45-9ACF-14F71716CE3D}" type="sibTrans" cxnId="{9D83965A-D59F-4FDD-A6DA-3D3DB46012A0}">
      <dgm:prSet/>
      <dgm:spPr/>
      <dgm:t>
        <a:bodyPr/>
        <a:lstStyle/>
        <a:p>
          <a:endParaRPr lang="ru-RU"/>
        </a:p>
      </dgm:t>
    </dgm:pt>
    <dgm:pt modelId="{10035246-A73A-4C60-8C10-CCB60F640304}">
      <dgm:prSet phldrT="[Текст]" custT="1"/>
      <dgm:spPr/>
      <dgm:t>
        <a:bodyPr/>
        <a:lstStyle/>
        <a:p>
          <a:endParaRPr lang="ru-RU" sz="1800" b="1" dirty="0">
            <a:solidFill>
              <a:schemeClr val="accent6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32D6E6-744F-4EFD-8F09-699A251780FA}" type="parTrans" cxnId="{D2A004E7-5CF6-4DBE-8225-4F5C3DB97EF7}">
      <dgm:prSet/>
      <dgm:spPr/>
      <dgm:t>
        <a:bodyPr/>
        <a:lstStyle/>
        <a:p>
          <a:endParaRPr lang="ru-RU"/>
        </a:p>
      </dgm:t>
    </dgm:pt>
    <dgm:pt modelId="{CE2EDBF4-B9E6-4D1A-A548-A6182E6923FA}" type="sibTrans" cxnId="{D2A004E7-5CF6-4DBE-8225-4F5C3DB97EF7}">
      <dgm:prSet/>
      <dgm:spPr/>
      <dgm:t>
        <a:bodyPr/>
        <a:lstStyle/>
        <a:p>
          <a:endParaRPr lang="ru-RU"/>
        </a:p>
      </dgm:t>
    </dgm:pt>
    <dgm:pt modelId="{41354B20-7CFC-42F3-AA59-DA1E41A0084D}">
      <dgm:prSet phldrT="[Текст]" custT="1"/>
      <dgm:spPr/>
      <dgm:t>
        <a:bodyPr/>
        <a:lstStyle/>
        <a:p>
          <a:endParaRPr lang="ru-RU" sz="1800" b="1" dirty="0">
            <a:solidFill>
              <a:schemeClr val="accent6">
                <a:lumMod val="2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DC345F-8BFA-417D-8508-7692F3E1A0E7}" type="parTrans" cxnId="{E740892F-092B-4161-A46E-F94B373A1B02}">
      <dgm:prSet/>
      <dgm:spPr/>
      <dgm:t>
        <a:bodyPr/>
        <a:lstStyle/>
        <a:p>
          <a:endParaRPr lang="ru-RU"/>
        </a:p>
      </dgm:t>
    </dgm:pt>
    <dgm:pt modelId="{74E4CF05-7EBD-4EC0-B440-5CBDA82F11FC}" type="sibTrans" cxnId="{E740892F-092B-4161-A46E-F94B373A1B02}">
      <dgm:prSet/>
      <dgm:spPr/>
      <dgm:t>
        <a:bodyPr/>
        <a:lstStyle/>
        <a:p>
          <a:endParaRPr lang="ru-RU"/>
        </a:p>
      </dgm:t>
    </dgm:pt>
    <dgm:pt modelId="{EB79281F-BB99-4FCB-A170-C601839690C0}" type="pres">
      <dgm:prSet presAssocID="{BF4045E4-9EF9-4F68-8304-13B65E6B5B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33815F-DD67-4F58-ADD8-9A56DDFB2069}" type="pres">
      <dgm:prSet presAssocID="{FEAA3AA8-317A-4EB0-BEFD-FABBC0A79129}" presName="parentText" presStyleLbl="node1" presStyleIdx="0" presStyleCnt="1" custAng="0" custScaleY="5935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4E945-E0D7-4207-87A6-32E197A48429}" type="pres">
      <dgm:prSet presAssocID="{FEAA3AA8-317A-4EB0-BEFD-FABBC0A7912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A004E7-5CF6-4DBE-8225-4F5C3DB97EF7}" srcId="{FEAA3AA8-317A-4EB0-BEFD-FABBC0A79129}" destId="{10035246-A73A-4C60-8C10-CCB60F640304}" srcOrd="0" destOrd="0" parTransId="{7E32D6E6-744F-4EFD-8F09-699A251780FA}" sibTransId="{CE2EDBF4-B9E6-4D1A-A548-A6182E6923FA}"/>
    <dgm:cxn modelId="{E740892F-092B-4161-A46E-F94B373A1B02}" srcId="{FEAA3AA8-317A-4EB0-BEFD-FABBC0A79129}" destId="{41354B20-7CFC-42F3-AA59-DA1E41A0084D}" srcOrd="1" destOrd="0" parTransId="{FCDC345F-8BFA-417D-8508-7692F3E1A0E7}" sibTransId="{74E4CF05-7EBD-4EC0-B440-5CBDA82F11FC}"/>
    <dgm:cxn modelId="{74314388-731D-4243-88D3-5DF18CD7DEFD}" type="presOf" srcId="{10035246-A73A-4C60-8C10-CCB60F640304}" destId="{6CF4E945-E0D7-4207-87A6-32E197A48429}" srcOrd="0" destOrd="0" presId="urn:microsoft.com/office/officeart/2005/8/layout/vList2"/>
    <dgm:cxn modelId="{9D83965A-D59F-4FDD-A6DA-3D3DB46012A0}" srcId="{BF4045E4-9EF9-4F68-8304-13B65E6B5B80}" destId="{FEAA3AA8-317A-4EB0-BEFD-FABBC0A79129}" srcOrd="0" destOrd="0" parTransId="{B970F445-45DE-48EA-BA2F-C4144D035C0B}" sibTransId="{14C229C3-A470-4A45-9ACF-14F71716CE3D}"/>
    <dgm:cxn modelId="{9660B968-C10F-4F29-8953-CC328BC63140}" type="presOf" srcId="{41354B20-7CFC-42F3-AA59-DA1E41A0084D}" destId="{6CF4E945-E0D7-4207-87A6-32E197A48429}" srcOrd="0" destOrd="1" presId="urn:microsoft.com/office/officeart/2005/8/layout/vList2"/>
    <dgm:cxn modelId="{78F96018-C0F9-4C04-ACA8-5A4606DF7FB0}" type="presOf" srcId="{BF4045E4-9EF9-4F68-8304-13B65E6B5B80}" destId="{EB79281F-BB99-4FCB-A170-C601839690C0}" srcOrd="0" destOrd="0" presId="urn:microsoft.com/office/officeart/2005/8/layout/vList2"/>
    <dgm:cxn modelId="{B4897FDB-5922-43F6-A967-C16BE0455133}" type="presOf" srcId="{FEAA3AA8-317A-4EB0-BEFD-FABBC0A79129}" destId="{3633815F-DD67-4F58-ADD8-9A56DDFB2069}" srcOrd="0" destOrd="0" presId="urn:microsoft.com/office/officeart/2005/8/layout/vList2"/>
    <dgm:cxn modelId="{2D903C47-1D77-4830-A57D-455BA862514A}" type="presParOf" srcId="{EB79281F-BB99-4FCB-A170-C601839690C0}" destId="{3633815F-DD67-4F58-ADD8-9A56DDFB2069}" srcOrd="0" destOrd="0" presId="urn:microsoft.com/office/officeart/2005/8/layout/vList2"/>
    <dgm:cxn modelId="{31330CC9-D8E7-43C3-B9F9-A0CD5E63B5F6}" type="presParOf" srcId="{EB79281F-BB99-4FCB-A170-C601839690C0}" destId="{6CF4E945-E0D7-4207-87A6-32E197A48429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717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744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1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75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717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9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594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BB66F-90E4-4321-9B2D-2528008A5C8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80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8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88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023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/>
                </a:solidFill>
              </a:rPr>
              <a:t>1</a:t>
            </a: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1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054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0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17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41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51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9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54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40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871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7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379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716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212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4593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844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874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8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22.05.2015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22.05.2015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24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?source=wiz&amp;img_url=http://cdn5.img22.rian.ru/images/91081/11/910811136.jpg&amp;uinfo=sw-1219-sh-975-ww-1203-wh-885-pd-1.0499999523162841-wp-5x4_1280x1024&amp;_=1416341607700&amp;viewport=wide&amp;p=12&amp;text=%D0%BA%D0%B0%D1%80%D1%82%D0%B0%20%D0%BA%D0%B0%D0%BC%D1%87%D0%B0%D1%82%D0%BA%D0%B8&amp;noreask=1&amp;pos=384&amp;rpt=simage&amp;lr=78&amp;pin=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accent5"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0635" y="809924"/>
            <a:ext cx="11625942" cy="3251437"/>
          </a:xfrm>
        </p:spPr>
        <p:txBody>
          <a:bodyPr anchor="t"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информационная система </a:t>
            </a:r>
            <a:r>
              <a:rPr lang="ru-RU" sz="40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общественными финансами «Электронный бюджет» (www.budget.gov.ru)</a:t>
            </a:r>
            <a:endParaRPr lang="ru-RU" sz="40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472051" y="4520761"/>
            <a:ext cx="5209609" cy="1947333"/>
          </a:xfrm>
        </p:spPr>
        <p:txBody>
          <a:bodyPr>
            <a:normAutofit/>
          </a:bodyPr>
          <a:lstStyle/>
          <a:p>
            <a:pPr algn="ctr">
              <a:spcAft>
                <a:spcPct val="0"/>
              </a:spcAft>
            </a:pPr>
            <a:endParaRPr lang="ru-RU" sz="2800" b="1" dirty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</a:endParaRPr>
          </a:p>
          <a:p>
            <a:pPr algn="ctr">
              <a:spcAft>
                <a:spcPct val="0"/>
              </a:spcAft>
            </a:pPr>
            <a:r>
              <a:rPr lang="ru-RU" sz="28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</a:rPr>
              <a:t>г. Петропавловск-Камчатский</a:t>
            </a:r>
          </a:p>
          <a:p>
            <a:pPr algn="ctr">
              <a:spcAft>
                <a:spcPct val="0"/>
              </a:spcAft>
            </a:pPr>
            <a:r>
              <a:rPr lang="ru-RU" sz="2800" b="1" i="1" u="sng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</a:rPr>
              <a:t>21 мая 2015 года</a:t>
            </a:r>
            <a:endParaRPr lang="ru-RU" sz="2800" i="1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2-tub-ru.yandex.net/i?id=53a88446ac9674b5275717b7fbfc1373-51-144&amp;n=21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79" y="4061361"/>
            <a:ext cx="4262562" cy="2548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5304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Организация,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подлежащая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включению в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Реестр: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1. Создана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Петропавловск-Камчатским городским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округом. </a:t>
            </a:r>
          </a:p>
          <a:p>
            <a:pPr lvl="0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2. Имеет лицевой счет (любой), открытый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Управлении Федерального казначейства по Камчатскому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краю.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95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Петропавловск-Камчатского городского округа </a:t>
            </a:r>
          </a:p>
          <a:p>
            <a:pPr algn="ctr"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орган, уполномоченный на представление информации в </a:t>
            </a:r>
            <a:r>
              <a:rPr lang="ru-RU" sz="36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Федерального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по Камчатскому краю для формирования Реестра.</a:t>
            </a:r>
          </a:p>
          <a:p>
            <a:pPr algn="ctr">
              <a:defRPr/>
            </a:pP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формирования Реестра –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01.07.2015.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9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>
              <a:defRPr/>
            </a:pP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Организациям, подлежащим включению в Реестр необходимо представить в Департамент финансов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копию выписки из Единого государственного реестра юридических лиц (ЕГРЮЛ) и информацию</a:t>
            </a:r>
          </a:p>
          <a:p>
            <a:pPr algn="ctr"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приказом Департамента финансов администрации Петропавловск-Камчатского городского округа (</a:t>
            </a:r>
            <a:r>
              <a:rPr lang="ru-RU" sz="36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разрабатывается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742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Очередность включения информации об организациях, созданных Петропавловск-Камчатским городским округом:</a:t>
            </a:r>
          </a:p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Департамент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администрации Петропавловск-Камчатского городского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</a:p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Главные распорядители бюджетных средств городского округа (отраслевые органы администрации Петропавловск-Камчатского городского округа).</a:t>
            </a:r>
          </a:p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Организации, находящиеся в ведении отраслевых органов и  подлежащие включению в Реестр.</a:t>
            </a:r>
          </a:p>
        </p:txBody>
      </p:sp>
    </p:spTree>
    <p:extLst>
      <p:ext uri="{BB962C8B-B14F-4D97-AF65-F5344CB8AC3E}">
        <p14:creationId xmlns:p14="http://schemas.microsoft.com/office/powerpoint/2010/main" val="42195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>
              <a:lnSpc>
                <a:spcPts val="2400"/>
              </a:lnSpc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42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Невключение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информации и документов об организации 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Реестр приведет </a:t>
            </a: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невозможности 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01.01.2016 совершать </a:t>
            </a: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операции на лицевых счетах,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открытых 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4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Управлении Федерального казначейства по Камчатскому краю</a:t>
            </a:r>
            <a:endParaRPr lang="ru-RU" sz="4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41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6950313" y="2423975"/>
            <a:ext cx="3528256" cy="1139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 УЧАСТНИКОВ и НЕУЧАСТНИКОВ БЮДЖЕТНОГО ПРОЦЕССА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50041" y="1110808"/>
            <a:ext cx="7351295" cy="1088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www.budget.gov.ru</a:t>
            </a:r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подключение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01.07.-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20.07.2015!!!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38877" y="3964403"/>
            <a:ext cx="2922204" cy="620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Ведомственные перечни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6399" y="3964403"/>
            <a:ext cx="2567948" cy="620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перечни 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2125362" y="3164142"/>
            <a:ext cx="676994" cy="800261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4290118" y="3152276"/>
            <a:ext cx="803792" cy="812127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830865" y="3964403"/>
            <a:ext cx="0" cy="41358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единительная линия 2054"/>
          <p:cNvCxnSpPr/>
          <p:nvPr/>
        </p:nvCxnSpPr>
        <p:spPr>
          <a:xfrm>
            <a:off x="6461081" y="5063779"/>
            <a:ext cx="1527887" cy="42114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Скругленный прямоугольник 2062"/>
          <p:cNvSpPr/>
          <p:nvPr/>
        </p:nvSpPr>
        <p:spPr>
          <a:xfrm>
            <a:off x="1817057" y="2437900"/>
            <a:ext cx="3276853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ПЕРЕЧНИ   УСЛУГ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79" name="Прямая соединительная линия 2078"/>
          <p:cNvCxnSpPr/>
          <p:nvPr/>
        </p:nvCxnSpPr>
        <p:spPr>
          <a:xfrm flipH="1">
            <a:off x="3768811" y="2135609"/>
            <a:ext cx="741405" cy="302291"/>
          </a:xfrm>
          <a:prstGeom prst="line">
            <a:avLst/>
          </a:prstGeom>
          <a:ln w="38100">
            <a:solidFill>
              <a:schemeClr val="accent1">
                <a:lumMod val="7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8714441" y="2135609"/>
            <a:ext cx="338347" cy="322777"/>
          </a:xfrm>
          <a:prstGeom prst="line">
            <a:avLst/>
          </a:prstGeom>
          <a:ln w="38100">
            <a:solidFill>
              <a:schemeClr val="accent1">
                <a:lumMod val="7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3538877" y="4909310"/>
            <a:ext cx="2922204" cy="13555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ведение: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учредителями  -  АУ и БУ;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ГРБС - КУ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4864620" y="4584893"/>
            <a:ext cx="0" cy="324417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19" y="4544185"/>
            <a:ext cx="365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Скругленный прямоугольник 33"/>
          <p:cNvSpPr/>
          <p:nvPr/>
        </p:nvSpPr>
        <p:spPr>
          <a:xfrm>
            <a:off x="76398" y="4917105"/>
            <a:ext cx="2567949" cy="1693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: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учредителями  -  АУ и БУ;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ГРБС – КУ</a:t>
            </a:r>
          </a:p>
          <a:p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согласование в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орган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950314" y="4048963"/>
            <a:ext cx="3528256" cy="17150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документов :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КУ, АУ , БУ, МУП и иные получатели средств бюджета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ФИНАНСОВЫЙ ОРГАН</a:t>
            </a:r>
          </a:p>
        </p:txBody>
      </p:sp>
      <p:cxnSp>
        <p:nvCxnSpPr>
          <p:cNvPr id="37" name="Прямая соединительная линия 36"/>
          <p:cNvCxnSpPr>
            <a:stCxn id="36" idx="0"/>
          </p:cNvCxnSpPr>
          <p:nvPr/>
        </p:nvCxnSpPr>
        <p:spPr>
          <a:xfrm flipV="1">
            <a:off x="8714442" y="3564273"/>
            <a:ext cx="177" cy="484690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379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453" y="794267"/>
            <a:ext cx="11261558" cy="972749"/>
          </a:xfrm>
        </p:spPr>
        <p:txBody>
          <a:bodyPr>
            <a:noAutofit/>
          </a:bodyPr>
          <a:lstStyle/>
          <a:p>
            <a:pPr lvl="0" algn="ctr" defTabSz="449263" fontAlgn="base">
              <a:lnSpc>
                <a:spcPct val="120000"/>
              </a:lnSpc>
              <a:spcAft>
                <a:spcPct val="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НПА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регламентирующие ведение перечней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469232" y="4391518"/>
            <a:ext cx="3528256" cy="794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26.02.2014 № 151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20352" y="1767016"/>
            <a:ext cx="7351295" cy="15807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3.1 статьи 69,2 Бюджетного кодекса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(положения применяются при формировании 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ЗАДАНИЙ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оказание муниципальных услуг (выполнение работ) </a:t>
            </a:r>
            <a:endParaRPr lang="ru-RU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год (на 2016 год и плановый период 2017 и 2018 годов)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779794" y="3543295"/>
            <a:ext cx="3783932" cy="4211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Ведомственные перечни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988968" y="4377983"/>
            <a:ext cx="3683794" cy="14558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администрации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Петропавловск-Камчатского  городского округа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30.09.2014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2437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08483" y="3543295"/>
            <a:ext cx="3643561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перечни 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3530264" y="3347786"/>
            <a:ext cx="0" cy="213559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3" idx="0"/>
          </p:cNvCxnSpPr>
          <p:nvPr/>
        </p:nvCxnSpPr>
        <p:spPr>
          <a:xfrm flipV="1">
            <a:off x="8671760" y="3347786"/>
            <a:ext cx="0" cy="195509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233360" y="4041102"/>
            <a:ext cx="0" cy="318831"/>
          </a:xfrm>
          <a:prstGeom prst="line">
            <a:avLst/>
          </a:prstGeom>
          <a:ln w="38100">
            <a:solidFill>
              <a:schemeClr val="accent5">
                <a:lumMod val="50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15" idx="0"/>
          </p:cNvCxnSpPr>
          <p:nvPr/>
        </p:nvCxnSpPr>
        <p:spPr>
          <a:xfrm>
            <a:off x="9830865" y="3964403"/>
            <a:ext cx="0" cy="41358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единительная линия 2054"/>
          <p:cNvCxnSpPr>
            <a:endCxn id="15" idx="1"/>
          </p:cNvCxnSpPr>
          <p:nvPr/>
        </p:nvCxnSpPr>
        <p:spPr>
          <a:xfrm>
            <a:off x="6461081" y="5063780"/>
            <a:ext cx="1527887" cy="42113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Скругленный прямоугольник 2062"/>
          <p:cNvSpPr/>
          <p:nvPr/>
        </p:nvSpPr>
        <p:spPr>
          <a:xfrm>
            <a:off x="4387263" y="4391518"/>
            <a:ext cx="3276853" cy="14422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от 21.04.2015 </a:t>
            </a:r>
          </a:p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21-03-05/22801 Министерства  финансов Российской Федерации</a:t>
            </a:r>
          </a:p>
        </p:txBody>
      </p:sp>
      <p:cxnSp>
        <p:nvCxnSpPr>
          <p:cNvPr id="2079" name="Прямая соединительная линия 2078"/>
          <p:cNvCxnSpPr/>
          <p:nvPr/>
        </p:nvCxnSpPr>
        <p:spPr>
          <a:xfrm flipH="1">
            <a:off x="6629401" y="3964403"/>
            <a:ext cx="1034715" cy="427115"/>
          </a:xfrm>
          <a:prstGeom prst="line">
            <a:avLst/>
          </a:prstGeom>
          <a:ln w="38100">
            <a:solidFill>
              <a:schemeClr val="accent1">
                <a:lumMod val="7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9492916" y="3964403"/>
            <a:ext cx="469231" cy="427116"/>
          </a:xfrm>
          <a:prstGeom prst="line">
            <a:avLst/>
          </a:prstGeom>
          <a:ln w="38100">
            <a:solidFill>
              <a:schemeClr val="accent1">
                <a:lumMod val="7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62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391" y="1138491"/>
            <a:ext cx="11345492" cy="1303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ведомственных перечней осуществляется учредителями муниципальных учреждений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423068" y="2586788"/>
          <a:ext cx="11345863" cy="3583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Схема 11"/>
          <p:cNvGraphicFramePr/>
          <p:nvPr>
            <p:extLst/>
          </p:nvPr>
        </p:nvGraphicFramePr>
        <p:xfrm>
          <a:off x="687805" y="900139"/>
          <a:ext cx="10816389" cy="1566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3227972" y="2631990"/>
            <a:ext cx="5736055" cy="7849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Органы, осуществляющие полномочия учредителя</a:t>
            </a:r>
            <a:endParaRPr lang="ru-RU" sz="28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5642" y="3525253"/>
            <a:ext cx="5379742" cy="1393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дминистрация городского округа в лице ее органов (отраслевой орган)  </a:t>
            </a:r>
            <a:b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администрации Петропавловск-Камчатского  городского округа 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17.11.2010 № 3195)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76086" y="3525253"/>
            <a:ext cx="5305273" cy="15159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городского округа,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указанный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постановлении администрации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создании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  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администрации Петропавловск-Камчатского  городского округа  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30.12.2010 № 3613)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5642" y="5157536"/>
            <a:ext cx="2370220" cy="950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бюджетные учреждения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32742" y="5157536"/>
            <a:ext cx="2310069" cy="950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казенные учреждения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387389" y="5249780"/>
            <a:ext cx="3513222" cy="8582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автономные учреждения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14" idx="1"/>
          </p:cNvCxnSpPr>
          <p:nvPr/>
        </p:nvCxnSpPr>
        <p:spPr>
          <a:xfrm flipH="1">
            <a:off x="2755234" y="3024479"/>
            <a:ext cx="472738" cy="66921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>
            <a:off x="8951344" y="3031957"/>
            <a:ext cx="518009" cy="625643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единительная линия 1027"/>
          <p:cNvCxnSpPr>
            <a:endCxn id="20" idx="0"/>
          </p:cNvCxnSpPr>
          <p:nvPr/>
        </p:nvCxnSpPr>
        <p:spPr>
          <a:xfrm flipH="1">
            <a:off x="1810752" y="4680284"/>
            <a:ext cx="294774" cy="477252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единительная линия 1029"/>
          <p:cNvCxnSpPr/>
          <p:nvPr/>
        </p:nvCxnSpPr>
        <p:spPr>
          <a:xfrm>
            <a:off x="4259179" y="4680284"/>
            <a:ext cx="228597" cy="477252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/>
          <p:nvPr/>
        </p:nvCxnSpPr>
        <p:spPr>
          <a:xfrm flipV="1">
            <a:off x="9210348" y="5041234"/>
            <a:ext cx="0" cy="20854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95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09925"/>
            <a:ext cx="11311546" cy="93465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пользователей к компонентам системы «Электронный бюджет» в соответствии с Полномочиями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8758" y="2574758"/>
            <a:ext cx="187692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данных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27158" y="2574758"/>
            <a:ext cx="1820779" cy="472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огласование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59542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676148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78453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оординация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8758" y="3429001"/>
            <a:ext cx="5414209" cy="6978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Органы, осуществляющие полномочия учредителей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48925" y="3429001"/>
            <a:ext cx="5502443" cy="6978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ПКГО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48926" y="4415590"/>
            <a:ext cx="2544680" cy="7700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бюджетной политики и правового обеспечения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444788" y="4415591"/>
            <a:ext cx="2506579" cy="7700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казначейского исполнения бюджета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48925" y="5626768"/>
            <a:ext cx="2544681" cy="9424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предложений о внесении изменений в базовые перечни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444787" y="5626769"/>
            <a:ext cx="2506581" cy="942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реестра участников бюджетного процесса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2978" y="4596062"/>
            <a:ext cx="2354179" cy="842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ведомственных перечней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24463" y="4596063"/>
            <a:ext cx="2478504" cy="842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предложений о внесении изменений в базовые перечни</a:t>
            </a:r>
            <a:endParaRPr lang="ru-RU" sz="14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единительная линия 29"/>
          <p:cNvCxnSpPr>
            <a:stCxn id="7" idx="3"/>
            <a:endCxn id="9" idx="1"/>
          </p:cNvCxnSpPr>
          <p:nvPr/>
        </p:nvCxnSpPr>
        <p:spPr>
          <a:xfrm flipV="1">
            <a:off x="2165684" y="2810877"/>
            <a:ext cx="561474" cy="3509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>
            <a:stCxn id="9" idx="3"/>
            <a:endCxn id="13" idx="1"/>
          </p:cNvCxnSpPr>
          <p:nvPr/>
        </p:nvCxnSpPr>
        <p:spPr>
          <a:xfrm>
            <a:off x="4547937" y="2810877"/>
            <a:ext cx="611605" cy="3509"/>
          </a:xfrm>
          <a:prstGeom prst="line">
            <a:avLst/>
          </a:prstGeom>
          <a:ln w="28575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единительная линия 1029"/>
          <p:cNvCxnSpPr>
            <a:stCxn id="13" idx="3"/>
          </p:cNvCxnSpPr>
          <p:nvPr/>
        </p:nvCxnSpPr>
        <p:spPr>
          <a:xfrm>
            <a:off x="7032458" y="2814386"/>
            <a:ext cx="643690" cy="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>
            <a:endCxn id="16" idx="1"/>
          </p:cNvCxnSpPr>
          <p:nvPr/>
        </p:nvCxnSpPr>
        <p:spPr>
          <a:xfrm flipV="1">
            <a:off x="9549064" y="2814386"/>
            <a:ext cx="529389" cy="1002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 flipV="1">
            <a:off x="1227221" y="3260558"/>
            <a:ext cx="9787690" cy="2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Скругленный прямоугольник 46"/>
          <p:cNvSpPr/>
          <p:nvPr/>
        </p:nvSpPr>
        <p:spPr>
          <a:xfrm>
            <a:off x="5155532" y="1744580"/>
            <a:ext cx="1876926" cy="421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</a:t>
            </a:r>
            <a:endParaRPr 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единительная линия 33"/>
          <p:cNvCxnSpPr>
            <a:endCxn id="7" idx="2"/>
          </p:cNvCxnSpPr>
          <p:nvPr/>
        </p:nvCxnSpPr>
        <p:spPr>
          <a:xfrm flipV="1">
            <a:off x="1227221" y="3054014"/>
            <a:ext cx="0" cy="18849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6" idx="2"/>
          </p:cNvCxnSpPr>
          <p:nvPr/>
        </p:nvCxnSpPr>
        <p:spPr>
          <a:xfrm flipV="1">
            <a:off x="11014911" y="3054014"/>
            <a:ext cx="0" cy="20654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47" idx="2"/>
          </p:cNvCxnSpPr>
          <p:nvPr/>
        </p:nvCxnSpPr>
        <p:spPr>
          <a:xfrm>
            <a:off x="6093995" y="2165684"/>
            <a:ext cx="2005" cy="144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227221" y="2310063"/>
            <a:ext cx="9787690" cy="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6" idx="0"/>
          </p:cNvCxnSpPr>
          <p:nvPr/>
        </p:nvCxnSpPr>
        <p:spPr>
          <a:xfrm>
            <a:off x="11014911" y="2310063"/>
            <a:ext cx="0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7" idx="0"/>
          </p:cNvCxnSpPr>
          <p:nvPr/>
        </p:nvCxnSpPr>
        <p:spPr>
          <a:xfrm>
            <a:off x="1227221" y="2310063"/>
            <a:ext cx="0" cy="264695"/>
          </a:xfrm>
          <a:prstGeom prst="line">
            <a:avLst/>
          </a:prstGeom>
          <a:ln w="28575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9" idx="0"/>
          </p:cNvCxnSpPr>
          <p:nvPr/>
        </p:nvCxnSpPr>
        <p:spPr>
          <a:xfrm>
            <a:off x="3637547" y="2310063"/>
            <a:ext cx="1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13" idx="0"/>
          </p:cNvCxnSpPr>
          <p:nvPr/>
        </p:nvCxnSpPr>
        <p:spPr>
          <a:xfrm>
            <a:off x="6093995" y="2310063"/>
            <a:ext cx="2005" cy="264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endCxn id="15" idx="0"/>
          </p:cNvCxnSpPr>
          <p:nvPr/>
        </p:nvCxnSpPr>
        <p:spPr>
          <a:xfrm>
            <a:off x="8612606" y="2310063"/>
            <a:ext cx="0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7" idx="2"/>
            <a:endCxn id="13" idx="0"/>
          </p:cNvCxnSpPr>
          <p:nvPr/>
        </p:nvCxnSpPr>
        <p:spPr>
          <a:xfrm>
            <a:off x="6093995" y="2165684"/>
            <a:ext cx="2005" cy="409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1117179" y="322446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7" idx="0"/>
          </p:cNvCxnSpPr>
          <p:nvPr/>
        </p:nvCxnSpPr>
        <p:spPr>
          <a:xfrm>
            <a:off x="2995862" y="3260558"/>
            <a:ext cx="1" cy="168443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>
            <a:endCxn id="18" idx="0"/>
          </p:cNvCxnSpPr>
          <p:nvPr/>
        </p:nvCxnSpPr>
        <p:spPr>
          <a:xfrm>
            <a:off x="9200146" y="3242510"/>
            <a:ext cx="1" cy="186491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Прямая соединительная линия 1059"/>
          <p:cNvCxnSpPr>
            <a:stCxn id="23" idx="0"/>
          </p:cNvCxnSpPr>
          <p:nvPr/>
        </p:nvCxnSpPr>
        <p:spPr>
          <a:xfrm flipH="1" flipV="1">
            <a:off x="1550067" y="4126832"/>
            <a:ext cx="1" cy="46923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Прямая соединительная линия 1061"/>
          <p:cNvCxnSpPr>
            <a:stCxn id="24" idx="0"/>
          </p:cNvCxnSpPr>
          <p:nvPr/>
        </p:nvCxnSpPr>
        <p:spPr>
          <a:xfrm flipV="1">
            <a:off x="4463715" y="4126832"/>
            <a:ext cx="0" cy="469231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4" name="Прямая соединительная линия 1063"/>
          <p:cNvCxnSpPr>
            <a:stCxn id="19" idx="0"/>
          </p:cNvCxnSpPr>
          <p:nvPr/>
        </p:nvCxnSpPr>
        <p:spPr>
          <a:xfrm flipH="1" flipV="1">
            <a:off x="7721265" y="4126832"/>
            <a:ext cx="1" cy="288758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6" name="Прямая соединительная линия 1065"/>
          <p:cNvCxnSpPr>
            <a:stCxn id="20" idx="0"/>
          </p:cNvCxnSpPr>
          <p:nvPr/>
        </p:nvCxnSpPr>
        <p:spPr>
          <a:xfrm flipH="1" flipV="1">
            <a:off x="10698077" y="4126832"/>
            <a:ext cx="1" cy="288759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Прямая соединительная линия 1067"/>
          <p:cNvCxnSpPr>
            <a:stCxn id="21" idx="0"/>
            <a:endCxn id="19" idx="2"/>
          </p:cNvCxnSpPr>
          <p:nvPr/>
        </p:nvCxnSpPr>
        <p:spPr>
          <a:xfrm flipV="1">
            <a:off x="7721266" y="5185612"/>
            <a:ext cx="0" cy="44115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Прямая соединительная линия 1069"/>
          <p:cNvCxnSpPr>
            <a:stCxn id="22" idx="0"/>
            <a:endCxn id="20" idx="2"/>
          </p:cNvCxnSpPr>
          <p:nvPr/>
        </p:nvCxnSpPr>
        <p:spPr>
          <a:xfrm flipV="1">
            <a:off x="10698078" y="5185613"/>
            <a:ext cx="0" cy="44115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2988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663" y="1022683"/>
            <a:ext cx="11742821" cy="1503949"/>
          </a:xfrm>
        </p:spPr>
        <p:txBody>
          <a:bodyPr>
            <a:noAutofit/>
          </a:bodyPr>
          <a:lstStyle/>
          <a:p>
            <a:pPr lvl="0" algn="ctr" defTabSz="449263" fontAlgn="base">
              <a:lnSpc>
                <a:spcPct val="120000"/>
              </a:lnSpc>
              <a:spcAft>
                <a:spcPct val="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altLang="ru-RU" sz="2400" b="1" kern="0" cap="none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Мероприятия</a:t>
            </a:r>
            <a:r>
              <a:rPr lang="en-US" altLang="ru-RU" sz="2400" b="1" kern="0" cap="none" dirty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altLang="ru-RU" sz="2400" b="1" kern="0" cap="none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ГРБС - для обеспечения доступа пользователей к компонентам системы «</a:t>
            </a:r>
            <a:r>
              <a:rPr lang="ru-RU" altLang="ru-RU" sz="2400" b="1" kern="0" cap="none" dirty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Электронный бюджет</a:t>
            </a:r>
            <a:r>
              <a:rPr lang="ru-RU" altLang="ru-RU" sz="2400" b="1" kern="0" cap="none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» (размещение осуществляется через единый портал бюджетной системы РФ </a:t>
            </a:r>
            <a:r>
              <a:rPr lang="en-US" altLang="ru-RU" sz="2400" b="1" kern="0" cap="none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www.budget.gov.ru </a:t>
            </a:r>
            <a:r>
              <a:rPr lang="ru-RU" altLang="ru-RU" sz="2400" b="1" kern="0" cap="none" dirty="0" smtClean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>в сети «Интернет»)</a:t>
            </a:r>
            <a:r>
              <a:rPr lang="ru-RU" altLang="ru-RU" sz="2400" b="1" kern="0" cap="none" dirty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  <a:t/>
            </a:r>
            <a:br>
              <a:rPr lang="ru-RU" altLang="ru-RU" sz="2400" b="1" kern="0" cap="none" dirty="0">
                <a:ln>
                  <a:noFill/>
                </a:ln>
                <a:solidFill>
                  <a:srgbClr val="7030A0"/>
                </a:solidFill>
                <a:latin typeface="Times New Roman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06446239"/>
              </p:ext>
            </p:extLst>
          </p:nvPr>
        </p:nvGraphicFramePr>
        <p:xfrm>
          <a:off x="481263" y="2224217"/>
          <a:ext cx="11417968" cy="440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23970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802" y="809924"/>
            <a:ext cx="11261558" cy="1319665"/>
          </a:xfrm>
        </p:spPr>
        <p:txBody>
          <a:bodyPr>
            <a:noAutofit/>
          </a:bodyPr>
          <a:lstStyle/>
          <a:p>
            <a:pPr lvl="0" algn="ctr" defTabSz="449263" fontAlgn="base">
              <a:lnSpc>
                <a:spcPct val="120000"/>
              </a:lnSpc>
              <a:spcAft>
                <a:spcPct val="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</a:rPr>
            </a:b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ПЕРЕЧЕНЬ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itchFamily="18" charset="0"/>
              </a:rPr>
              <a:t>ДОКУМЕНТОВ,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ДЛЯ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itchFamily="18" charset="0"/>
              </a:rPr>
              <a:t>ПОЛУЧЕНИЯ ДОСТУПА К КОМПОНЕНТАМ СИСТЕМЫ «ЭЛЕКТРОННЫЙ БЮДЖЕТ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</a:rPr>
              <a:t>»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itchFamily="18" charset="0"/>
              </a:rPr>
              <a:t/>
            </a:r>
            <a:br>
              <a:rPr lang="ru-RU" altLang="ru-RU" sz="2400" b="1" dirty="0">
                <a:solidFill>
                  <a:srgbClr val="7030A0"/>
                </a:solidFill>
                <a:latin typeface="Times New Roman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783"/>
            <a:ext cx="12192000" cy="806141"/>
          </a:xfrm>
          <a:prstGeom prst="rect">
            <a:avLst/>
          </a:prstGeom>
          <a:solidFill>
            <a:srgbClr val="003399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:\Documents and Settings\EMatvienko\Рабочий стол\gerb_bi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216" y="0"/>
            <a:ext cx="954289" cy="7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>
            <a:off x="9830865" y="3964403"/>
            <a:ext cx="0" cy="413580"/>
          </a:xfrm>
          <a:prstGeom prst="line">
            <a:avLst/>
          </a:prstGeom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единительная линия 2054"/>
          <p:cNvCxnSpPr/>
          <p:nvPr/>
        </p:nvCxnSpPr>
        <p:spPr>
          <a:xfrm>
            <a:off x="6461081" y="5063779"/>
            <a:ext cx="1527887" cy="42114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8285" y="1976515"/>
            <a:ext cx="11947358" cy="4652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Заявка 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подключение к компонентам системы «Электронный бюджет», подписанная руководителем (заместителем руководителя) или иным уполномоченным 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лицом.</a:t>
            </a: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Файл 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действующего квалифицированного сертификата ключа проверки электронной подписи каждого подключаемого пользователя (на съемном носителе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Документ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подписанный руководителем, определяющий ответственного за техническое обеспечение работы с компонентами системы «Электронный бюджет» и подключение пользователей (письмо, доверенность, распорядительный акт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Согласие 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обработку персональных данных каждого подключаемого 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пользователя.</a:t>
            </a: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Заявка 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получение СКЗИ, лицензионных ключей и документации к 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СКЗИ.</a:t>
            </a: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Доверенность </a:t>
            </a:r>
            <a:r>
              <a:rPr lang="ru-RU" altLang="ru-RU" sz="20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получение СКЗИ</a:t>
            </a:r>
            <a:r>
              <a:rPr lang="ru-RU" altLang="ru-RU" sz="20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endParaRPr lang="ru-RU" altLang="ru-RU" sz="20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003864"/>
              </a:buClr>
            </a:pPr>
            <a:endParaRPr lang="ru-RU" altLang="ru-RU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831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308100"/>
            <a:ext cx="11861800" cy="5079999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формирования и ведения реестра участников бюджетного процесса, а также юридических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лиц, не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являющихся участниками бюджетного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 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Минфина России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23.12.2014 №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163н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b="1" dirty="0" smtClea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prstClr val="white"/>
                </a:solidFill>
                <a:latin typeface="Franklin Gothic Demi" panose="020B0703020102020204" pitchFamily="34" charset="0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rgbClr val="4F81BD"/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1861800" cy="558021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Организации,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которых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подлежит включению в Реестр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приказом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Минфина России от 23.12.2014 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163н: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Участниками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процесса Петропавловск-Камчатского городского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Муниципальными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автономными и бюджетными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учреждениями.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Муниципальными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унитарными предприятиях, которым в соответствии с бюджетным законодательством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предоставляются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из бюджета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Муниципальными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унитарными предприятиями, которым в соответствии с бюджетным законодательством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самоуправления, являющимися государственными муниципальными заказчиками, переданы полномочия муниципального заказчика по заключению и исполнению от имени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муниципальных контрактов в лице указанных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Неучастниками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процесса, не являющимися муниципальными учреждениями и муниципальными унитарными предприятиями, получающими субсидии, бюджетные инвестиции из бюджета Петропавловск-Камчатского городского округа и (или) открывающими лицевые счета в Управлении Федерального казначейства по Камчатскому краю, в соответствии с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4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1_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1630</TotalTime>
  <Words>939</Words>
  <Application>Microsoft Office PowerPoint</Application>
  <PresentationFormat>Широкоэкранный</PresentationFormat>
  <Paragraphs>147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Calibri</vt:lpstr>
      <vt:lpstr>Century Gothic</vt:lpstr>
      <vt:lpstr>Franklin Gothic Demi</vt:lpstr>
      <vt:lpstr>Times New Roman</vt:lpstr>
      <vt:lpstr>Wingdings</vt:lpstr>
      <vt:lpstr>Wingdings 3</vt:lpstr>
      <vt:lpstr>Сектор</vt:lpstr>
      <vt:lpstr>1_Сектор</vt:lpstr>
      <vt:lpstr>государственная информационная система управления общественными финансами «Электронный бюджет» (www.budget.gov.ru)</vt:lpstr>
      <vt:lpstr>Презентация PowerPoint</vt:lpstr>
      <vt:lpstr>I. НПА, регламентирующие ведение перечней</vt:lpstr>
      <vt:lpstr>Формирование ведомственных перечней осуществляется учредителями муниципальных учреждений</vt:lpstr>
      <vt:lpstr>Доступ пользователей к компонентам системы «Электронный бюджет» в соответствии с Полномочиями</vt:lpstr>
      <vt:lpstr>Мероприятия ГРБС - для обеспечения доступа пользователей к компонентам системы «Электронный бюджет» (размещение осуществляется через единый портал бюджетной системы РФ www.budget.gov.ru в сети «Интернет») </vt:lpstr>
      <vt:lpstr> ПЕРЕЧЕНЬ ДОКУМЕНТОВ, ДЛЯ ПОЛУЧЕНИЯ ДОСТУПА К КОМПОНЕНТАМ СИСТЕМЫ «ЭЛЕКТРОННЫЙ БЮДЖЕТ»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Григорьева Тамара Борисовна</cp:lastModifiedBy>
  <cp:revision>104</cp:revision>
  <cp:lastPrinted>2015-05-21T23:36:04Z</cp:lastPrinted>
  <dcterms:created xsi:type="dcterms:W3CDTF">2014-11-16T23:06:28Z</dcterms:created>
  <dcterms:modified xsi:type="dcterms:W3CDTF">2015-05-21T23:38:26Z</dcterms:modified>
</cp:coreProperties>
</file>